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35"/>
  </p:notesMasterIdLst>
  <p:handoutMasterIdLst>
    <p:handoutMasterId r:id="rId36"/>
  </p:handoutMasterIdLst>
  <p:sldIdLst>
    <p:sldId id="259" r:id="rId2"/>
    <p:sldId id="295" r:id="rId3"/>
    <p:sldId id="268" r:id="rId4"/>
    <p:sldId id="301" r:id="rId5"/>
    <p:sldId id="273" r:id="rId6"/>
    <p:sldId id="277" r:id="rId7"/>
    <p:sldId id="280" r:id="rId8"/>
    <p:sldId id="281" r:id="rId9"/>
    <p:sldId id="297" r:id="rId10"/>
    <p:sldId id="298" r:id="rId11"/>
    <p:sldId id="282" r:id="rId12"/>
    <p:sldId id="272" r:id="rId13"/>
    <p:sldId id="283" r:id="rId14"/>
    <p:sldId id="269" r:id="rId15"/>
    <p:sldId id="278" r:id="rId16"/>
    <p:sldId id="279" r:id="rId17"/>
    <p:sldId id="275" r:id="rId18"/>
    <p:sldId id="287" r:id="rId19"/>
    <p:sldId id="285" r:id="rId20"/>
    <p:sldId id="284" r:id="rId21"/>
    <p:sldId id="286" r:id="rId22"/>
    <p:sldId id="276" r:id="rId23"/>
    <p:sldId id="288" r:id="rId24"/>
    <p:sldId id="289" r:id="rId25"/>
    <p:sldId id="290" r:id="rId26"/>
    <p:sldId id="291" r:id="rId27"/>
    <p:sldId id="292" r:id="rId28"/>
    <p:sldId id="293" r:id="rId29"/>
    <p:sldId id="294" r:id="rId30"/>
    <p:sldId id="274" r:id="rId31"/>
    <p:sldId id="299" r:id="rId32"/>
    <p:sldId id="300" r:id="rId33"/>
    <p:sldId id="26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86740" autoAdjust="0"/>
  </p:normalViewPr>
  <p:slideViewPr>
    <p:cSldViewPr snapToGrid="0">
      <p:cViewPr varScale="1">
        <p:scale>
          <a:sx n="59" d="100"/>
          <a:sy n="59" d="100"/>
        </p:scale>
        <p:origin x="106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1F3F401-FA91-4F00-BF0B-0C762AB977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a:extLst>
              <a:ext uri="{FF2B5EF4-FFF2-40B4-BE49-F238E27FC236}">
                <a16:creationId xmlns:a16="http://schemas.microsoft.com/office/drawing/2014/main" id="{F60EBEAF-95D6-448E-B496-CD029798D1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F5B9F9-F703-4092-922A-F4A5FB516B1B}" type="datetimeFigureOut">
              <a:rPr lang="en-CA" smtClean="0"/>
              <a:t>2018-05-01</a:t>
            </a:fld>
            <a:endParaRPr lang="en-CA"/>
          </a:p>
        </p:txBody>
      </p:sp>
      <p:sp>
        <p:nvSpPr>
          <p:cNvPr id="4" name="Espace réservé du pied de page 3">
            <a:extLst>
              <a:ext uri="{FF2B5EF4-FFF2-40B4-BE49-F238E27FC236}">
                <a16:creationId xmlns:a16="http://schemas.microsoft.com/office/drawing/2014/main" id="{3DFE43F2-EF9A-42CC-9E6D-FCD6EC55A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Espace réservé du numéro de diapositive 4">
            <a:extLst>
              <a:ext uri="{FF2B5EF4-FFF2-40B4-BE49-F238E27FC236}">
                <a16:creationId xmlns:a16="http://schemas.microsoft.com/office/drawing/2014/main" id="{B85F16B5-2A42-49A7-A972-A0A37F7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3FD70F-CCA3-4E9A-AC4B-79C7CFADE869}" type="slidenum">
              <a:rPr lang="en-CA" smtClean="0"/>
              <a:t>‹N°›</a:t>
            </a:fld>
            <a:endParaRPr lang="en-CA"/>
          </a:p>
        </p:txBody>
      </p:sp>
    </p:spTree>
    <p:extLst>
      <p:ext uri="{BB962C8B-B14F-4D97-AF65-F5344CB8AC3E}">
        <p14:creationId xmlns:p14="http://schemas.microsoft.com/office/powerpoint/2010/main" val="22586270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795CF-80B4-4B76-B6FA-B4177D451219}" type="datetimeFigureOut">
              <a:rPr lang="en-CA" smtClean="0"/>
              <a:t>2018-05-01</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EFEA4-F58F-4CFC-B2F3-F5CFFC1F711C}" type="slidenum">
              <a:rPr lang="en-CA" smtClean="0"/>
              <a:t>‹N°›</a:t>
            </a:fld>
            <a:endParaRPr lang="en-CA" dirty="0"/>
          </a:p>
        </p:txBody>
      </p:sp>
    </p:spTree>
    <p:extLst>
      <p:ext uri="{BB962C8B-B14F-4D97-AF65-F5344CB8AC3E}">
        <p14:creationId xmlns:p14="http://schemas.microsoft.com/office/powerpoint/2010/main" val="29693904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6D3EFEA4-F58F-4CFC-B2F3-F5CFFC1F711C}" type="slidenum">
              <a:rPr lang="en-CA" smtClean="0"/>
              <a:t>2</a:t>
            </a:fld>
            <a:endParaRPr lang="en-CA" dirty="0"/>
          </a:p>
        </p:txBody>
      </p:sp>
    </p:spTree>
    <p:extLst>
      <p:ext uri="{BB962C8B-B14F-4D97-AF65-F5344CB8AC3E}">
        <p14:creationId xmlns:p14="http://schemas.microsoft.com/office/powerpoint/2010/main" val="290805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aseline="0" dirty="0"/>
              <a:t>Special Works usually evolve in response to specific community needs- the most common is the thrift store and warehouse  which may be run in conjunction with a food bank; an intake or service provisions </a:t>
            </a:r>
            <a:r>
              <a:rPr lang="en-US" baseline="0" dirty="0" err="1"/>
              <a:t>centre</a:t>
            </a:r>
            <a:r>
              <a:rPr lang="en-US" baseline="0" dirty="0"/>
              <a:t>; </a:t>
            </a:r>
            <a:r>
              <a:rPr lang="en-US" baseline="0" dirty="0" err="1"/>
              <a:t>dropins</a:t>
            </a:r>
            <a:r>
              <a:rPr lang="en-US" baseline="0" dirty="0"/>
              <a:t>, shelters and soup kitchens; low cost housing; prison ministries. Regionally there may be government advocacy actions, systemic change projects, summer camps, and more.  Special Works are usually separately incorporated and strictly regulated and controlled. </a:t>
            </a:r>
            <a:endParaRPr lang="en-CA" dirty="0"/>
          </a:p>
        </p:txBody>
      </p:sp>
      <p:sp>
        <p:nvSpPr>
          <p:cNvPr id="4" name="Espace réservé du numéro de diapositive 3"/>
          <p:cNvSpPr>
            <a:spLocks noGrp="1"/>
          </p:cNvSpPr>
          <p:nvPr>
            <p:ph type="sldNum" sz="quarter" idx="10"/>
          </p:nvPr>
        </p:nvSpPr>
        <p:spPr/>
        <p:txBody>
          <a:bodyPr/>
          <a:lstStyle/>
          <a:p>
            <a:fld id="{6D3EFEA4-F58F-4CFC-B2F3-F5CFFC1F711C}" type="slidenum">
              <a:rPr lang="en-CA" smtClean="0"/>
              <a:t>6</a:t>
            </a:fld>
            <a:endParaRPr lang="en-CA" dirty="0"/>
          </a:p>
        </p:txBody>
      </p:sp>
    </p:spTree>
    <p:extLst>
      <p:ext uri="{BB962C8B-B14F-4D97-AF65-F5344CB8AC3E}">
        <p14:creationId xmlns:p14="http://schemas.microsoft.com/office/powerpoint/2010/main" val="359484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6D3EFEA4-F58F-4CFC-B2F3-F5CFFC1F711C}" type="slidenum">
              <a:rPr lang="en-CA" smtClean="0"/>
              <a:t>12</a:t>
            </a:fld>
            <a:endParaRPr lang="en-CA" dirty="0"/>
          </a:p>
        </p:txBody>
      </p:sp>
    </p:spTree>
    <p:extLst>
      <p:ext uri="{BB962C8B-B14F-4D97-AF65-F5344CB8AC3E}">
        <p14:creationId xmlns:p14="http://schemas.microsoft.com/office/powerpoint/2010/main" val="2140316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procedure ensures compliance with the spirit and letter of the Rule and Canadian Statutes of the Society. </a:t>
            </a:r>
            <a:endParaRPr lang="en-CA" dirty="0"/>
          </a:p>
        </p:txBody>
      </p:sp>
      <p:sp>
        <p:nvSpPr>
          <p:cNvPr id="4" name="Espace réservé du numéro de diapositive 3"/>
          <p:cNvSpPr>
            <a:spLocks noGrp="1"/>
          </p:cNvSpPr>
          <p:nvPr>
            <p:ph type="sldNum" sz="quarter" idx="10"/>
          </p:nvPr>
        </p:nvSpPr>
        <p:spPr/>
        <p:txBody>
          <a:bodyPr/>
          <a:lstStyle/>
          <a:p>
            <a:fld id="{6D3EFEA4-F58F-4CFC-B2F3-F5CFFC1F711C}" type="slidenum">
              <a:rPr lang="en-CA" smtClean="0"/>
              <a:t>14</a:t>
            </a:fld>
            <a:endParaRPr lang="en-CA" dirty="0"/>
          </a:p>
        </p:txBody>
      </p:sp>
    </p:spTree>
    <p:extLst>
      <p:ext uri="{BB962C8B-B14F-4D97-AF65-F5344CB8AC3E}">
        <p14:creationId xmlns:p14="http://schemas.microsoft.com/office/powerpoint/2010/main" val="3125270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A72FC6-4DF7-4163-94A0-C0A4AEC78485}" type="datetime1">
              <a:rPr lang="en-CA" smtClean="0"/>
              <a:t>2018-05-01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BFA0D47-4590-42A4-90B8-5B8E1CFC639B}" type="slidenum">
              <a:rPr lang="en-CA" smtClean="0"/>
              <a:t>‹N°›</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3">
            <a:extLst>
              <a:ext uri="{FF2B5EF4-FFF2-40B4-BE49-F238E27FC236}">
                <a16:creationId xmlns:a16="http://schemas.microsoft.com/office/drawing/2014/main" id="{C14C8873-750F-4FB5-BA2C-35DCD05D28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94381" y="42106"/>
            <a:ext cx="1697619" cy="131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52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D72055-EC05-479E-92C3-946F34E9DD58}" type="datetime1">
              <a:rPr lang="en-CA" smtClean="0"/>
              <a:t>2018-05-01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BFA0D47-4590-42A4-90B8-5B8E1CFC639B}" type="slidenum">
              <a:rPr lang="en-CA" smtClean="0"/>
              <a:t>‹N°›</a:t>
            </a:fld>
            <a:endParaRPr lang="en-CA" dirty="0"/>
          </a:p>
        </p:txBody>
      </p:sp>
    </p:spTree>
    <p:extLst>
      <p:ext uri="{BB962C8B-B14F-4D97-AF65-F5344CB8AC3E}">
        <p14:creationId xmlns:p14="http://schemas.microsoft.com/office/powerpoint/2010/main" val="149327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15F98-EB47-458D-B522-A604E92F370E}" type="datetime1">
              <a:rPr lang="en-CA" smtClean="0"/>
              <a:t>2018-05-01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BFA0D47-4590-42A4-90B8-5B8E1CFC639B}" type="slidenum">
              <a:rPr lang="en-CA" smtClean="0"/>
              <a:t>‹N°›</a:t>
            </a:fld>
            <a:endParaRPr lang="en-CA" dirty="0"/>
          </a:p>
        </p:txBody>
      </p:sp>
    </p:spTree>
    <p:extLst>
      <p:ext uri="{BB962C8B-B14F-4D97-AF65-F5344CB8AC3E}">
        <p14:creationId xmlns:p14="http://schemas.microsoft.com/office/powerpoint/2010/main" val="16028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63E81-C171-4F4D-9F47-33E05D2A6A05}" type="datetime1">
              <a:rPr lang="en-CA" smtClean="0"/>
              <a:t>2018-05-01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BFA0D47-4590-42A4-90B8-5B8E1CFC639B}" type="slidenum">
              <a:rPr lang="en-CA" smtClean="0"/>
              <a:t>‹N°›</a:t>
            </a:fld>
            <a:endParaRPr lang="en-CA" dirty="0"/>
          </a:p>
        </p:txBody>
      </p:sp>
    </p:spTree>
    <p:extLst>
      <p:ext uri="{BB962C8B-B14F-4D97-AF65-F5344CB8AC3E}">
        <p14:creationId xmlns:p14="http://schemas.microsoft.com/office/powerpoint/2010/main" val="361737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2832D-CBA3-44BB-90E8-992D069E64E3}" type="datetime1">
              <a:rPr lang="en-CA" smtClean="0"/>
              <a:t>2018-05-01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BFA0D47-4590-42A4-90B8-5B8E1CFC639B}" type="slidenum">
              <a:rPr lang="en-CA" smtClean="0"/>
              <a:t>‹N°›</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3">
            <a:extLst>
              <a:ext uri="{FF2B5EF4-FFF2-40B4-BE49-F238E27FC236}">
                <a16:creationId xmlns:a16="http://schemas.microsoft.com/office/drawing/2014/main" id="{6647EC16-8E0A-4DD5-8854-BD24244F1C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94381" y="42106"/>
            <a:ext cx="1697619" cy="131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80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1DAAA-2D10-4895-8F79-56BE5588827B}" type="datetime1">
              <a:rPr lang="en-CA" smtClean="0"/>
              <a:t>2018-05-01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BFA0D47-4590-42A4-90B8-5B8E1CFC639B}" type="slidenum">
              <a:rPr lang="en-CA" smtClean="0"/>
              <a:t>‹N°›</a:t>
            </a:fld>
            <a:endParaRPr lang="en-CA" dirty="0"/>
          </a:p>
        </p:txBody>
      </p:sp>
    </p:spTree>
    <p:extLst>
      <p:ext uri="{BB962C8B-B14F-4D97-AF65-F5344CB8AC3E}">
        <p14:creationId xmlns:p14="http://schemas.microsoft.com/office/powerpoint/2010/main" val="301588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1EBDD3-4FD0-4E3D-B35D-7C49CC6E564B}" type="datetime1">
              <a:rPr lang="en-CA" smtClean="0"/>
              <a:t>2018-05-01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EBFA0D47-4590-42A4-90B8-5B8E1CFC639B}" type="slidenum">
              <a:rPr lang="en-CA" smtClean="0"/>
              <a:t>‹N°›</a:t>
            </a:fld>
            <a:endParaRPr lang="en-CA" dirty="0"/>
          </a:p>
        </p:txBody>
      </p:sp>
    </p:spTree>
    <p:extLst>
      <p:ext uri="{BB962C8B-B14F-4D97-AF65-F5344CB8AC3E}">
        <p14:creationId xmlns:p14="http://schemas.microsoft.com/office/powerpoint/2010/main" val="279906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814890-4041-4A2B-BC0A-86E77E6F4BA8}" type="datetime1">
              <a:rPr lang="en-CA" smtClean="0"/>
              <a:t>2018-05-01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EBFA0D47-4590-42A4-90B8-5B8E1CFC639B}" type="slidenum">
              <a:rPr lang="en-CA" smtClean="0"/>
              <a:t>‹N°›</a:t>
            </a:fld>
            <a:endParaRPr lang="en-CA" dirty="0"/>
          </a:p>
        </p:txBody>
      </p:sp>
    </p:spTree>
    <p:extLst>
      <p:ext uri="{BB962C8B-B14F-4D97-AF65-F5344CB8AC3E}">
        <p14:creationId xmlns:p14="http://schemas.microsoft.com/office/powerpoint/2010/main" val="42936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1BB574E-55D2-4A10-92BB-8DB2B09BDA61}" type="datetime1">
              <a:rPr lang="en-CA" smtClean="0"/>
              <a:t>2018-05-01</a:t>
            </a:fld>
            <a:endParaRPr lang="en-CA"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dirty="0"/>
          </a:p>
        </p:txBody>
      </p:sp>
      <p:sp>
        <p:nvSpPr>
          <p:cNvPr id="9" name="Slide Number Placeholder 8"/>
          <p:cNvSpPr>
            <a:spLocks noGrp="1"/>
          </p:cNvSpPr>
          <p:nvPr>
            <p:ph type="sldNum" sz="quarter" idx="12"/>
          </p:nvPr>
        </p:nvSpPr>
        <p:spPr/>
        <p:txBody>
          <a:bodyPr/>
          <a:lstStyle/>
          <a:p>
            <a:fld id="{EBFA0D47-4590-42A4-90B8-5B8E1CFC639B}" type="slidenum">
              <a:rPr lang="en-CA" smtClean="0"/>
              <a:t>‹N°›</a:t>
            </a:fld>
            <a:endParaRPr lang="en-CA" dirty="0"/>
          </a:p>
        </p:txBody>
      </p:sp>
      <p:pic>
        <p:nvPicPr>
          <p:cNvPr id="10" name="Picture 3">
            <a:extLst>
              <a:ext uri="{FF2B5EF4-FFF2-40B4-BE49-F238E27FC236}">
                <a16:creationId xmlns:a16="http://schemas.microsoft.com/office/drawing/2014/main" id="{4B514022-5408-4EB3-99DE-8FE0B5B791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94381" y="42106"/>
            <a:ext cx="1697619" cy="131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59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E5BBD6E-8808-49C8-83D7-724855ED486D}" type="datetime1">
              <a:rPr lang="en-CA" smtClean="0"/>
              <a:t>2018-05-01</a:t>
            </a:fld>
            <a:endParaRPr lang="en-CA"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BFA0D47-4590-42A4-90B8-5B8E1CFC639B}" type="slidenum">
              <a:rPr lang="en-CA" smtClean="0"/>
              <a:t>‹N°›</a:t>
            </a:fld>
            <a:endParaRPr lang="en-CA" dirty="0"/>
          </a:p>
        </p:txBody>
      </p:sp>
    </p:spTree>
    <p:extLst>
      <p:ext uri="{BB962C8B-B14F-4D97-AF65-F5344CB8AC3E}">
        <p14:creationId xmlns:p14="http://schemas.microsoft.com/office/powerpoint/2010/main" val="40021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7E20C7-0FA1-4B38-A51E-544DAA200BB5}" type="datetime1">
              <a:rPr lang="en-CA" smtClean="0"/>
              <a:t>2018-05-01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BFA0D47-4590-42A4-90B8-5B8E1CFC639B}" type="slidenum">
              <a:rPr lang="en-CA" smtClean="0"/>
              <a:t>‹N°›</a:t>
            </a:fld>
            <a:endParaRPr lang="en-CA" dirty="0"/>
          </a:p>
        </p:txBody>
      </p:sp>
    </p:spTree>
    <p:extLst>
      <p:ext uri="{BB962C8B-B14F-4D97-AF65-F5344CB8AC3E}">
        <p14:creationId xmlns:p14="http://schemas.microsoft.com/office/powerpoint/2010/main" val="204803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3E6B0F-468C-4D98-B9DF-221D57D06BA2}" type="datetime1">
              <a:rPr lang="en-CA" smtClean="0"/>
              <a:t>2018-05-01</a:t>
            </a:fld>
            <a:endParaRPr lang="en-CA"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BFA0D47-4590-42A4-90B8-5B8E1CFC639B}" type="slidenum">
              <a:rPr lang="en-CA" smtClean="0"/>
              <a:t>‹N°›</a:t>
            </a:fld>
            <a:endParaRPr lang="en-CA"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3">
            <a:extLst>
              <a:ext uri="{FF2B5EF4-FFF2-40B4-BE49-F238E27FC236}">
                <a16:creationId xmlns:a16="http://schemas.microsoft.com/office/drawing/2014/main" id="{714DCC34-7011-4D46-A591-E8645B95549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494381" y="42106"/>
            <a:ext cx="1697619" cy="131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21208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ommunityliteracyofontario.ca/wp/wp-content/uploads/2014/07/Board-Governance-Manual-June-2014.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svp.ca/annual-reports" TargetMode="External"/><Relationship Id="rId2" Type="http://schemas.openxmlformats.org/officeDocument/2006/relationships/hyperlink" Target="https://www.ssvp.ca/operations-manual"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canada.ca/en/revenue-agency/services/charities-giving/charities/operating-a-registered-charity.html" TargetMode="External"/><Relationship Id="rId4" Type="http://schemas.openxmlformats.org/officeDocument/2006/relationships/hyperlink" Target="https://www.ssvp.ca/operations-manual#anchor_form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5F4B90E-D160-4A82-B937-7D19473B2BB2}"/>
              </a:ext>
            </a:extLst>
          </p:cNvPr>
          <p:cNvSpPr>
            <a:spLocks noGrp="1"/>
          </p:cNvSpPr>
          <p:nvPr>
            <p:ph type="subTitle" idx="1"/>
          </p:nvPr>
        </p:nvSpPr>
        <p:spPr>
          <a:xfrm>
            <a:off x="975645" y="2731416"/>
            <a:ext cx="10673254" cy="2705997"/>
          </a:xfrm>
        </p:spPr>
        <p:txBody>
          <a:bodyPr>
            <a:normAutofit/>
          </a:bodyPr>
          <a:lstStyle/>
          <a:p>
            <a:r>
              <a:rPr lang="fr-CA" sz="5400" b="1" dirty="0"/>
              <a:t>Workshop: </a:t>
            </a:r>
            <a:r>
              <a:rPr lang="fr-CA" sz="5400" b="1" dirty="0" err="1"/>
              <a:t>Special</a:t>
            </a:r>
            <a:r>
              <a:rPr lang="fr-CA" sz="5400" b="1" dirty="0"/>
              <a:t> Works</a:t>
            </a:r>
            <a:endParaRPr lang="en-US" sz="5400" b="1" dirty="0"/>
          </a:p>
          <a:p>
            <a:r>
              <a:rPr lang="en-US" sz="5200" i="1" dirty="0">
                <a:solidFill>
                  <a:srgbClr val="FF0000"/>
                </a:solidFill>
                <a:effectLst>
                  <a:outerShdw blurRad="38100" dist="38100" dir="2700000" algn="tl">
                    <a:srgbClr val="000000">
                      <a:alpha val="43137"/>
                    </a:srgbClr>
                  </a:outerShdw>
                </a:effectLst>
              </a:rPr>
              <a:t>Incorporation and Governance</a:t>
            </a:r>
            <a:endParaRPr lang="fr-CA" sz="5200" i="1" dirty="0">
              <a:solidFill>
                <a:srgbClr val="FF0000"/>
              </a:solidFill>
              <a:effectLst>
                <a:outerShdw blurRad="38100" dist="38100" dir="2700000" algn="tl">
                  <a:srgbClr val="000000">
                    <a:alpha val="43137"/>
                  </a:srgbClr>
                </a:outerShdw>
              </a:effectLst>
            </a:endParaRPr>
          </a:p>
        </p:txBody>
      </p:sp>
      <p:sp>
        <p:nvSpPr>
          <p:cNvPr id="2" name="ZoneTexte 1">
            <a:extLst>
              <a:ext uri="{FF2B5EF4-FFF2-40B4-BE49-F238E27FC236}">
                <a16:creationId xmlns:a16="http://schemas.microsoft.com/office/drawing/2014/main" id="{6CC0FEE4-6D36-4F95-809A-F511404C49A2}"/>
              </a:ext>
            </a:extLst>
          </p:cNvPr>
          <p:cNvSpPr txBox="1"/>
          <p:nvPr/>
        </p:nvSpPr>
        <p:spPr>
          <a:xfrm>
            <a:off x="975645" y="5110842"/>
            <a:ext cx="4793043" cy="1200329"/>
          </a:xfrm>
          <a:prstGeom prst="rect">
            <a:avLst/>
          </a:prstGeom>
          <a:noFill/>
        </p:spPr>
        <p:txBody>
          <a:bodyPr wrap="none" rtlCol="0">
            <a:spAutoFit/>
          </a:bodyPr>
          <a:lstStyle/>
          <a:p>
            <a:r>
              <a:rPr lang="fr-CA" sz="2400" dirty="0"/>
              <a:t>Richard Pommainville</a:t>
            </a:r>
          </a:p>
          <a:p>
            <a:r>
              <a:rPr lang="en-CA" sz="2400" dirty="0"/>
              <a:t>Executive</a:t>
            </a:r>
            <a:r>
              <a:rPr lang="fr-CA" sz="2400" dirty="0"/>
              <a:t> </a:t>
            </a:r>
            <a:r>
              <a:rPr lang="en-CA" sz="2400" dirty="0"/>
              <a:t>Director</a:t>
            </a:r>
            <a:r>
              <a:rPr lang="fr-CA" sz="2400" dirty="0"/>
              <a:t> – National Council</a:t>
            </a:r>
          </a:p>
          <a:p>
            <a:r>
              <a:rPr lang="fr-CA" sz="2400" dirty="0"/>
              <a:t>2018-06-21</a:t>
            </a:r>
          </a:p>
        </p:txBody>
      </p:sp>
      <p:sp>
        <p:nvSpPr>
          <p:cNvPr id="4" name="Espace réservé du numéro de diapositive 3">
            <a:extLst>
              <a:ext uri="{FF2B5EF4-FFF2-40B4-BE49-F238E27FC236}">
                <a16:creationId xmlns:a16="http://schemas.microsoft.com/office/drawing/2014/main" id="{45DF77D4-A13D-494A-B191-F7F68D9085F0}"/>
              </a:ext>
            </a:extLst>
          </p:cNvPr>
          <p:cNvSpPr>
            <a:spLocks noGrp="1"/>
          </p:cNvSpPr>
          <p:nvPr>
            <p:ph type="sldNum" sz="quarter" idx="12"/>
          </p:nvPr>
        </p:nvSpPr>
        <p:spPr/>
        <p:txBody>
          <a:bodyPr/>
          <a:lstStyle/>
          <a:p>
            <a:fld id="{EBFA0D47-4590-42A4-90B8-5B8E1CFC639B}" type="slidenum">
              <a:rPr lang="en-CA" smtClean="0"/>
              <a:t>1</a:t>
            </a:fld>
            <a:endParaRPr lang="en-CA" dirty="0"/>
          </a:p>
        </p:txBody>
      </p:sp>
    </p:spTree>
    <p:extLst>
      <p:ext uri="{BB962C8B-B14F-4D97-AF65-F5344CB8AC3E}">
        <p14:creationId xmlns:p14="http://schemas.microsoft.com/office/powerpoint/2010/main" val="203005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88DFE3D-BD30-4821-AD86-35223EE547FF}"/>
              </a:ext>
            </a:extLst>
          </p:cNvPr>
          <p:cNvSpPr>
            <a:spLocks noGrp="1" noChangeArrowheads="1"/>
          </p:cNvSpPr>
          <p:nvPr>
            <p:ph type="title"/>
          </p:nvPr>
        </p:nvSpPr>
        <p:spPr>
          <a:xfrm>
            <a:off x="2447681" y="553789"/>
            <a:ext cx="9251950" cy="1143000"/>
          </a:xfrm>
        </p:spPr>
        <p:txBody>
          <a:bodyPr>
            <a:normAutofit fontScale="90000"/>
          </a:bodyPr>
          <a:lstStyle/>
          <a:p>
            <a:r>
              <a:rPr lang="en-US" altLang="en-US" b="1" dirty="0">
                <a:solidFill>
                  <a:schemeClr val="tx1"/>
                </a:solidFill>
              </a:rPr>
              <a:t>Main Obligations of a Registered Charity</a:t>
            </a:r>
          </a:p>
        </p:txBody>
      </p:sp>
      <p:sp>
        <p:nvSpPr>
          <p:cNvPr id="8195" name="Content Placeholder 2">
            <a:extLst>
              <a:ext uri="{FF2B5EF4-FFF2-40B4-BE49-F238E27FC236}">
                <a16:creationId xmlns:a16="http://schemas.microsoft.com/office/drawing/2014/main" id="{616F665E-B788-4080-8827-B5AD6607E824}"/>
              </a:ext>
            </a:extLst>
          </p:cNvPr>
          <p:cNvSpPr>
            <a:spLocks noGrp="1" noChangeArrowheads="1"/>
          </p:cNvSpPr>
          <p:nvPr>
            <p:ph idx="1"/>
          </p:nvPr>
        </p:nvSpPr>
        <p:spPr>
          <a:xfrm>
            <a:off x="1120194" y="1997322"/>
            <a:ext cx="10362560" cy="4645025"/>
          </a:xfrm>
        </p:spPr>
        <p:txBody>
          <a:bodyPr>
            <a:normAutofit lnSpcReduction="10000"/>
          </a:bodyPr>
          <a:lstStyle/>
          <a:p>
            <a:pPr>
              <a:buClr>
                <a:srgbClr val="002060"/>
              </a:buClr>
              <a:buFont typeface="Wingdings" panose="05000000000000000000" pitchFamily="2" charset="2"/>
              <a:buChar char="Ø"/>
              <a:defRPr/>
            </a:pPr>
            <a:r>
              <a:rPr lang="en-CA" sz="2800" dirty="0"/>
              <a:t> Devote its resources (financial, human and real estate) to its charitable purposes and activities;</a:t>
            </a:r>
            <a:endParaRPr lang="en-US" sz="2800" dirty="0"/>
          </a:p>
          <a:p>
            <a:pPr>
              <a:buClr>
                <a:srgbClr val="002060"/>
              </a:buClr>
              <a:buFont typeface="Wingdings" panose="05000000000000000000" pitchFamily="2" charset="2"/>
              <a:buChar char="Ø"/>
              <a:defRPr/>
            </a:pPr>
            <a:r>
              <a:rPr lang="en-CA" sz="2800" dirty="0"/>
              <a:t> Manage and direct the use of all its resources (financial, human and real estate);</a:t>
            </a:r>
            <a:endParaRPr lang="en-US" sz="2800" dirty="0"/>
          </a:p>
          <a:p>
            <a:pPr>
              <a:buClr>
                <a:srgbClr val="002060"/>
              </a:buClr>
              <a:buFont typeface="Wingdings" panose="05000000000000000000" pitchFamily="2" charset="2"/>
              <a:buChar char="Ø"/>
              <a:defRPr/>
            </a:pPr>
            <a:r>
              <a:rPr lang="en-CA" sz="2800" dirty="0"/>
              <a:t> Ensure that official donation receipts are complete and accurate at the time of issuance;</a:t>
            </a:r>
            <a:endParaRPr lang="en-US" sz="2800" dirty="0"/>
          </a:p>
          <a:p>
            <a:pPr>
              <a:buClr>
                <a:srgbClr val="002060"/>
              </a:buClr>
              <a:buFont typeface="Wingdings" panose="05000000000000000000" pitchFamily="2" charset="2"/>
              <a:buChar char="Ø"/>
              <a:defRPr/>
            </a:pPr>
            <a:r>
              <a:rPr lang="en-CA" sz="2800" dirty="0"/>
              <a:t> Maintain up-to-date accounting records in Canada and allow the </a:t>
            </a:r>
            <a:r>
              <a:rPr lang="en-CA" sz="2800" i="1" dirty="0"/>
              <a:t>Canada Revenue Agency (CRA)</a:t>
            </a:r>
            <a:r>
              <a:rPr lang="en-CA" sz="2800" dirty="0"/>
              <a:t> to review them upon request;</a:t>
            </a:r>
            <a:endParaRPr lang="en-US" sz="2800" dirty="0"/>
          </a:p>
          <a:p>
            <a:pPr>
              <a:buClr>
                <a:srgbClr val="002060"/>
              </a:buClr>
              <a:buFont typeface="Wingdings" panose="05000000000000000000" pitchFamily="2" charset="2"/>
              <a:buChar char="Ø"/>
              <a:defRPr/>
            </a:pPr>
            <a:r>
              <a:rPr lang="en-CA" sz="2800" dirty="0"/>
              <a:t> File the annual T3010 form, </a:t>
            </a:r>
            <a:r>
              <a:rPr lang="en-CA" sz="2800" i="1" dirty="0"/>
              <a:t>Registered Charity Information Return</a:t>
            </a:r>
            <a:r>
              <a:rPr lang="en-CA" sz="2800" dirty="0"/>
              <a:t>, within six months of the end of the fiscal year;</a:t>
            </a:r>
            <a:endParaRPr lang="en-US" sz="2800" dirty="0"/>
          </a:p>
          <a:p>
            <a:pPr marL="0" indent="0">
              <a:buNone/>
              <a:defRPr/>
            </a:pPr>
            <a:endParaRPr lang="fr-CA" altLang="en-US" sz="2800" dirty="0"/>
          </a:p>
        </p:txBody>
      </p:sp>
      <p:sp>
        <p:nvSpPr>
          <p:cNvPr id="8197" name="Slide Number Placeholder 4">
            <a:extLst>
              <a:ext uri="{FF2B5EF4-FFF2-40B4-BE49-F238E27FC236}">
                <a16:creationId xmlns:a16="http://schemas.microsoft.com/office/drawing/2014/main" id="{1CB2B7D1-DF17-4412-91CD-926D759412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399B83-AA8D-4B78-BB30-40FFA117D467}" type="slidenum">
              <a:rPr lang="fr-FR" altLang="fr-FR" sz="1400"/>
              <a:pPr>
                <a:spcBef>
                  <a:spcPct val="0"/>
                </a:spcBef>
                <a:buFontTx/>
                <a:buNone/>
              </a:pPr>
              <a:t>10</a:t>
            </a:fld>
            <a:endParaRPr lang="fr-FR" altLang="fr-FR" sz="1400"/>
          </a:p>
        </p:txBody>
      </p:sp>
      <p:pic>
        <p:nvPicPr>
          <p:cNvPr id="7" name="Image 3" descr="http://www.cra-arc.gc.ca/images/clf2/lffl.png">
            <a:extLst>
              <a:ext uri="{FF2B5EF4-FFF2-40B4-BE49-F238E27FC236}">
                <a16:creationId xmlns:a16="http://schemas.microsoft.com/office/drawing/2014/main" id="{1F89B7AD-69C5-4454-AF7B-54E6ECDAC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69" y="3918"/>
            <a:ext cx="20351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91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0F944-0382-411D-AAD4-D13F087CE3ED}"/>
              </a:ext>
            </a:extLst>
          </p:cNvPr>
          <p:cNvSpPr>
            <a:spLocks noGrp="1"/>
          </p:cNvSpPr>
          <p:nvPr>
            <p:ph type="title"/>
          </p:nvPr>
        </p:nvSpPr>
        <p:spPr/>
        <p:txBody>
          <a:bodyPr/>
          <a:lstStyle/>
          <a:p>
            <a:r>
              <a:rPr lang="en-US" b="1" dirty="0"/>
              <a:t>Objects Must Promote a Public Benefit</a:t>
            </a:r>
            <a:endParaRPr lang="en-CA" dirty="0"/>
          </a:p>
        </p:txBody>
      </p:sp>
      <p:sp>
        <p:nvSpPr>
          <p:cNvPr id="3" name="Espace réservé du contenu 2">
            <a:extLst>
              <a:ext uri="{FF2B5EF4-FFF2-40B4-BE49-F238E27FC236}">
                <a16:creationId xmlns:a16="http://schemas.microsoft.com/office/drawing/2014/main" id="{5AEA523D-4D62-4E0E-B6CB-749221ACD842}"/>
              </a:ext>
            </a:extLst>
          </p:cNvPr>
          <p:cNvSpPr>
            <a:spLocks noGrp="1"/>
          </p:cNvSpPr>
          <p:nvPr>
            <p:ph idx="1"/>
          </p:nvPr>
        </p:nvSpPr>
        <p:spPr>
          <a:xfrm>
            <a:off x="1186641" y="2083124"/>
            <a:ext cx="9818717" cy="3274907"/>
          </a:xfrm>
        </p:spPr>
        <p:txBody>
          <a:bodyPr/>
          <a:lstStyle/>
          <a:p>
            <a:r>
              <a:rPr lang="en-US" sz="2800" dirty="0"/>
              <a:t>A charity must benefit the community or a large part of the community - not only a few people. </a:t>
            </a:r>
          </a:p>
          <a:p>
            <a:endParaRPr lang="en-US" sz="1050" dirty="0"/>
          </a:p>
          <a:p>
            <a:r>
              <a:rPr lang="en-US" sz="2800" b="1" dirty="0"/>
              <a:t>All of the objects of a charitable corporation must be charitable</a:t>
            </a:r>
            <a:r>
              <a:rPr lang="en-US" sz="2800" dirty="0"/>
              <a:t>. A corporation which has some charitable objects and some non-charitable objects is not a charity. </a:t>
            </a:r>
          </a:p>
          <a:p>
            <a:endParaRPr lang="en-CA" dirty="0"/>
          </a:p>
        </p:txBody>
      </p:sp>
      <p:sp>
        <p:nvSpPr>
          <p:cNvPr id="4" name="Espace réservé du numéro de diapositive 3">
            <a:extLst>
              <a:ext uri="{FF2B5EF4-FFF2-40B4-BE49-F238E27FC236}">
                <a16:creationId xmlns:a16="http://schemas.microsoft.com/office/drawing/2014/main" id="{E91FE182-2B2D-4E4D-A061-58CD0EEAD74C}"/>
              </a:ext>
            </a:extLst>
          </p:cNvPr>
          <p:cNvSpPr>
            <a:spLocks noGrp="1"/>
          </p:cNvSpPr>
          <p:nvPr>
            <p:ph type="sldNum" sz="quarter" idx="12"/>
          </p:nvPr>
        </p:nvSpPr>
        <p:spPr/>
        <p:txBody>
          <a:bodyPr/>
          <a:lstStyle/>
          <a:p>
            <a:fld id="{EBFA0D47-4590-42A4-90B8-5B8E1CFC639B}" type="slidenum">
              <a:rPr lang="en-CA" smtClean="0"/>
              <a:t>11</a:t>
            </a:fld>
            <a:endParaRPr lang="en-CA" dirty="0"/>
          </a:p>
        </p:txBody>
      </p:sp>
      <p:sp>
        <p:nvSpPr>
          <p:cNvPr id="5" name="ZoneTexte 4">
            <a:extLst>
              <a:ext uri="{FF2B5EF4-FFF2-40B4-BE49-F238E27FC236}">
                <a16:creationId xmlns:a16="http://schemas.microsoft.com/office/drawing/2014/main" id="{03261B70-71C2-4B5B-9454-E82C29649D80}"/>
              </a:ext>
            </a:extLst>
          </p:cNvPr>
          <p:cNvSpPr txBox="1"/>
          <p:nvPr/>
        </p:nvSpPr>
        <p:spPr>
          <a:xfrm>
            <a:off x="5138965" y="4687504"/>
            <a:ext cx="1975029" cy="1569660"/>
          </a:xfrm>
          <a:prstGeom prst="rect">
            <a:avLst/>
          </a:prstGeom>
          <a:solidFill>
            <a:srgbClr val="002060"/>
          </a:solidFill>
        </p:spPr>
        <p:txBody>
          <a:bodyPr wrap="none" rtlCol="0">
            <a:spAutoFit/>
          </a:bodyPr>
          <a:lstStyle/>
          <a:p>
            <a:pPr algn="ctr"/>
            <a:r>
              <a:rPr lang="en-CA" sz="3200" b="1" dirty="0">
                <a:solidFill>
                  <a:schemeClr val="bg1"/>
                </a:solidFill>
              </a:rPr>
              <a:t>Charity </a:t>
            </a:r>
          </a:p>
          <a:p>
            <a:pPr algn="ctr"/>
            <a:r>
              <a:rPr lang="en-CA" sz="3200" b="1" dirty="0">
                <a:solidFill>
                  <a:schemeClr val="bg1"/>
                </a:solidFill>
              </a:rPr>
              <a:t>&amp; </a:t>
            </a:r>
          </a:p>
          <a:p>
            <a:pPr algn="ctr"/>
            <a:r>
              <a:rPr lang="en-CA" sz="3200" b="1" dirty="0">
                <a:solidFill>
                  <a:schemeClr val="bg1"/>
                </a:solidFill>
              </a:rPr>
              <a:t>Non-Profit</a:t>
            </a:r>
          </a:p>
        </p:txBody>
      </p:sp>
    </p:spTree>
    <p:extLst>
      <p:ext uri="{BB962C8B-B14F-4D97-AF65-F5344CB8AC3E}">
        <p14:creationId xmlns:p14="http://schemas.microsoft.com/office/powerpoint/2010/main" val="3910416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6E5AD1-647D-456E-9FD7-958C8205AB7A}"/>
              </a:ext>
            </a:extLst>
          </p:cNvPr>
          <p:cNvSpPr>
            <a:spLocks noGrp="1"/>
          </p:cNvSpPr>
          <p:nvPr>
            <p:ph type="title"/>
          </p:nvPr>
        </p:nvSpPr>
        <p:spPr/>
        <p:txBody>
          <a:bodyPr/>
          <a:lstStyle/>
          <a:p>
            <a:r>
              <a:rPr lang="en-CA" b="1" dirty="0"/>
              <a:t>Incorporations Requirements</a:t>
            </a:r>
          </a:p>
        </p:txBody>
      </p:sp>
      <p:sp>
        <p:nvSpPr>
          <p:cNvPr id="3" name="Espace réservé du contenu 2">
            <a:extLst>
              <a:ext uri="{FF2B5EF4-FFF2-40B4-BE49-F238E27FC236}">
                <a16:creationId xmlns:a16="http://schemas.microsoft.com/office/drawing/2014/main" id="{7AAA7AAF-2EB2-4653-8CE6-2C81F6B3F9FE}"/>
              </a:ext>
            </a:extLst>
          </p:cNvPr>
          <p:cNvSpPr>
            <a:spLocks noGrp="1"/>
          </p:cNvSpPr>
          <p:nvPr>
            <p:ph idx="1"/>
          </p:nvPr>
        </p:nvSpPr>
        <p:spPr>
          <a:xfrm>
            <a:off x="630904" y="1858291"/>
            <a:ext cx="11137025" cy="4713106"/>
          </a:xfrm>
        </p:spPr>
        <p:txBody>
          <a:bodyPr>
            <a:normAutofit fontScale="62500" lnSpcReduction="20000"/>
          </a:bodyPr>
          <a:lstStyle/>
          <a:p>
            <a:r>
              <a:rPr lang="en-CA" sz="5800" dirty="0"/>
              <a:t>Incorporation requires:</a:t>
            </a:r>
          </a:p>
          <a:p>
            <a:pPr lvl="1">
              <a:buClr>
                <a:srgbClr val="002060"/>
              </a:buClr>
              <a:buFont typeface="Wingdings" panose="05000000000000000000" pitchFamily="2" charset="2"/>
              <a:buChar char="Ø"/>
            </a:pPr>
            <a:r>
              <a:rPr lang="en-CA" sz="5800" dirty="0"/>
              <a:t> a governing board,  with associated  operational by-laws</a:t>
            </a:r>
          </a:p>
          <a:p>
            <a:pPr lvl="1">
              <a:buClr>
                <a:srgbClr val="002060"/>
              </a:buClr>
              <a:buFont typeface="Wingdings" panose="05000000000000000000" pitchFamily="2" charset="2"/>
              <a:buChar char="Ø"/>
            </a:pPr>
            <a:r>
              <a:rPr lang="en-CA" sz="5800" dirty="0"/>
              <a:t> annual general meeting</a:t>
            </a:r>
          </a:p>
          <a:p>
            <a:pPr lvl="1">
              <a:buClr>
                <a:srgbClr val="002060"/>
              </a:buClr>
              <a:buFont typeface="Wingdings" panose="05000000000000000000" pitchFamily="2" charset="2"/>
              <a:buChar char="Ø"/>
            </a:pPr>
            <a:r>
              <a:rPr lang="en-CA" sz="5800" dirty="0"/>
              <a:t> insurance to protect board members</a:t>
            </a:r>
          </a:p>
          <a:p>
            <a:pPr lvl="1">
              <a:buClr>
                <a:srgbClr val="002060"/>
              </a:buClr>
              <a:buFont typeface="Wingdings" panose="05000000000000000000" pitchFamily="2" charset="2"/>
              <a:buChar char="Ø"/>
            </a:pPr>
            <a:r>
              <a:rPr lang="en-CA" sz="5800" dirty="0"/>
              <a:t> maintenance of documentation</a:t>
            </a:r>
          </a:p>
          <a:p>
            <a:pPr marL="201168" lvl="1" indent="0">
              <a:buClr>
                <a:srgbClr val="002060"/>
              </a:buClr>
              <a:buNone/>
            </a:pPr>
            <a:endParaRPr lang="en-CA" sz="5800" dirty="0"/>
          </a:p>
          <a:p>
            <a:pPr marL="201168" lvl="1" indent="0">
              <a:buClr>
                <a:srgbClr val="002060"/>
              </a:buClr>
              <a:buNone/>
            </a:pPr>
            <a:r>
              <a:rPr lang="en-CA" sz="5800" dirty="0"/>
              <a:t>Note:  For Non-Incorporated Councils (/Conferences)</a:t>
            </a:r>
          </a:p>
          <a:p>
            <a:pPr lvl="1">
              <a:buClr>
                <a:srgbClr val="002060"/>
              </a:buClr>
              <a:buFont typeface="Wingdings" panose="05000000000000000000" pitchFamily="2" charset="2"/>
              <a:buChar char="Ø"/>
            </a:pPr>
            <a:r>
              <a:rPr lang="en-CA" sz="5800" dirty="0"/>
              <a:t> Does not require a governing board</a:t>
            </a:r>
          </a:p>
          <a:p>
            <a:pPr lvl="1">
              <a:buClr>
                <a:srgbClr val="002060"/>
              </a:buClr>
              <a:buFont typeface="Wingdings" panose="05000000000000000000" pitchFamily="2" charset="2"/>
              <a:buChar char="Ø"/>
            </a:pPr>
            <a:r>
              <a:rPr lang="en-CA" sz="5800" dirty="0"/>
              <a:t> But,  do need to follow the Rule</a:t>
            </a:r>
          </a:p>
          <a:p>
            <a:pPr marL="201168" lvl="1" indent="0">
              <a:buClr>
                <a:srgbClr val="002060"/>
              </a:buClr>
              <a:buNone/>
            </a:pPr>
            <a:endParaRPr lang="en-CA" sz="4000" dirty="0"/>
          </a:p>
        </p:txBody>
      </p:sp>
      <p:sp>
        <p:nvSpPr>
          <p:cNvPr id="4" name="Espace réservé du numéro de diapositive 3">
            <a:extLst>
              <a:ext uri="{FF2B5EF4-FFF2-40B4-BE49-F238E27FC236}">
                <a16:creationId xmlns:a16="http://schemas.microsoft.com/office/drawing/2014/main" id="{7375210F-785D-446C-A051-DE23CD33809E}"/>
              </a:ext>
            </a:extLst>
          </p:cNvPr>
          <p:cNvSpPr>
            <a:spLocks noGrp="1"/>
          </p:cNvSpPr>
          <p:nvPr>
            <p:ph type="sldNum" sz="quarter" idx="12"/>
          </p:nvPr>
        </p:nvSpPr>
        <p:spPr/>
        <p:txBody>
          <a:bodyPr/>
          <a:lstStyle/>
          <a:p>
            <a:fld id="{EBFA0D47-4590-42A4-90B8-5B8E1CFC639B}" type="slidenum">
              <a:rPr lang="en-CA" smtClean="0"/>
              <a:t>12</a:t>
            </a:fld>
            <a:endParaRPr lang="en-CA" dirty="0"/>
          </a:p>
        </p:txBody>
      </p:sp>
    </p:spTree>
    <p:extLst>
      <p:ext uri="{BB962C8B-B14F-4D97-AF65-F5344CB8AC3E}">
        <p14:creationId xmlns:p14="http://schemas.microsoft.com/office/powerpoint/2010/main" val="3468887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0F7DE-C142-41FD-8EDA-3CF6DDA77348}"/>
              </a:ext>
            </a:extLst>
          </p:cNvPr>
          <p:cNvSpPr>
            <a:spLocks noGrp="1"/>
          </p:cNvSpPr>
          <p:nvPr>
            <p:ph type="title"/>
          </p:nvPr>
        </p:nvSpPr>
        <p:spPr>
          <a:xfrm>
            <a:off x="3465803" y="262963"/>
            <a:ext cx="5711734" cy="1450757"/>
          </a:xfrm>
        </p:spPr>
        <p:txBody>
          <a:bodyPr/>
          <a:lstStyle/>
          <a:p>
            <a:r>
              <a:rPr lang="en-US" b="1" dirty="0"/>
              <a:t>Key Roles of the Board   </a:t>
            </a:r>
            <a:endParaRPr lang="en-CA" b="1" dirty="0"/>
          </a:p>
        </p:txBody>
      </p:sp>
      <p:sp>
        <p:nvSpPr>
          <p:cNvPr id="3" name="Espace réservé du contenu 2">
            <a:extLst>
              <a:ext uri="{FF2B5EF4-FFF2-40B4-BE49-F238E27FC236}">
                <a16:creationId xmlns:a16="http://schemas.microsoft.com/office/drawing/2014/main" id="{90FF95A4-9512-4784-A24D-A9F2F4020643}"/>
              </a:ext>
            </a:extLst>
          </p:cNvPr>
          <p:cNvSpPr>
            <a:spLocks noGrp="1"/>
          </p:cNvSpPr>
          <p:nvPr>
            <p:ph idx="1"/>
          </p:nvPr>
        </p:nvSpPr>
        <p:spPr>
          <a:xfrm>
            <a:off x="720970" y="2104254"/>
            <a:ext cx="11201400" cy="4467143"/>
          </a:xfrm>
        </p:spPr>
        <p:txBody>
          <a:bodyPr>
            <a:normAutofit lnSpcReduction="10000"/>
          </a:bodyPr>
          <a:lstStyle/>
          <a:p>
            <a:r>
              <a:rPr lang="en-US" sz="2800" dirty="0"/>
              <a:t>The board of directors of an incorporated, non-profit organization is:</a:t>
            </a:r>
          </a:p>
          <a:p>
            <a:pPr lvl="1">
              <a:buClr>
                <a:srgbClr val="002060"/>
              </a:buClr>
              <a:buFont typeface="Wingdings" panose="05000000000000000000" pitchFamily="2" charset="2"/>
              <a:buChar char="Ø"/>
            </a:pPr>
            <a:r>
              <a:rPr lang="en-US" sz="2800" dirty="0"/>
              <a:t> </a:t>
            </a:r>
            <a:r>
              <a:rPr lang="en-US" sz="2800" b="1" dirty="0"/>
              <a:t>Legally responsible for the governance of the organization</a:t>
            </a:r>
            <a:r>
              <a:rPr lang="en-US" sz="2800" dirty="0"/>
              <a:t>. </a:t>
            </a:r>
          </a:p>
          <a:p>
            <a:pPr marL="292608" lvl="1" indent="0">
              <a:buClr>
                <a:srgbClr val="002060"/>
              </a:buClr>
              <a:buNone/>
            </a:pPr>
            <a:r>
              <a:rPr lang="en-US" sz="2800" dirty="0"/>
              <a:t>Within that mandate is the expectation that the board will develop, implement and monitor policies that will allow the organization to carry out its work. </a:t>
            </a:r>
          </a:p>
          <a:p>
            <a:pPr marL="0" indent="0">
              <a:buClr>
                <a:srgbClr val="002060"/>
              </a:buClr>
              <a:buNone/>
            </a:pPr>
            <a:endParaRPr lang="en-US" sz="2800" dirty="0"/>
          </a:p>
          <a:p>
            <a:pPr marL="0" indent="0">
              <a:buClr>
                <a:srgbClr val="002060"/>
              </a:buClr>
              <a:buNone/>
            </a:pPr>
            <a:r>
              <a:rPr lang="en-US" sz="2800" b="1" dirty="0"/>
              <a:t>A board is elected by, and accountable to, its membership. </a:t>
            </a:r>
          </a:p>
          <a:p>
            <a:pPr lvl="1">
              <a:buClr>
                <a:srgbClr val="002060"/>
              </a:buClr>
              <a:buFont typeface="Wingdings" panose="05000000000000000000" pitchFamily="2" charset="2"/>
              <a:buChar char="Ø"/>
            </a:pPr>
            <a:r>
              <a:rPr lang="en-US" sz="2800" dirty="0"/>
              <a:t> While a board may appoint staff and/or committees to carry out specific work related to its policies, programs and services, </a:t>
            </a:r>
            <a:r>
              <a:rPr lang="en-US" sz="2800" b="1" dirty="0"/>
              <a:t>the board is ultimately responsible for meeting organizational outcomes. </a:t>
            </a:r>
            <a:endParaRPr lang="en-CA" sz="2800" b="1" dirty="0"/>
          </a:p>
        </p:txBody>
      </p:sp>
      <p:sp>
        <p:nvSpPr>
          <p:cNvPr id="4" name="Espace réservé du numéro de diapositive 3">
            <a:extLst>
              <a:ext uri="{FF2B5EF4-FFF2-40B4-BE49-F238E27FC236}">
                <a16:creationId xmlns:a16="http://schemas.microsoft.com/office/drawing/2014/main" id="{9B8CC02A-C4C4-44BC-92B5-9A9BB7CB597C}"/>
              </a:ext>
            </a:extLst>
          </p:cNvPr>
          <p:cNvSpPr>
            <a:spLocks noGrp="1"/>
          </p:cNvSpPr>
          <p:nvPr>
            <p:ph type="sldNum" sz="quarter" idx="12"/>
          </p:nvPr>
        </p:nvSpPr>
        <p:spPr/>
        <p:txBody>
          <a:bodyPr/>
          <a:lstStyle/>
          <a:p>
            <a:fld id="{EBFA0D47-4590-42A4-90B8-5B8E1CFC639B}" type="slidenum">
              <a:rPr lang="en-CA" smtClean="0"/>
              <a:t>13</a:t>
            </a:fld>
            <a:endParaRPr lang="en-CA" dirty="0"/>
          </a:p>
        </p:txBody>
      </p:sp>
      <p:pic>
        <p:nvPicPr>
          <p:cNvPr id="6" name="Image 5">
            <a:extLst>
              <a:ext uri="{FF2B5EF4-FFF2-40B4-BE49-F238E27FC236}">
                <a16:creationId xmlns:a16="http://schemas.microsoft.com/office/drawing/2014/main" id="{9155B43C-3430-4F99-BBA5-C2514CD59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114" y="0"/>
            <a:ext cx="2166257" cy="1785781"/>
          </a:xfrm>
          <a:prstGeom prst="rect">
            <a:avLst/>
          </a:prstGeom>
        </p:spPr>
      </p:pic>
    </p:spTree>
    <p:extLst>
      <p:ext uri="{BB962C8B-B14F-4D97-AF65-F5344CB8AC3E}">
        <p14:creationId xmlns:p14="http://schemas.microsoft.com/office/powerpoint/2010/main" val="202521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E11B4B-C6DE-4F9D-9D54-E776EC4CF087}"/>
              </a:ext>
            </a:extLst>
          </p:cNvPr>
          <p:cNvSpPr>
            <a:spLocks noGrp="1"/>
          </p:cNvSpPr>
          <p:nvPr>
            <p:ph type="title"/>
          </p:nvPr>
        </p:nvSpPr>
        <p:spPr/>
        <p:txBody>
          <a:bodyPr/>
          <a:lstStyle/>
          <a:p>
            <a:r>
              <a:rPr lang="en-CA" b="1" dirty="0"/>
              <a:t>Incorporation Implications</a:t>
            </a:r>
          </a:p>
        </p:txBody>
      </p:sp>
      <p:sp>
        <p:nvSpPr>
          <p:cNvPr id="3" name="Espace réservé du contenu 2">
            <a:extLst>
              <a:ext uri="{FF2B5EF4-FFF2-40B4-BE49-F238E27FC236}">
                <a16:creationId xmlns:a16="http://schemas.microsoft.com/office/drawing/2014/main" id="{3EFDCB95-F144-4479-B723-265218730028}"/>
              </a:ext>
            </a:extLst>
          </p:cNvPr>
          <p:cNvSpPr>
            <a:spLocks noGrp="1"/>
          </p:cNvSpPr>
          <p:nvPr>
            <p:ph idx="1"/>
          </p:nvPr>
        </p:nvSpPr>
        <p:spPr>
          <a:xfrm>
            <a:off x="2110153" y="1845734"/>
            <a:ext cx="9837686" cy="4614051"/>
          </a:xfrm>
        </p:spPr>
        <p:txBody>
          <a:bodyPr>
            <a:normAutofit/>
          </a:bodyPr>
          <a:lstStyle/>
          <a:p>
            <a:r>
              <a:rPr lang="en-US" sz="2800" b="1" dirty="0"/>
              <a:t>Rule 2.1.1 -- Incorporation, Revision of By-laws and Annual Review  </a:t>
            </a:r>
          </a:p>
          <a:p>
            <a:r>
              <a:rPr lang="en-US" sz="2400" dirty="0"/>
              <a:t>It is mandatory for any council or conference that decides to incorporate under provincial law, </a:t>
            </a:r>
            <a:r>
              <a:rPr lang="en-US" sz="2400" b="1" dirty="0"/>
              <a:t>to </a:t>
            </a:r>
            <a:r>
              <a:rPr lang="en-US" sz="2400" b="1" u="sng" dirty="0"/>
              <a:t>send its proposed by-laws and its request for authorization to incorporate, through the higher-level councils, to the National Council, for review and approval.</a:t>
            </a:r>
            <a:r>
              <a:rPr lang="en-US" sz="2400" b="1" dirty="0"/>
              <a:t> </a:t>
            </a:r>
            <a:r>
              <a:rPr lang="en-US" sz="2400" dirty="0"/>
              <a:t>As a  rule, Conferences should not apply for incorporation because both their financial resources and the number of their members generally do not warrant it. However, there are exceptions.</a:t>
            </a:r>
          </a:p>
          <a:p>
            <a:r>
              <a:rPr lang="en-US" sz="2400" b="1" u="sng" dirty="0"/>
              <a:t>Each council or conference, once incorporated under provincial law, must proceed with an annual review of its by-laws and send any proposed significant revisions to the National Council, through the higher-level councils, for review and approval.</a:t>
            </a:r>
            <a:endParaRPr lang="en-CA" sz="2400" b="1" u="sng" dirty="0"/>
          </a:p>
        </p:txBody>
      </p:sp>
      <p:sp>
        <p:nvSpPr>
          <p:cNvPr id="4" name="Espace réservé du numéro de diapositive 3">
            <a:extLst>
              <a:ext uri="{FF2B5EF4-FFF2-40B4-BE49-F238E27FC236}">
                <a16:creationId xmlns:a16="http://schemas.microsoft.com/office/drawing/2014/main" id="{D61F06F9-2E83-4EBE-8F17-A41DD83D493A}"/>
              </a:ext>
            </a:extLst>
          </p:cNvPr>
          <p:cNvSpPr>
            <a:spLocks noGrp="1"/>
          </p:cNvSpPr>
          <p:nvPr>
            <p:ph type="sldNum" sz="quarter" idx="12"/>
          </p:nvPr>
        </p:nvSpPr>
        <p:spPr/>
        <p:txBody>
          <a:bodyPr/>
          <a:lstStyle/>
          <a:p>
            <a:fld id="{EBFA0D47-4590-42A4-90B8-5B8E1CFC639B}" type="slidenum">
              <a:rPr lang="en-CA" smtClean="0"/>
              <a:t>14</a:t>
            </a:fld>
            <a:endParaRPr lang="en-CA" dirty="0"/>
          </a:p>
        </p:txBody>
      </p:sp>
      <p:pic>
        <p:nvPicPr>
          <p:cNvPr id="5" name="Image 4">
            <a:extLst>
              <a:ext uri="{FF2B5EF4-FFF2-40B4-BE49-F238E27FC236}">
                <a16:creationId xmlns:a16="http://schemas.microsoft.com/office/drawing/2014/main" id="{D8DC0CF2-53BD-4A37-9A1F-4156114F1AE1}"/>
              </a:ext>
            </a:extLst>
          </p:cNvPr>
          <p:cNvPicPr>
            <a:picLocks noChangeAspect="1"/>
          </p:cNvPicPr>
          <p:nvPr/>
        </p:nvPicPr>
        <p:blipFill>
          <a:blip r:embed="rId3"/>
          <a:stretch>
            <a:fillRect/>
          </a:stretch>
        </p:blipFill>
        <p:spPr>
          <a:xfrm>
            <a:off x="103485" y="2547572"/>
            <a:ext cx="1848408" cy="2585855"/>
          </a:xfrm>
          <a:prstGeom prst="rect">
            <a:avLst/>
          </a:prstGeom>
          <a:ln>
            <a:solidFill>
              <a:srgbClr val="002060"/>
            </a:solidFill>
          </a:ln>
        </p:spPr>
      </p:pic>
    </p:spTree>
    <p:extLst>
      <p:ext uri="{BB962C8B-B14F-4D97-AF65-F5344CB8AC3E}">
        <p14:creationId xmlns:p14="http://schemas.microsoft.com/office/powerpoint/2010/main" val="4143770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217856-27AA-4200-A4BD-B23C49DC9200}"/>
              </a:ext>
            </a:extLst>
          </p:cNvPr>
          <p:cNvSpPr>
            <a:spLocks noGrp="1"/>
          </p:cNvSpPr>
          <p:nvPr>
            <p:ph type="title"/>
          </p:nvPr>
        </p:nvSpPr>
        <p:spPr>
          <a:xfrm>
            <a:off x="3424150" y="286603"/>
            <a:ext cx="7132320" cy="1450757"/>
          </a:xfrm>
        </p:spPr>
        <p:txBody>
          <a:bodyPr/>
          <a:lstStyle/>
          <a:p>
            <a:r>
              <a:rPr lang="en-US" b="1" dirty="0"/>
              <a:t>Advantages of Incorporation</a:t>
            </a:r>
            <a:endParaRPr lang="en-CA" b="1" dirty="0"/>
          </a:p>
        </p:txBody>
      </p:sp>
      <p:sp>
        <p:nvSpPr>
          <p:cNvPr id="3" name="Espace réservé du contenu 2">
            <a:extLst>
              <a:ext uri="{FF2B5EF4-FFF2-40B4-BE49-F238E27FC236}">
                <a16:creationId xmlns:a16="http://schemas.microsoft.com/office/drawing/2014/main" id="{3C08934C-355D-4D0B-A023-125E2D2948E0}"/>
              </a:ext>
            </a:extLst>
          </p:cNvPr>
          <p:cNvSpPr>
            <a:spLocks noGrp="1"/>
          </p:cNvSpPr>
          <p:nvPr>
            <p:ph idx="1"/>
          </p:nvPr>
        </p:nvSpPr>
        <p:spPr>
          <a:xfrm>
            <a:off x="720969" y="2028295"/>
            <a:ext cx="11218985" cy="4614052"/>
          </a:xfrm>
        </p:spPr>
        <p:txBody>
          <a:bodyPr>
            <a:normAutofit lnSpcReduction="10000"/>
          </a:bodyPr>
          <a:lstStyle/>
          <a:p>
            <a:r>
              <a:rPr lang="en-US" sz="2800" dirty="0"/>
              <a:t>As the corporation is a </a:t>
            </a:r>
            <a:r>
              <a:rPr lang="en-US" sz="2800" b="1" dirty="0"/>
              <a:t>separate legal entity distinct from its members</a:t>
            </a:r>
            <a:r>
              <a:rPr lang="en-US" sz="2800" dirty="0"/>
              <a:t> </a:t>
            </a:r>
            <a:r>
              <a:rPr lang="en-US" sz="2800" b="1" dirty="0"/>
              <a:t>and has the capacity to own property, to sue and be sued, it affords limited liability protection to its members. </a:t>
            </a:r>
            <a:r>
              <a:rPr lang="en-US" sz="2800" dirty="0"/>
              <a:t>This means that individual members are not personally liable in certain instances, for the corporation’s debts and obligations.</a:t>
            </a:r>
          </a:p>
          <a:p>
            <a:r>
              <a:rPr lang="en-US" sz="2800" b="1" dirty="0"/>
              <a:t>The corporation is not affected by changes in its members</a:t>
            </a:r>
            <a:r>
              <a:rPr lang="en-US" sz="2800" dirty="0"/>
              <a:t>, be it due to death or any other reason. Therefore, it is easier to enter into a number of transactions in the name of the corporation such as, banking, owning real estate or signing a lease or contract.</a:t>
            </a:r>
          </a:p>
          <a:p>
            <a:r>
              <a:rPr lang="en-US" sz="2800" dirty="0"/>
              <a:t>A majority of the members of the corporation have the power to bind the others by their acts.</a:t>
            </a:r>
          </a:p>
          <a:p>
            <a:endParaRPr lang="en-CA" dirty="0"/>
          </a:p>
        </p:txBody>
      </p:sp>
      <p:sp>
        <p:nvSpPr>
          <p:cNvPr id="4" name="Espace réservé du numéro de diapositive 3">
            <a:extLst>
              <a:ext uri="{FF2B5EF4-FFF2-40B4-BE49-F238E27FC236}">
                <a16:creationId xmlns:a16="http://schemas.microsoft.com/office/drawing/2014/main" id="{15443EED-8777-4653-997E-91EE38D6AC1C}"/>
              </a:ext>
            </a:extLst>
          </p:cNvPr>
          <p:cNvSpPr>
            <a:spLocks noGrp="1"/>
          </p:cNvSpPr>
          <p:nvPr>
            <p:ph type="sldNum" sz="quarter" idx="12"/>
          </p:nvPr>
        </p:nvSpPr>
        <p:spPr/>
        <p:txBody>
          <a:bodyPr/>
          <a:lstStyle/>
          <a:p>
            <a:fld id="{EBFA0D47-4590-42A4-90B8-5B8E1CFC639B}" type="slidenum">
              <a:rPr lang="en-CA" smtClean="0"/>
              <a:t>15</a:t>
            </a:fld>
            <a:endParaRPr lang="en-CA" dirty="0"/>
          </a:p>
        </p:txBody>
      </p:sp>
      <p:pic>
        <p:nvPicPr>
          <p:cNvPr id="5" name="Image 4">
            <a:extLst>
              <a:ext uri="{FF2B5EF4-FFF2-40B4-BE49-F238E27FC236}">
                <a16:creationId xmlns:a16="http://schemas.microsoft.com/office/drawing/2014/main" id="{0A28F5CF-580C-422C-BC8F-2257348A1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128" y="0"/>
            <a:ext cx="2166257" cy="1785781"/>
          </a:xfrm>
          <a:prstGeom prst="rect">
            <a:avLst/>
          </a:prstGeom>
        </p:spPr>
      </p:pic>
    </p:spTree>
    <p:extLst>
      <p:ext uri="{BB962C8B-B14F-4D97-AF65-F5344CB8AC3E}">
        <p14:creationId xmlns:p14="http://schemas.microsoft.com/office/powerpoint/2010/main" val="43586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1CDDAB-8858-467E-BEEC-3C814863C684}"/>
              </a:ext>
            </a:extLst>
          </p:cNvPr>
          <p:cNvSpPr>
            <a:spLocks noGrp="1"/>
          </p:cNvSpPr>
          <p:nvPr>
            <p:ph type="title"/>
          </p:nvPr>
        </p:nvSpPr>
        <p:spPr>
          <a:xfrm>
            <a:off x="2558736" y="297002"/>
            <a:ext cx="7801791" cy="1450757"/>
          </a:xfrm>
        </p:spPr>
        <p:txBody>
          <a:bodyPr/>
          <a:lstStyle/>
          <a:p>
            <a:r>
              <a:rPr lang="en-US" b="1" dirty="0"/>
              <a:t>Disadvantages of Incorporation</a:t>
            </a:r>
            <a:endParaRPr lang="en-CA" b="1" dirty="0"/>
          </a:p>
        </p:txBody>
      </p:sp>
      <p:sp>
        <p:nvSpPr>
          <p:cNvPr id="3" name="Espace réservé du contenu 2">
            <a:extLst>
              <a:ext uri="{FF2B5EF4-FFF2-40B4-BE49-F238E27FC236}">
                <a16:creationId xmlns:a16="http://schemas.microsoft.com/office/drawing/2014/main" id="{EC647C6E-5A52-4B87-BDF1-0265AD8030E1}"/>
              </a:ext>
            </a:extLst>
          </p:cNvPr>
          <p:cNvSpPr>
            <a:spLocks noGrp="1"/>
          </p:cNvSpPr>
          <p:nvPr>
            <p:ph idx="1"/>
          </p:nvPr>
        </p:nvSpPr>
        <p:spPr>
          <a:xfrm>
            <a:off x="669974" y="2028296"/>
            <a:ext cx="10913012" cy="4614051"/>
          </a:xfrm>
        </p:spPr>
        <p:txBody>
          <a:bodyPr>
            <a:normAutofit/>
          </a:bodyPr>
          <a:lstStyle/>
          <a:p>
            <a:r>
              <a:rPr lang="en-US" sz="2800" b="1" dirty="0"/>
              <a:t>As the corporation is a creature of statute, it is subject to some supervision by the Government and it must conduct its affairs in accordance with the applicable statutes. </a:t>
            </a:r>
          </a:p>
          <a:p>
            <a:pPr lvl="1">
              <a:buClr>
                <a:srgbClr val="002060"/>
              </a:buClr>
              <a:buFont typeface="Wingdings" panose="05000000000000000000" pitchFamily="2" charset="2"/>
              <a:buChar char="Ø"/>
            </a:pPr>
            <a:r>
              <a:rPr lang="en-US" sz="2600" dirty="0"/>
              <a:t> For example, the constitution or by-laws of the corporation, the election of directors and the calling of meetings of members are all governed by the ”</a:t>
            </a:r>
            <a:r>
              <a:rPr lang="en-US" sz="2600" b="1" i="1" dirty="0"/>
              <a:t>Corporations Act”</a:t>
            </a:r>
            <a:r>
              <a:rPr lang="en-US" sz="2600" dirty="0"/>
              <a:t>. In addition, a corporation is required to report certain information on a regular basis to certain departments of the Government.</a:t>
            </a:r>
          </a:p>
          <a:p>
            <a:r>
              <a:rPr lang="en-US" sz="2800" b="1" u="sng" dirty="0"/>
              <a:t>Failure to comply with reporting or disclosure requirements could render the corporation and its directors and officers liable to certain penalties, including the cancellation of the corporation.</a:t>
            </a:r>
          </a:p>
          <a:p>
            <a:pPr marL="0" indent="0">
              <a:buNone/>
            </a:pPr>
            <a:endParaRPr lang="en-CA" dirty="0"/>
          </a:p>
        </p:txBody>
      </p:sp>
      <p:sp>
        <p:nvSpPr>
          <p:cNvPr id="4" name="Espace réservé du numéro de diapositive 3">
            <a:extLst>
              <a:ext uri="{FF2B5EF4-FFF2-40B4-BE49-F238E27FC236}">
                <a16:creationId xmlns:a16="http://schemas.microsoft.com/office/drawing/2014/main" id="{CC00CD54-222C-421C-A9C7-22C9FF7589DC}"/>
              </a:ext>
            </a:extLst>
          </p:cNvPr>
          <p:cNvSpPr>
            <a:spLocks noGrp="1"/>
          </p:cNvSpPr>
          <p:nvPr>
            <p:ph type="sldNum" sz="quarter" idx="12"/>
          </p:nvPr>
        </p:nvSpPr>
        <p:spPr/>
        <p:txBody>
          <a:bodyPr/>
          <a:lstStyle/>
          <a:p>
            <a:fld id="{EBFA0D47-4590-42A4-90B8-5B8E1CFC639B}" type="slidenum">
              <a:rPr lang="en-CA" smtClean="0"/>
              <a:t>16</a:t>
            </a:fld>
            <a:endParaRPr lang="en-CA" dirty="0"/>
          </a:p>
        </p:txBody>
      </p:sp>
      <p:pic>
        <p:nvPicPr>
          <p:cNvPr id="8" name="Image 7">
            <a:extLst>
              <a:ext uri="{FF2B5EF4-FFF2-40B4-BE49-F238E27FC236}">
                <a16:creationId xmlns:a16="http://schemas.microsoft.com/office/drawing/2014/main" id="{1266EE44-0893-473F-B1E3-62298CD34B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71" y="0"/>
            <a:ext cx="2084614" cy="2084614"/>
          </a:xfrm>
          <a:prstGeom prst="rect">
            <a:avLst/>
          </a:prstGeom>
        </p:spPr>
      </p:pic>
    </p:spTree>
    <p:extLst>
      <p:ext uri="{BB962C8B-B14F-4D97-AF65-F5344CB8AC3E}">
        <p14:creationId xmlns:p14="http://schemas.microsoft.com/office/powerpoint/2010/main" val="1716092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EEBEE2-48BC-41D9-9A80-6D8128C590F4}"/>
              </a:ext>
            </a:extLst>
          </p:cNvPr>
          <p:cNvSpPr>
            <a:spLocks noGrp="1"/>
          </p:cNvSpPr>
          <p:nvPr>
            <p:ph type="title"/>
          </p:nvPr>
        </p:nvSpPr>
        <p:spPr/>
        <p:txBody>
          <a:bodyPr/>
          <a:lstStyle/>
          <a:p>
            <a:r>
              <a:rPr lang="en-CA" b="1" dirty="0"/>
              <a:t>Composition of a Governing Board</a:t>
            </a:r>
          </a:p>
        </p:txBody>
      </p:sp>
      <p:sp>
        <p:nvSpPr>
          <p:cNvPr id="3" name="Espace réservé du contenu 2">
            <a:extLst>
              <a:ext uri="{FF2B5EF4-FFF2-40B4-BE49-F238E27FC236}">
                <a16:creationId xmlns:a16="http://schemas.microsoft.com/office/drawing/2014/main" id="{6801B198-FECE-42B9-B779-F6AD869F9769}"/>
              </a:ext>
            </a:extLst>
          </p:cNvPr>
          <p:cNvSpPr>
            <a:spLocks noGrp="1"/>
          </p:cNvSpPr>
          <p:nvPr>
            <p:ph idx="1"/>
          </p:nvPr>
        </p:nvSpPr>
        <p:spPr>
          <a:xfrm>
            <a:off x="861646" y="1845733"/>
            <a:ext cx="10867292" cy="4614051"/>
          </a:xfrm>
        </p:spPr>
        <p:txBody>
          <a:bodyPr>
            <a:normAutofit lnSpcReduction="10000"/>
          </a:bodyPr>
          <a:lstStyle/>
          <a:p>
            <a:r>
              <a:rPr lang="en-CA" sz="2800" b="1" dirty="0"/>
              <a:t>Minimum composition </a:t>
            </a:r>
            <a:r>
              <a:rPr lang="en-CA" sz="2800" dirty="0"/>
              <a:t>of a board of directors with associated Officers (with voting rights)</a:t>
            </a:r>
          </a:p>
          <a:p>
            <a:pPr lvl="2">
              <a:buClr>
                <a:srgbClr val="002060"/>
              </a:buClr>
              <a:buFont typeface="Wingdings" panose="05000000000000000000" pitchFamily="2" charset="2"/>
              <a:buChar char="Ø"/>
            </a:pPr>
            <a:r>
              <a:rPr lang="en-CA" sz="2800" b="1" dirty="0"/>
              <a:t> President</a:t>
            </a:r>
          </a:p>
          <a:p>
            <a:pPr lvl="2">
              <a:buClr>
                <a:srgbClr val="002060"/>
              </a:buClr>
              <a:buFont typeface="Wingdings" panose="05000000000000000000" pitchFamily="2" charset="2"/>
              <a:buChar char="Ø"/>
            </a:pPr>
            <a:r>
              <a:rPr lang="en-CA" sz="2800" b="1" dirty="0"/>
              <a:t> Vice President</a:t>
            </a:r>
          </a:p>
          <a:p>
            <a:pPr lvl="2">
              <a:buClr>
                <a:srgbClr val="002060"/>
              </a:buClr>
              <a:buFont typeface="Wingdings" panose="05000000000000000000" pitchFamily="2" charset="2"/>
              <a:buChar char="Ø"/>
            </a:pPr>
            <a:r>
              <a:rPr lang="en-CA" sz="2800" b="1" dirty="0"/>
              <a:t> Secretary</a:t>
            </a:r>
          </a:p>
          <a:p>
            <a:r>
              <a:rPr lang="en-CA" sz="2800" dirty="0"/>
              <a:t>Other members of the board can be added as required; </a:t>
            </a:r>
            <a:r>
              <a:rPr lang="en-US" sz="2800" dirty="0"/>
              <a:t>an organization’s board is specified in the organization’s constitution and by-laws.</a:t>
            </a:r>
            <a:endParaRPr lang="en-CA" sz="2800" dirty="0"/>
          </a:p>
          <a:p>
            <a:pPr lvl="2">
              <a:buClr>
                <a:srgbClr val="002060"/>
              </a:buClr>
              <a:buFont typeface="Wingdings" panose="05000000000000000000" pitchFamily="2" charset="2"/>
              <a:buChar char="Ø"/>
            </a:pPr>
            <a:r>
              <a:rPr lang="en-US" sz="2600" dirty="0"/>
              <a:t> specified in the organization’s constitution and bylaws,  this number can be changed with the approval of the Board and the membership. </a:t>
            </a:r>
          </a:p>
          <a:p>
            <a:pPr marL="0" lvl="2" indent="0">
              <a:buClr>
                <a:srgbClr val="002060"/>
              </a:buClr>
              <a:buNone/>
            </a:pPr>
            <a:r>
              <a:rPr lang="en-US" sz="2800" i="1" dirty="0"/>
              <a:t>There is no single right structure for all non-profit organizations, and it may be necessary to change models over time.</a:t>
            </a:r>
            <a:endParaRPr lang="en-CA" sz="2800" i="1" dirty="0"/>
          </a:p>
          <a:p>
            <a:endParaRPr lang="en-CA" dirty="0"/>
          </a:p>
        </p:txBody>
      </p:sp>
      <p:sp>
        <p:nvSpPr>
          <p:cNvPr id="4" name="Espace réservé du numéro de diapositive 3">
            <a:extLst>
              <a:ext uri="{FF2B5EF4-FFF2-40B4-BE49-F238E27FC236}">
                <a16:creationId xmlns:a16="http://schemas.microsoft.com/office/drawing/2014/main" id="{DF22ED7B-8F74-479F-8805-037C552BCB0B}"/>
              </a:ext>
            </a:extLst>
          </p:cNvPr>
          <p:cNvSpPr>
            <a:spLocks noGrp="1"/>
          </p:cNvSpPr>
          <p:nvPr>
            <p:ph type="sldNum" sz="quarter" idx="12"/>
          </p:nvPr>
        </p:nvSpPr>
        <p:spPr/>
        <p:txBody>
          <a:bodyPr/>
          <a:lstStyle/>
          <a:p>
            <a:fld id="{EBFA0D47-4590-42A4-90B8-5B8E1CFC639B}" type="slidenum">
              <a:rPr lang="en-CA" smtClean="0"/>
              <a:t>17</a:t>
            </a:fld>
            <a:endParaRPr lang="en-CA" dirty="0"/>
          </a:p>
        </p:txBody>
      </p:sp>
    </p:spTree>
    <p:extLst>
      <p:ext uri="{BB962C8B-B14F-4D97-AF65-F5344CB8AC3E}">
        <p14:creationId xmlns:p14="http://schemas.microsoft.com/office/powerpoint/2010/main" val="1305881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62B2C2-5E3B-40FA-9840-720451135625}"/>
              </a:ext>
            </a:extLst>
          </p:cNvPr>
          <p:cNvSpPr>
            <a:spLocks noGrp="1"/>
          </p:cNvSpPr>
          <p:nvPr>
            <p:ph type="title"/>
          </p:nvPr>
        </p:nvSpPr>
        <p:spPr/>
        <p:txBody>
          <a:bodyPr/>
          <a:lstStyle/>
          <a:p>
            <a:r>
              <a:rPr lang="en-US" b="1" dirty="0"/>
              <a:t>Pros and Cons of Small and Large Boards</a:t>
            </a:r>
            <a:endParaRPr lang="en-CA" b="1" dirty="0"/>
          </a:p>
        </p:txBody>
      </p:sp>
      <p:graphicFrame>
        <p:nvGraphicFramePr>
          <p:cNvPr id="5" name="Espace réservé du contenu 4">
            <a:extLst>
              <a:ext uri="{FF2B5EF4-FFF2-40B4-BE49-F238E27FC236}">
                <a16:creationId xmlns:a16="http://schemas.microsoft.com/office/drawing/2014/main" id="{543FD4F5-F7A9-4E2C-A40E-00D4A50C64FA}"/>
              </a:ext>
            </a:extLst>
          </p:cNvPr>
          <p:cNvGraphicFramePr>
            <a:graphicFrameLocks noGrp="1"/>
          </p:cNvGraphicFramePr>
          <p:nvPr>
            <p:ph idx="1"/>
            <p:extLst>
              <p:ext uri="{D42A27DB-BD31-4B8C-83A1-F6EECF244321}">
                <p14:modId xmlns:p14="http://schemas.microsoft.com/office/powerpoint/2010/main" val="1152533598"/>
              </p:ext>
            </p:extLst>
          </p:nvPr>
        </p:nvGraphicFramePr>
        <p:xfrm>
          <a:off x="787037" y="2111099"/>
          <a:ext cx="10678886" cy="3840480"/>
        </p:xfrm>
        <a:graphic>
          <a:graphicData uri="http://schemas.openxmlformats.org/drawingml/2006/table">
            <a:tbl>
              <a:tblPr firstRow="1" bandRow="1">
                <a:tableStyleId>{5C22544A-7EE6-4342-B048-85BDC9FD1C3A}</a:tableStyleId>
              </a:tblPr>
              <a:tblGrid>
                <a:gridCol w="4784272">
                  <a:extLst>
                    <a:ext uri="{9D8B030D-6E8A-4147-A177-3AD203B41FA5}">
                      <a16:colId xmlns:a16="http://schemas.microsoft.com/office/drawing/2014/main" val="3285813161"/>
                    </a:ext>
                  </a:extLst>
                </a:gridCol>
                <a:gridCol w="5894614">
                  <a:extLst>
                    <a:ext uri="{9D8B030D-6E8A-4147-A177-3AD203B41FA5}">
                      <a16:colId xmlns:a16="http://schemas.microsoft.com/office/drawing/2014/main" val="3134025917"/>
                    </a:ext>
                  </a:extLst>
                </a:gridCol>
              </a:tblGrid>
              <a:tr h="208689">
                <a:tc>
                  <a:txBody>
                    <a:bodyPr/>
                    <a:lstStyle/>
                    <a:p>
                      <a:pPr algn="ctr"/>
                      <a:r>
                        <a:rPr lang="fr-CA" sz="2400" dirty="0"/>
                        <a:t>Small </a:t>
                      </a:r>
                      <a:r>
                        <a:rPr lang="fr-CA" sz="2400" dirty="0" err="1"/>
                        <a:t>Board</a:t>
                      </a:r>
                      <a:endParaRPr lang="en-CA" sz="2400" dirty="0"/>
                    </a:p>
                  </a:txBody>
                  <a:tcPr>
                    <a:solidFill>
                      <a:schemeClr val="tx2"/>
                    </a:solidFill>
                  </a:tcPr>
                </a:tc>
                <a:tc>
                  <a:txBody>
                    <a:bodyPr/>
                    <a:lstStyle/>
                    <a:p>
                      <a:pPr algn="ctr"/>
                      <a:r>
                        <a:rPr lang="fr-CA" sz="2400" dirty="0"/>
                        <a:t>Large </a:t>
                      </a:r>
                      <a:r>
                        <a:rPr lang="fr-CA" sz="2400" dirty="0" err="1"/>
                        <a:t>Board</a:t>
                      </a:r>
                      <a:r>
                        <a:rPr lang="fr-CA" sz="2400" dirty="0"/>
                        <a:t> </a:t>
                      </a:r>
                      <a:endParaRPr lang="en-CA" sz="2400" dirty="0"/>
                    </a:p>
                  </a:txBody>
                  <a:tcPr>
                    <a:solidFill>
                      <a:schemeClr val="tx2"/>
                    </a:solidFill>
                  </a:tcPr>
                </a:tc>
                <a:extLst>
                  <a:ext uri="{0D108BD9-81ED-4DB2-BD59-A6C34878D82A}">
                    <a16:rowId xmlns:a16="http://schemas.microsoft.com/office/drawing/2014/main" val="2691778034"/>
                  </a:ext>
                </a:extLst>
              </a:tr>
              <a:tr h="370840">
                <a:tc>
                  <a:txBody>
                    <a:bodyPr/>
                    <a:lstStyle/>
                    <a:p>
                      <a:pPr marL="342900" indent="-342900">
                        <a:buFont typeface="Wingdings" panose="05000000000000000000" pitchFamily="2" charset="2"/>
                        <a:buChar char="§"/>
                      </a:pPr>
                      <a:r>
                        <a:rPr lang="en-US" sz="2400" dirty="0"/>
                        <a:t>Easier consensus on difficult or challenging issues </a:t>
                      </a:r>
                    </a:p>
                    <a:p>
                      <a:pPr marL="342900" indent="-342900">
                        <a:buFont typeface="Wingdings" panose="05000000000000000000" pitchFamily="2" charset="2"/>
                        <a:buChar char="§"/>
                      </a:pPr>
                      <a:r>
                        <a:rPr lang="en-US" sz="2400" dirty="0"/>
                        <a:t>Less or no need for committees </a:t>
                      </a:r>
                    </a:p>
                    <a:p>
                      <a:pPr marL="342900" indent="-342900">
                        <a:buFont typeface="Wingdings" panose="05000000000000000000" pitchFamily="2" charset="2"/>
                        <a:buChar char="§"/>
                      </a:pPr>
                      <a:r>
                        <a:rPr lang="en-US" sz="2400" dirty="0"/>
                        <a:t>Less or no need for executive members or an ‘inner board’</a:t>
                      </a:r>
                    </a:p>
                    <a:p>
                      <a:pPr marL="342900" indent="-342900">
                        <a:buFont typeface="Wingdings" panose="05000000000000000000" pitchFamily="2" charset="2"/>
                        <a:buChar char="§"/>
                      </a:pPr>
                      <a:r>
                        <a:rPr lang="en-US" sz="2400" dirty="0"/>
                        <a:t>Requires board to function together in all decisions </a:t>
                      </a:r>
                      <a:endParaRPr lang="en-CA" sz="2400" dirty="0"/>
                    </a:p>
                  </a:txBody>
                  <a:tcPr>
                    <a:solidFill>
                      <a:schemeClr val="bg1">
                        <a:lumMod val="85000"/>
                      </a:schemeClr>
                    </a:solidFill>
                  </a:tcPr>
                </a:tc>
                <a:tc>
                  <a:txBody>
                    <a:bodyPr/>
                    <a:lstStyle/>
                    <a:p>
                      <a:pPr marL="342900" indent="-342900">
                        <a:buFont typeface="Wingdings" panose="05000000000000000000" pitchFamily="2" charset="2"/>
                        <a:buChar char="§"/>
                      </a:pPr>
                      <a:r>
                        <a:rPr lang="en-US" sz="2400" dirty="0"/>
                        <a:t>Increases chances for greater diversity on the board </a:t>
                      </a:r>
                    </a:p>
                    <a:p>
                      <a:pPr marL="342900" indent="-342900">
                        <a:buFont typeface="Wingdings" panose="05000000000000000000" pitchFamily="2" charset="2"/>
                        <a:buChar char="§"/>
                      </a:pPr>
                      <a:r>
                        <a:rPr lang="en-US" sz="2400" dirty="0"/>
                        <a:t>Increases opportunities for greater representation of the community or specific target groups of the community </a:t>
                      </a:r>
                    </a:p>
                    <a:p>
                      <a:pPr marL="342900" indent="-342900">
                        <a:buFont typeface="Wingdings" panose="05000000000000000000" pitchFamily="2" charset="2"/>
                        <a:buChar char="§"/>
                      </a:pPr>
                      <a:r>
                        <a:rPr lang="en-US" sz="2400" dirty="0"/>
                        <a:t>Easier to establish quorum at board meetings </a:t>
                      </a:r>
                    </a:p>
                    <a:p>
                      <a:pPr marL="342900" indent="-342900">
                        <a:buFont typeface="Wingdings" panose="05000000000000000000" pitchFamily="2" charset="2"/>
                        <a:buChar char="§"/>
                      </a:pPr>
                      <a:r>
                        <a:rPr lang="en-US" sz="2400" dirty="0"/>
                        <a:t>Opportunity for committees and for board members to specialize or hone skills</a:t>
                      </a:r>
                      <a:endParaRPr lang="en-CA" sz="2400" dirty="0"/>
                    </a:p>
                  </a:txBody>
                  <a:tcPr>
                    <a:solidFill>
                      <a:schemeClr val="bg1">
                        <a:lumMod val="85000"/>
                      </a:schemeClr>
                    </a:solidFill>
                  </a:tcPr>
                </a:tc>
                <a:extLst>
                  <a:ext uri="{0D108BD9-81ED-4DB2-BD59-A6C34878D82A}">
                    <a16:rowId xmlns:a16="http://schemas.microsoft.com/office/drawing/2014/main" val="993772770"/>
                  </a:ext>
                </a:extLst>
              </a:tr>
            </a:tbl>
          </a:graphicData>
        </a:graphic>
      </p:graphicFrame>
      <p:sp>
        <p:nvSpPr>
          <p:cNvPr id="4" name="Espace réservé du numéro de diapositive 3">
            <a:extLst>
              <a:ext uri="{FF2B5EF4-FFF2-40B4-BE49-F238E27FC236}">
                <a16:creationId xmlns:a16="http://schemas.microsoft.com/office/drawing/2014/main" id="{10AF8D85-04A8-4D4C-AD86-F72EA014D117}"/>
              </a:ext>
            </a:extLst>
          </p:cNvPr>
          <p:cNvSpPr>
            <a:spLocks noGrp="1"/>
          </p:cNvSpPr>
          <p:nvPr>
            <p:ph type="sldNum" sz="quarter" idx="12"/>
          </p:nvPr>
        </p:nvSpPr>
        <p:spPr/>
        <p:txBody>
          <a:bodyPr/>
          <a:lstStyle/>
          <a:p>
            <a:fld id="{EBFA0D47-4590-42A4-90B8-5B8E1CFC639B}" type="slidenum">
              <a:rPr lang="en-CA" smtClean="0"/>
              <a:t>18</a:t>
            </a:fld>
            <a:endParaRPr lang="en-CA" dirty="0"/>
          </a:p>
        </p:txBody>
      </p:sp>
      <p:sp>
        <p:nvSpPr>
          <p:cNvPr id="6" name="ZoneTexte 5">
            <a:extLst>
              <a:ext uri="{FF2B5EF4-FFF2-40B4-BE49-F238E27FC236}">
                <a16:creationId xmlns:a16="http://schemas.microsoft.com/office/drawing/2014/main" id="{2E2E4A2B-22E0-4E22-BE15-4580113B4ECB}"/>
              </a:ext>
            </a:extLst>
          </p:cNvPr>
          <p:cNvSpPr txBox="1"/>
          <p:nvPr/>
        </p:nvSpPr>
        <p:spPr>
          <a:xfrm>
            <a:off x="288704" y="6418263"/>
            <a:ext cx="7812203" cy="461665"/>
          </a:xfrm>
          <a:prstGeom prst="rect">
            <a:avLst/>
          </a:prstGeom>
          <a:noFill/>
        </p:spPr>
        <p:txBody>
          <a:bodyPr wrap="none" rtlCol="0">
            <a:spAutoFit/>
          </a:bodyPr>
          <a:lstStyle/>
          <a:p>
            <a:r>
              <a:rPr lang="en-CA" sz="1200" dirty="0"/>
              <a:t>Source:  Board </a:t>
            </a:r>
            <a:r>
              <a:rPr lang="en-CA" sz="1200" dirty="0" err="1"/>
              <a:t>Gouvernance</a:t>
            </a:r>
            <a:r>
              <a:rPr lang="en-CA" sz="1200" dirty="0"/>
              <a:t> Resource Guide</a:t>
            </a:r>
          </a:p>
          <a:p>
            <a:r>
              <a:rPr lang="en-CA" sz="1200" dirty="0">
                <a:hlinkClick r:id="rId2"/>
              </a:rPr>
              <a:t>http://www.communityliteracyofontario.ca/wp/wp-content/uploads/2014/07/Board-Governance-Manual-June-2014.pdf</a:t>
            </a:r>
            <a:r>
              <a:rPr lang="en-CA" sz="1200" dirty="0"/>
              <a:t>  </a:t>
            </a:r>
          </a:p>
        </p:txBody>
      </p:sp>
    </p:spTree>
    <p:extLst>
      <p:ext uri="{BB962C8B-B14F-4D97-AF65-F5344CB8AC3E}">
        <p14:creationId xmlns:p14="http://schemas.microsoft.com/office/powerpoint/2010/main" val="3374264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F9636-095F-44BA-A8D8-704A794E9C45}"/>
              </a:ext>
            </a:extLst>
          </p:cNvPr>
          <p:cNvSpPr>
            <a:spLocks noGrp="1"/>
          </p:cNvSpPr>
          <p:nvPr>
            <p:ph type="title"/>
          </p:nvPr>
        </p:nvSpPr>
        <p:spPr>
          <a:xfrm>
            <a:off x="3513909" y="292042"/>
            <a:ext cx="4634049" cy="1450757"/>
          </a:xfrm>
        </p:spPr>
        <p:txBody>
          <a:bodyPr/>
          <a:lstStyle/>
          <a:p>
            <a:r>
              <a:rPr lang="en-US" b="1" dirty="0"/>
              <a:t>The Board Must:</a:t>
            </a:r>
            <a:endParaRPr lang="en-CA" b="1" dirty="0"/>
          </a:p>
        </p:txBody>
      </p:sp>
      <p:sp>
        <p:nvSpPr>
          <p:cNvPr id="3" name="Espace réservé du contenu 2">
            <a:extLst>
              <a:ext uri="{FF2B5EF4-FFF2-40B4-BE49-F238E27FC236}">
                <a16:creationId xmlns:a16="http://schemas.microsoft.com/office/drawing/2014/main" id="{2EBF1A1B-8449-4905-83A2-0B6E4AED9F5F}"/>
              </a:ext>
            </a:extLst>
          </p:cNvPr>
          <p:cNvSpPr>
            <a:spLocks noGrp="1"/>
          </p:cNvSpPr>
          <p:nvPr>
            <p:ph idx="1"/>
          </p:nvPr>
        </p:nvSpPr>
        <p:spPr>
          <a:xfrm>
            <a:off x="633046" y="1845733"/>
            <a:ext cx="11254154" cy="4614051"/>
          </a:xfrm>
        </p:spPr>
        <p:txBody>
          <a:bodyPr>
            <a:normAutofit fontScale="92500" lnSpcReduction="10000"/>
          </a:bodyPr>
          <a:lstStyle/>
          <a:p>
            <a:pPr>
              <a:buClr>
                <a:srgbClr val="002060"/>
              </a:buClr>
              <a:buFont typeface="Wingdings" panose="05000000000000000000" pitchFamily="2" charset="2"/>
              <a:buChar char="Ø"/>
            </a:pPr>
            <a:r>
              <a:rPr lang="en-US" sz="2400" dirty="0"/>
              <a:t> Determine a governance model and ensure that appropriate organizational policies and structures are in place </a:t>
            </a:r>
          </a:p>
          <a:p>
            <a:pPr>
              <a:buClr>
                <a:srgbClr val="002060"/>
              </a:buClr>
              <a:buFont typeface="Wingdings" panose="05000000000000000000" pitchFamily="2" charset="2"/>
              <a:buChar char="Ø"/>
            </a:pPr>
            <a:r>
              <a:rPr lang="en-US" sz="2400" dirty="0"/>
              <a:t> Participate in the development of a mission and strategic plan for the organization </a:t>
            </a:r>
          </a:p>
          <a:p>
            <a:pPr>
              <a:buClr>
                <a:srgbClr val="002060"/>
              </a:buClr>
              <a:buFont typeface="Wingdings" panose="05000000000000000000" pitchFamily="2" charset="2"/>
              <a:buChar char="Ø"/>
            </a:pPr>
            <a:r>
              <a:rPr lang="en-US" sz="2400" dirty="0"/>
              <a:t> Hire and ensure that an effective senior management team is in place (i.e. Executive Director) </a:t>
            </a:r>
          </a:p>
          <a:p>
            <a:pPr>
              <a:buClr>
                <a:srgbClr val="002060"/>
              </a:buClr>
              <a:buFont typeface="Wingdings" panose="05000000000000000000" pitchFamily="2" charset="2"/>
              <a:buChar char="Ø"/>
            </a:pPr>
            <a:r>
              <a:rPr lang="en-US" sz="2400" dirty="0"/>
              <a:t> Maintain effective partnerships and communication with the community, the organization’s members and its stakeholders </a:t>
            </a:r>
          </a:p>
          <a:p>
            <a:pPr>
              <a:buClr>
                <a:srgbClr val="002060"/>
              </a:buClr>
              <a:buFont typeface="Wingdings" panose="05000000000000000000" pitchFamily="2" charset="2"/>
              <a:buChar char="Ø"/>
            </a:pPr>
            <a:r>
              <a:rPr lang="en-US" sz="2400" dirty="0"/>
              <a:t> Maintain fiscal responsibility, including raising income, managing income, and approving and monitoring annual budgets </a:t>
            </a:r>
          </a:p>
          <a:p>
            <a:pPr>
              <a:buClr>
                <a:srgbClr val="002060"/>
              </a:buClr>
              <a:buFont typeface="Wingdings" panose="05000000000000000000" pitchFamily="2" charset="2"/>
              <a:buChar char="Ø"/>
            </a:pPr>
            <a:r>
              <a:rPr lang="en-US" sz="2400" dirty="0"/>
              <a:t> Ensure transparency in all communication to members, stakeholders and the public </a:t>
            </a:r>
          </a:p>
          <a:p>
            <a:pPr>
              <a:buClr>
                <a:srgbClr val="002060"/>
              </a:buClr>
              <a:buFont typeface="Wingdings" panose="05000000000000000000" pitchFamily="2" charset="2"/>
              <a:buChar char="Ø"/>
            </a:pPr>
            <a:r>
              <a:rPr lang="en-US" sz="2400" dirty="0"/>
              <a:t> Evaluate the organization’s work in relation to a strategic plan </a:t>
            </a:r>
          </a:p>
          <a:p>
            <a:pPr>
              <a:buClr>
                <a:srgbClr val="002060"/>
              </a:buClr>
              <a:buFont typeface="Wingdings" panose="05000000000000000000" pitchFamily="2" charset="2"/>
              <a:buChar char="Ø"/>
            </a:pPr>
            <a:r>
              <a:rPr lang="en-US" sz="2400" dirty="0"/>
              <a:t> Evaluate the work of the board of directors, ensuring continuous renewal of the board, and plan for the succession and diversity of the board</a:t>
            </a:r>
            <a:endParaRPr lang="en-CA" sz="2400" dirty="0"/>
          </a:p>
        </p:txBody>
      </p:sp>
      <p:sp>
        <p:nvSpPr>
          <p:cNvPr id="4" name="Espace réservé du numéro de diapositive 3">
            <a:extLst>
              <a:ext uri="{FF2B5EF4-FFF2-40B4-BE49-F238E27FC236}">
                <a16:creationId xmlns:a16="http://schemas.microsoft.com/office/drawing/2014/main" id="{EF3726EE-C4C1-48D8-80DF-8BC1DC1810D5}"/>
              </a:ext>
            </a:extLst>
          </p:cNvPr>
          <p:cNvSpPr>
            <a:spLocks noGrp="1"/>
          </p:cNvSpPr>
          <p:nvPr>
            <p:ph type="sldNum" sz="quarter" idx="12"/>
          </p:nvPr>
        </p:nvSpPr>
        <p:spPr/>
        <p:txBody>
          <a:bodyPr/>
          <a:lstStyle/>
          <a:p>
            <a:fld id="{EBFA0D47-4590-42A4-90B8-5B8E1CFC639B}" type="slidenum">
              <a:rPr lang="en-CA" smtClean="0"/>
              <a:t>19</a:t>
            </a:fld>
            <a:endParaRPr lang="en-CA" dirty="0"/>
          </a:p>
        </p:txBody>
      </p:sp>
      <p:pic>
        <p:nvPicPr>
          <p:cNvPr id="8" name="Image 7">
            <a:extLst>
              <a:ext uri="{FF2B5EF4-FFF2-40B4-BE49-F238E27FC236}">
                <a16:creationId xmlns:a16="http://schemas.microsoft.com/office/drawing/2014/main" id="{198C3EDD-808D-4A2D-94C6-A2E857CAD3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046" y="0"/>
            <a:ext cx="2665115" cy="1845732"/>
          </a:xfrm>
          <a:prstGeom prst="rect">
            <a:avLst/>
          </a:prstGeom>
        </p:spPr>
      </p:pic>
    </p:spTree>
    <p:extLst>
      <p:ext uri="{BB962C8B-B14F-4D97-AF65-F5344CB8AC3E}">
        <p14:creationId xmlns:p14="http://schemas.microsoft.com/office/powerpoint/2010/main" val="120126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747D73-618F-4471-A1FA-60278D35B4AA}"/>
              </a:ext>
            </a:extLst>
          </p:cNvPr>
          <p:cNvSpPr>
            <a:spLocks noGrp="1"/>
          </p:cNvSpPr>
          <p:nvPr>
            <p:ph type="title"/>
          </p:nvPr>
        </p:nvSpPr>
        <p:spPr/>
        <p:txBody>
          <a:bodyPr/>
          <a:lstStyle/>
          <a:p>
            <a:r>
              <a:rPr lang="en-CA" b="1" dirty="0"/>
              <a:t>Warning!</a:t>
            </a:r>
          </a:p>
        </p:txBody>
      </p:sp>
      <p:sp>
        <p:nvSpPr>
          <p:cNvPr id="3" name="Espace réservé du contenu 2">
            <a:extLst>
              <a:ext uri="{FF2B5EF4-FFF2-40B4-BE49-F238E27FC236}">
                <a16:creationId xmlns:a16="http://schemas.microsoft.com/office/drawing/2014/main" id="{4CA1CE5A-9770-473B-B76D-A920F7A032E0}"/>
              </a:ext>
            </a:extLst>
          </p:cNvPr>
          <p:cNvSpPr>
            <a:spLocks noGrp="1"/>
          </p:cNvSpPr>
          <p:nvPr>
            <p:ph idx="1"/>
          </p:nvPr>
        </p:nvSpPr>
        <p:spPr/>
        <p:txBody>
          <a:bodyPr>
            <a:normAutofit/>
          </a:bodyPr>
          <a:lstStyle/>
          <a:p>
            <a:r>
              <a:rPr lang="en-CA" sz="5400" i="1" dirty="0"/>
              <a:t>     The content of this presentation may not be appropriate for the faint-of-heart as we discuss governance,  laws,  accountability and other legalise material.</a:t>
            </a:r>
          </a:p>
        </p:txBody>
      </p:sp>
      <p:sp>
        <p:nvSpPr>
          <p:cNvPr id="4" name="Espace réservé du numéro de diapositive 3">
            <a:extLst>
              <a:ext uri="{FF2B5EF4-FFF2-40B4-BE49-F238E27FC236}">
                <a16:creationId xmlns:a16="http://schemas.microsoft.com/office/drawing/2014/main" id="{84A44482-2AA8-4B16-BF45-B997A4F3EEFE}"/>
              </a:ext>
            </a:extLst>
          </p:cNvPr>
          <p:cNvSpPr>
            <a:spLocks noGrp="1"/>
          </p:cNvSpPr>
          <p:nvPr>
            <p:ph type="sldNum" sz="quarter" idx="12"/>
          </p:nvPr>
        </p:nvSpPr>
        <p:spPr/>
        <p:txBody>
          <a:bodyPr/>
          <a:lstStyle/>
          <a:p>
            <a:fld id="{EBFA0D47-4590-42A4-90B8-5B8E1CFC639B}" type="slidenum">
              <a:rPr lang="en-CA" smtClean="0"/>
              <a:t>2</a:t>
            </a:fld>
            <a:endParaRPr lang="en-CA" dirty="0"/>
          </a:p>
        </p:txBody>
      </p:sp>
      <p:pic>
        <p:nvPicPr>
          <p:cNvPr id="5" name="Image 4">
            <a:extLst>
              <a:ext uri="{FF2B5EF4-FFF2-40B4-BE49-F238E27FC236}">
                <a16:creationId xmlns:a16="http://schemas.microsoft.com/office/drawing/2014/main" id="{2469BBCB-B25B-406B-B9DA-45E1B3BBCF44}"/>
              </a:ext>
            </a:extLst>
          </p:cNvPr>
          <p:cNvPicPr>
            <a:picLocks noChangeAspect="1"/>
          </p:cNvPicPr>
          <p:nvPr/>
        </p:nvPicPr>
        <p:blipFill>
          <a:blip r:embed="rId3"/>
          <a:stretch>
            <a:fillRect/>
          </a:stretch>
        </p:blipFill>
        <p:spPr>
          <a:xfrm>
            <a:off x="4524375" y="0"/>
            <a:ext cx="2597394" cy="1737361"/>
          </a:xfrm>
          <a:prstGeom prst="rect">
            <a:avLst/>
          </a:prstGeom>
        </p:spPr>
      </p:pic>
    </p:spTree>
    <p:extLst>
      <p:ext uri="{BB962C8B-B14F-4D97-AF65-F5344CB8AC3E}">
        <p14:creationId xmlns:p14="http://schemas.microsoft.com/office/powerpoint/2010/main" val="1997325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B646E3-0B65-41B4-A150-30BE86F2977F}"/>
              </a:ext>
            </a:extLst>
          </p:cNvPr>
          <p:cNvSpPr>
            <a:spLocks noGrp="1"/>
          </p:cNvSpPr>
          <p:nvPr>
            <p:ph type="title"/>
          </p:nvPr>
        </p:nvSpPr>
        <p:spPr>
          <a:xfrm>
            <a:off x="1880479" y="290764"/>
            <a:ext cx="9434649" cy="1450757"/>
          </a:xfrm>
        </p:spPr>
        <p:txBody>
          <a:bodyPr/>
          <a:lstStyle/>
          <a:p>
            <a:r>
              <a:rPr lang="en-US" b="1" dirty="0"/>
              <a:t>Individually, each Board Member Must:</a:t>
            </a:r>
            <a:endParaRPr lang="en-CA" b="1" dirty="0"/>
          </a:p>
        </p:txBody>
      </p:sp>
      <p:sp>
        <p:nvSpPr>
          <p:cNvPr id="3" name="Espace réservé du contenu 2">
            <a:extLst>
              <a:ext uri="{FF2B5EF4-FFF2-40B4-BE49-F238E27FC236}">
                <a16:creationId xmlns:a16="http://schemas.microsoft.com/office/drawing/2014/main" id="{2F2A6A74-89E1-4AF2-9753-7F8FDE5A2E43}"/>
              </a:ext>
            </a:extLst>
          </p:cNvPr>
          <p:cNvSpPr>
            <a:spLocks noGrp="1"/>
          </p:cNvSpPr>
          <p:nvPr>
            <p:ph idx="1"/>
          </p:nvPr>
        </p:nvSpPr>
        <p:spPr>
          <a:xfrm>
            <a:off x="979517" y="1825244"/>
            <a:ext cx="11007969" cy="4725663"/>
          </a:xfrm>
        </p:spPr>
        <p:txBody>
          <a:bodyPr>
            <a:normAutofit fontScale="92500"/>
          </a:bodyPr>
          <a:lstStyle/>
          <a:p>
            <a:pPr>
              <a:buClr>
                <a:srgbClr val="002060"/>
              </a:buClr>
              <a:buFont typeface="Wingdings" panose="05000000000000000000" pitchFamily="2" charset="2"/>
              <a:buChar char="Ø"/>
            </a:pPr>
            <a:r>
              <a:rPr lang="en-US" sz="2400" dirty="0"/>
              <a:t> Act in the best interests of the organization </a:t>
            </a:r>
          </a:p>
          <a:p>
            <a:pPr>
              <a:buClr>
                <a:srgbClr val="002060"/>
              </a:buClr>
              <a:buFont typeface="Wingdings" panose="05000000000000000000" pitchFamily="2" charset="2"/>
              <a:buChar char="Ø"/>
            </a:pPr>
            <a:r>
              <a:rPr lang="en-US" sz="2400" dirty="0"/>
              <a:t> </a:t>
            </a:r>
            <a:r>
              <a:rPr lang="en-US" sz="2400" b="1" dirty="0"/>
              <a:t>Understand the roles and responsibilities of being a board member </a:t>
            </a:r>
          </a:p>
          <a:p>
            <a:pPr>
              <a:buClr>
                <a:srgbClr val="002060"/>
              </a:buClr>
              <a:buFont typeface="Wingdings" panose="05000000000000000000" pitchFamily="2" charset="2"/>
              <a:buChar char="Ø"/>
            </a:pPr>
            <a:r>
              <a:rPr lang="en-US" sz="2400" dirty="0"/>
              <a:t> Be familiar with the organization's bylaws, policies and procedures, strategic plan, mission, etc. </a:t>
            </a:r>
          </a:p>
          <a:p>
            <a:pPr>
              <a:buClr>
                <a:srgbClr val="002060"/>
              </a:buClr>
              <a:buFont typeface="Wingdings" panose="05000000000000000000" pitchFamily="2" charset="2"/>
              <a:buChar char="Ø"/>
            </a:pPr>
            <a:r>
              <a:rPr lang="en-US" sz="2400" dirty="0"/>
              <a:t> </a:t>
            </a:r>
            <a:r>
              <a:rPr lang="en-US" sz="2400" b="1" dirty="0"/>
              <a:t>Ensure he/she avoids conflicts of interest including operating in the best interest of the organization not in self-interest or the interest of a stakeholder group </a:t>
            </a:r>
          </a:p>
          <a:p>
            <a:pPr>
              <a:buClr>
                <a:srgbClr val="002060"/>
              </a:buClr>
              <a:buFont typeface="Wingdings" panose="05000000000000000000" pitchFamily="2" charset="2"/>
              <a:buChar char="Ø"/>
            </a:pPr>
            <a:r>
              <a:rPr lang="en-US" sz="2400" dirty="0"/>
              <a:t> Respect confidentiality policies that pertain to membership and board discussions </a:t>
            </a:r>
          </a:p>
          <a:p>
            <a:pPr>
              <a:buClr>
                <a:srgbClr val="002060"/>
              </a:buClr>
              <a:buFont typeface="Wingdings" panose="05000000000000000000" pitchFamily="2" charset="2"/>
              <a:buChar char="Ø"/>
            </a:pPr>
            <a:r>
              <a:rPr lang="en-US" sz="2400" dirty="0"/>
              <a:t> Keep informed about the organization’s financial activity and legal obligations </a:t>
            </a:r>
          </a:p>
          <a:p>
            <a:pPr>
              <a:buClr>
                <a:srgbClr val="002060"/>
              </a:buClr>
              <a:buFont typeface="Wingdings" panose="05000000000000000000" pitchFamily="2" charset="2"/>
              <a:buChar char="Ø"/>
            </a:pPr>
            <a:r>
              <a:rPr lang="en-US" sz="2400" dirty="0"/>
              <a:t> Bring his/her own skills, experience and knowledge to the organization </a:t>
            </a:r>
          </a:p>
          <a:p>
            <a:pPr>
              <a:buClr>
                <a:srgbClr val="002060"/>
              </a:buClr>
              <a:buFont typeface="Wingdings" panose="05000000000000000000" pitchFamily="2" charset="2"/>
              <a:buChar char="Ø"/>
            </a:pPr>
            <a:r>
              <a:rPr lang="en-US" sz="2400" dirty="0"/>
              <a:t> Attend board meetings regularly and arrive prepared for meetings </a:t>
            </a:r>
          </a:p>
          <a:p>
            <a:pPr>
              <a:buClr>
                <a:srgbClr val="002060"/>
              </a:buClr>
              <a:buFont typeface="Wingdings" panose="05000000000000000000" pitchFamily="2" charset="2"/>
              <a:buChar char="Ø"/>
            </a:pPr>
            <a:r>
              <a:rPr lang="en-US" sz="2400" b="1" dirty="0"/>
              <a:t> Support board decisions once they have been voted on</a:t>
            </a:r>
            <a:endParaRPr lang="en-CA" sz="2400" b="1" dirty="0"/>
          </a:p>
        </p:txBody>
      </p:sp>
      <p:sp>
        <p:nvSpPr>
          <p:cNvPr id="4" name="Espace réservé du numéro de diapositive 3">
            <a:extLst>
              <a:ext uri="{FF2B5EF4-FFF2-40B4-BE49-F238E27FC236}">
                <a16:creationId xmlns:a16="http://schemas.microsoft.com/office/drawing/2014/main" id="{C10B9755-DDE9-4ECC-9316-9ADDC867D73A}"/>
              </a:ext>
            </a:extLst>
          </p:cNvPr>
          <p:cNvSpPr>
            <a:spLocks noGrp="1"/>
          </p:cNvSpPr>
          <p:nvPr>
            <p:ph type="sldNum" sz="quarter" idx="12"/>
          </p:nvPr>
        </p:nvSpPr>
        <p:spPr/>
        <p:txBody>
          <a:bodyPr/>
          <a:lstStyle/>
          <a:p>
            <a:fld id="{EBFA0D47-4590-42A4-90B8-5B8E1CFC639B}" type="slidenum">
              <a:rPr lang="en-CA" smtClean="0"/>
              <a:t>20</a:t>
            </a:fld>
            <a:endParaRPr lang="en-CA" dirty="0"/>
          </a:p>
        </p:txBody>
      </p:sp>
      <p:pic>
        <p:nvPicPr>
          <p:cNvPr id="6" name="Image 5">
            <a:extLst>
              <a:ext uri="{FF2B5EF4-FFF2-40B4-BE49-F238E27FC236}">
                <a16:creationId xmlns:a16="http://schemas.microsoft.com/office/drawing/2014/main" id="{CA58B6EF-C488-4444-8A16-7129636201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 cy="1828800"/>
          </a:xfrm>
          <a:prstGeom prst="rect">
            <a:avLst/>
          </a:prstGeom>
        </p:spPr>
      </p:pic>
    </p:spTree>
    <p:extLst>
      <p:ext uri="{BB962C8B-B14F-4D97-AF65-F5344CB8AC3E}">
        <p14:creationId xmlns:p14="http://schemas.microsoft.com/office/powerpoint/2010/main" val="3457509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A610BD6-B31A-4428-B17A-31C0D61B92F2}"/>
              </a:ext>
            </a:extLst>
          </p:cNvPr>
          <p:cNvSpPr>
            <a:spLocks noGrp="1"/>
          </p:cNvSpPr>
          <p:nvPr>
            <p:ph type="sldNum" sz="quarter" idx="12"/>
          </p:nvPr>
        </p:nvSpPr>
        <p:spPr/>
        <p:txBody>
          <a:bodyPr/>
          <a:lstStyle/>
          <a:p>
            <a:fld id="{EBFA0D47-4590-42A4-90B8-5B8E1CFC639B}" type="slidenum">
              <a:rPr lang="en-CA" smtClean="0"/>
              <a:t>21</a:t>
            </a:fld>
            <a:endParaRPr lang="en-CA" dirty="0"/>
          </a:p>
        </p:txBody>
      </p:sp>
      <p:pic>
        <p:nvPicPr>
          <p:cNvPr id="6" name="Image 5">
            <a:extLst>
              <a:ext uri="{FF2B5EF4-FFF2-40B4-BE49-F238E27FC236}">
                <a16:creationId xmlns:a16="http://schemas.microsoft.com/office/drawing/2014/main" id="{2D24F5A0-CE4E-476E-86EC-5E4C261EB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053443" cy="3053443"/>
          </a:xfrm>
          <a:prstGeom prst="rect">
            <a:avLst/>
          </a:prstGeom>
        </p:spPr>
      </p:pic>
      <p:sp>
        <p:nvSpPr>
          <p:cNvPr id="3" name="Espace réservé du contenu 2">
            <a:extLst>
              <a:ext uri="{FF2B5EF4-FFF2-40B4-BE49-F238E27FC236}">
                <a16:creationId xmlns:a16="http://schemas.microsoft.com/office/drawing/2014/main" id="{E3ED6D5B-1B38-4714-9512-5C320E47A788}"/>
              </a:ext>
            </a:extLst>
          </p:cNvPr>
          <p:cNvSpPr>
            <a:spLocks noGrp="1"/>
          </p:cNvSpPr>
          <p:nvPr>
            <p:ph idx="1"/>
          </p:nvPr>
        </p:nvSpPr>
        <p:spPr>
          <a:xfrm>
            <a:off x="1453242" y="2591075"/>
            <a:ext cx="10058400" cy="3401510"/>
          </a:xfrm>
        </p:spPr>
        <p:txBody>
          <a:bodyPr>
            <a:normAutofit/>
          </a:bodyPr>
          <a:lstStyle/>
          <a:p>
            <a:r>
              <a:rPr lang="en-US" sz="2800" b="1" dirty="0"/>
              <a:t>Clearly written job descriptions </a:t>
            </a:r>
            <a:r>
              <a:rPr lang="en-US" sz="2800" dirty="0"/>
              <a:t>help board members understand, and agree to, the </a:t>
            </a:r>
            <a:r>
              <a:rPr lang="en-US" sz="2800" b="1" dirty="0"/>
              <a:t>role they are expected to play in an organization.</a:t>
            </a:r>
          </a:p>
          <a:p>
            <a:r>
              <a:rPr lang="en-US" sz="2800" dirty="0"/>
              <a:t>Job descriptions, which need to be approved by the board, can also serve a purpose in evaluation and recruitment of board members.</a:t>
            </a:r>
          </a:p>
          <a:p>
            <a:r>
              <a:rPr lang="en-US" sz="2800" dirty="0"/>
              <a:t>One job description can be developed for general board members and then specific descriptions can be developed for each executive officer member (President, Vice President, Treasurer and Secretary).</a:t>
            </a:r>
            <a:endParaRPr lang="en-CA" sz="2800" dirty="0"/>
          </a:p>
        </p:txBody>
      </p:sp>
      <p:sp>
        <p:nvSpPr>
          <p:cNvPr id="2" name="Titre 1">
            <a:extLst>
              <a:ext uri="{FF2B5EF4-FFF2-40B4-BE49-F238E27FC236}">
                <a16:creationId xmlns:a16="http://schemas.microsoft.com/office/drawing/2014/main" id="{844F4823-A2EB-45B1-9E66-954A5EBCC70F}"/>
              </a:ext>
            </a:extLst>
          </p:cNvPr>
          <p:cNvSpPr>
            <a:spLocks noGrp="1"/>
          </p:cNvSpPr>
          <p:nvPr>
            <p:ph type="title"/>
          </p:nvPr>
        </p:nvSpPr>
        <p:spPr>
          <a:xfrm>
            <a:off x="2922818" y="291992"/>
            <a:ext cx="7867106" cy="1450757"/>
          </a:xfrm>
        </p:spPr>
        <p:txBody>
          <a:bodyPr/>
          <a:lstStyle/>
          <a:p>
            <a:r>
              <a:rPr lang="en-CA" b="1" dirty="0"/>
              <a:t>Board Member Job Description</a:t>
            </a:r>
          </a:p>
        </p:txBody>
      </p:sp>
    </p:spTree>
    <p:extLst>
      <p:ext uri="{BB962C8B-B14F-4D97-AF65-F5344CB8AC3E}">
        <p14:creationId xmlns:p14="http://schemas.microsoft.com/office/powerpoint/2010/main" val="3525273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090925-04A0-407F-B80D-834619188C03}"/>
              </a:ext>
            </a:extLst>
          </p:cNvPr>
          <p:cNvSpPr>
            <a:spLocks noGrp="1"/>
          </p:cNvSpPr>
          <p:nvPr>
            <p:ph type="title"/>
          </p:nvPr>
        </p:nvSpPr>
        <p:spPr>
          <a:xfrm>
            <a:off x="1660071" y="284023"/>
            <a:ext cx="10058400" cy="1450757"/>
          </a:xfrm>
        </p:spPr>
        <p:txBody>
          <a:bodyPr/>
          <a:lstStyle/>
          <a:p>
            <a:r>
              <a:rPr lang="en-CA" b="1" dirty="0"/>
              <a:t>Distinguish Governance from Operations</a:t>
            </a:r>
          </a:p>
        </p:txBody>
      </p:sp>
      <p:sp>
        <p:nvSpPr>
          <p:cNvPr id="3" name="Espace réservé du contenu 2">
            <a:extLst>
              <a:ext uri="{FF2B5EF4-FFF2-40B4-BE49-F238E27FC236}">
                <a16:creationId xmlns:a16="http://schemas.microsoft.com/office/drawing/2014/main" id="{8ABE575A-31DC-42F4-AC7C-8BF63C8462A0}"/>
              </a:ext>
            </a:extLst>
          </p:cNvPr>
          <p:cNvSpPr>
            <a:spLocks noGrp="1"/>
          </p:cNvSpPr>
          <p:nvPr>
            <p:ph idx="1"/>
          </p:nvPr>
        </p:nvSpPr>
        <p:spPr>
          <a:xfrm>
            <a:off x="650631" y="1845734"/>
            <a:ext cx="10884877" cy="4431974"/>
          </a:xfrm>
        </p:spPr>
        <p:txBody>
          <a:bodyPr>
            <a:normAutofit/>
          </a:bodyPr>
          <a:lstStyle/>
          <a:p>
            <a:r>
              <a:rPr lang="en-CA" sz="2800" dirty="0"/>
              <a:t>It is very common for a board to get </a:t>
            </a:r>
            <a:r>
              <a:rPr lang="en-CA" sz="2800" b="1" dirty="0"/>
              <a:t>involved and stuck </a:t>
            </a:r>
            <a:r>
              <a:rPr lang="en-CA" sz="2800" dirty="0"/>
              <a:t>in Operations</a:t>
            </a:r>
          </a:p>
          <a:p>
            <a:r>
              <a:rPr lang="en-US" sz="2800" b="1" dirty="0"/>
              <a:t>Governance</a:t>
            </a:r>
            <a:r>
              <a:rPr lang="en-US" sz="2800" dirty="0"/>
              <a:t>: The board develops policies that give overall direction to the agency. </a:t>
            </a:r>
          </a:p>
          <a:p>
            <a:r>
              <a:rPr lang="en-US" sz="2800" b="1" dirty="0"/>
              <a:t>Management</a:t>
            </a:r>
            <a:r>
              <a:rPr lang="en-US" sz="2800" dirty="0"/>
              <a:t>: The board takes actions and makes decisions to ensure that there are sufficient and appropriate human and financial resources for the organization to accomplish its work. </a:t>
            </a:r>
          </a:p>
          <a:p>
            <a:r>
              <a:rPr lang="en-US" sz="2800" b="1" dirty="0"/>
              <a:t>Operations</a:t>
            </a:r>
            <a:r>
              <a:rPr lang="en-US" sz="2800" dirty="0"/>
              <a:t>: These are the activities related to the delivery of services or programs of the organization. (The degree to which this occurs depends on the board governance structure.)</a:t>
            </a:r>
            <a:endParaRPr lang="en-CA" sz="2800" dirty="0"/>
          </a:p>
        </p:txBody>
      </p:sp>
      <p:sp>
        <p:nvSpPr>
          <p:cNvPr id="4" name="Espace réservé du numéro de diapositive 3">
            <a:extLst>
              <a:ext uri="{FF2B5EF4-FFF2-40B4-BE49-F238E27FC236}">
                <a16:creationId xmlns:a16="http://schemas.microsoft.com/office/drawing/2014/main" id="{2C3B2340-E76E-4B2C-88F6-C46627C32622}"/>
              </a:ext>
            </a:extLst>
          </p:cNvPr>
          <p:cNvSpPr>
            <a:spLocks noGrp="1"/>
          </p:cNvSpPr>
          <p:nvPr>
            <p:ph type="sldNum" sz="quarter" idx="12"/>
          </p:nvPr>
        </p:nvSpPr>
        <p:spPr/>
        <p:txBody>
          <a:bodyPr/>
          <a:lstStyle/>
          <a:p>
            <a:fld id="{EBFA0D47-4590-42A4-90B8-5B8E1CFC639B}" type="slidenum">
              <a:rPr lang="en-CA" smtClean="0"/>
              <a:t>22</a:t>
            </a:fld>
            <a:endParaRPr lang="en-CA" dirty="0"/>
          </a:p>
        </p:txBody>
      </p:sp>
      <p:pic>
        <p:nvPicPr>
          <p:cNvPr id="6" name="Image 5">
            <a:extLst>
              <a:ext uri="{FF2B5EF4-FFF2-40B4-BE49-F238E27FC236}">
                <a16:creationId xmlns:a16="http://schemas.microsoft.com/office/drawing/2014/main" id="{F08949B1-9F9E-4102-999B-AE8DFF9A9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1109" cy="1751109"/>
          </a:xfrm>
          <a:prstGeom prst="rect">
            <a:avLst/>
          </a:prstGeom>
        </p:spPr>
      </p:pic>
    </p:spTree>
    <p:extLst>
      <p:ext uri="{BB962C8B-B14F-4D97-AF65-F5344CB8AC3E}">
        <p14:creationId xmlns:p14="http://schemas.microsoft.com/office/powerpoint/2010/main" val="2118213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74A321-CA3D-4CF3-B626-591D40EC2668}"/>
              </a:ext>
            </a:extLst>
          </p:cNvPr>
          <p:cNvSpPr>
            <a:spLocks noGrp="1"/>
          </p:cNvSpPr>
          <p:nvPr>
            <p:ph type="title"/>
          </p:nvPr>
        </p:nvSpPr>
        <p:spPr>
          <a:xfrm>
            <a:off x="3399608" y="270275"/>
            <a:ext cx="6381206" cy="1450757"/>
          </a:xfrm>
        </p:spPr>
        <p:txBody>
          <a:bodyPr/>
          <a:lstStyle/>
          <a:p>
            <a:r>
              <a:rPr lang="fr-CA" b="1" dirty="0" err="1"/>
              <a:t>Board</a:t>
            </a:r>
            <a:r>
              <a:rPr lang="fr-CA" b="1" dirty="0"/>
              <a:t>-Staff Relations  </a:t>
            </a:r>
            <a:endParaRPr lang="en-CA" b="1" dirty="0"/>
          </a:p>
        </p:txBody>
      </p:sp>
      <p:sp>
        <p:nvSpPr>
          <p:cNvPr id="3" name="Espace réservé du contenu 2">
            <a:extLst>
              <a:ext uri="{FF2B5EF4-FFF2-40B4-BE49-F238E27FC236}">
                <a16:creationId xmlns:a16="http://schemas.microsoft.com/office/drawing/2014/main" id="{AAD8EDFA-9E8C-4483-ADA3-A00CC149DEB3}"/>
              </a:ext>
            </a:extLst>
          </p:cNvPr>
          <p:cNvSpPr>
            <a:spLocks noGrp="1"/>
          </p:cNvSpPr>
          <p:nvPr>
            <p:ph idx="1"/>
          </p:nvPr>
        </p:nvSpPr>
        <p:spPr>
          <a:xfrm>
            <a:off x="703385" y="1845734"/>
            <a:ext cx="11131061" cy="4379220"/>
          </a:xfrm>
        </p:spPr>
        <p:txBody>
          <a:bodyPr>
            <a:normAutofit fontScale="92500" lnSpcReduction="10000"/>
          </a:bodyPr>
          <a:lstStyle/>
          <a:p>
            <a:r>
              <a:rPr lang="en-US" sz="2800" b="1" dirty="0"/>
              <a:t>One of the key responsibilities of board members is to hire a senior staff member to ensure effective management is in place</a:t>
            </a:r>
            <a:r>
              <a:rPr lang="en-US" sz="2800" dirty="0"/>
              <a:t>. </a:t>
            </a:r>
            <a:r>
              <a:rPr lang="en-US" sz="2800" b="1" dirty="0"/>
              <a:t>In most cases in non-profit organizations that means hiring the Executive Director</a:t>
            </a:r>
            <a:r>
              <a:rPr lang="en-US" sz="2800" dirty="0"/>
              <a:t> (also may be known at the Chief Executive Officer, Administrator, Manager, etc.). </a:t>
            </a:r>
          </a:p>
          <a:p>
            <a:r>
              <a:rPr lang="en-US" sz="2800" dirty="0"/>
              <a:t>From there, the </a:t>
            </a:r>
            <a:r>
              <a:rPr lang="en-US" sz="2800" b="1" dirty="0"/>
              <a:t>Executive Director (ED) hires other staff.</a:t>
            </a:r>
            <a:r>
              <a:rPr lang="en-US" sz="2800" dirty="0"/>
              <a:t> The ED is the link between the board and other staff, and the board communicates its directives or human resource policies to other staff through the ED. </a:t>
            </a:r>
          </a:p>
          <a:p>
            <a:r>
              <a:rPr lang="en-US" sz="2800" dirty="0"/>
              <a:t>Board and committee meetings are usually the place for the board and ED to communicate, share information and decide on work related to the organization. </a:t>
            </a:r>
            <a:r>
              <a:rPr lang="en-US" sz="2800" b="1" dirty="0"/>
              <a:t>The ED is usually considered an ‘ex-officio’ member of the board, meaning he/she attends board meetings, participates in discussion, and receives and provides reports but has no vote.</a:t>
            </a:r>
            <a:endParaRPr lang="en-CA" sz="2800" b="1" dirty="0"/>
          </a:p>
        </p:txBody>
      </p:sp>
      <p:sp>
        <p:nvSpPr>
          <p:cNvPr id="4" name="Espace réservé du numéro de diapositive 3">
            <a:extLst>
              <a:ext uri="{FF2B5EF4-FFF2-40B4-BE49-F238E27FC236}">
                <a16:creationId xmlns:a16="http://schemas.microsoft.com/office/drawing/2014/main" id="{078B8C45-9424-4F91-898D-677237881E50}"/>
              </a:ext>
            </a:extLst>
          </p:cNvPr>
          <p:cNvSpPr>
            <a:spLocks noGrp="1"/>
          </p:cNvSpPr>
          <p:nvPr>
            <p:ph type="sldNum" sz="quarter" idx="12"/>
          </p:nvPr>
        </p:nvSpPr>
        <p:spPr/>
        <p:txBody>
          <a:bodyPr/>
          <a:lstStyle/>
          <a:p>
            <a:fld id="{EBFA0D47-4590-42A4-90B8-5B8E1CFC639B}" type="slidenum">
              <a:rPr lang="en-CA" smtClean="0"/>
              <a:t>23</a:t>
            </a:fld>
            <a:endParaRPr lang="en-CA" dirty="0"/>
          </a:p>
        </p:txBody>
      </p:sp>
      <p:pic>
        <p:nvPicPr>
          <p:cNvPr id="6" name="Image 5">
            <a:extLst>
              <a:ext uri="{FF2B5EF4-FFF2-40B4-BE49-F238E27FC236}">
                <a16:creationId xmlns:a16="http://schemas.microsoft.com/office/drawing/2014/main" id="{769CDCF3-776F-444D-98D3-8CF85508C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9" y="0"/>
            <a:ext cx="3223428" cy="1796524"/>
          </a:xfrm>
          <a:prstGeom prst="rect">
            <a:avLst/>
          </a:prstGeom>
        </p:spPr>
      </p:pic>
    </p:spTree>
    <p:extLst>
      <p:ext uri="{BB962C8B-B14F-4D97-AF65-F5344CB8AC3E}">
        <p14:creationId xmlns:p14="http://schemas.microsoft.com/office/powerpoint/2010/main" val="336935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27580E-6689-477D-8E4B-5536EE0D0BEA}"/>
              </a:ext>
            </a:extLst>
          </p:cNvPr>
          <p:cNvSpPr>
            <a:spLocks noGrp="1"/>
          </p:cNvSpPr>
          <p:nvPr>
            <p:ph type="title"/>
          </p:nvPr>
        </p:nvSpPr>
        <p:spPr/>
        <p:txBody>
          <a:bodyPr/>
          <a:lstStyle/>
          <a:p>
            <a:r>
              <a:rPr lang="fr-CA" b="1" dirty="0" err="1"/>
              <a:t>Board</a:t>
            </a:r>
            <a:r>
              <a:rPr lang="fr-CA" b="1" dirty="0"/>
              <a:t> </a:t>
            </a:r>
            <a:r>
              <a:rPr lang="fr-CA" b="1" dirty="0" err="1"/>
              <a:t>Members</a:t>
            </a:r>
            <a:r>
              <a:rPr lang="fr-CA" b="1" dirty="0"/>
              <a:t> </a:t>
            </a:r>
            <a:r>
              <a:rPr lang="fr-CA" b="1" dirty="0" err="1"/>
              <a:t>Agreements</a:t>
            </a:r>
            <a:r>
              <a:rPr lang="fr-CA" b="1" dirty="0"/>
              <a:t>  </a:t>
            </a:r>
            <a:endParaRPr lang="en-CA" b="1" dirty="0"/>
          </a:p>
        </p:txBody>
      </p:sp>
      <p:sp>
        <p:nvSpPr>
          <p:cNvPr id="3" name="Espace réservé du contenu 2">
            <a:extLst>
              <a:ext uri="{FF2B5EF4-FFF2-40B4-BE49-F238E27FC236}">
                <a16:creationId xmlns:a16="http://schemas.microsoft.com/office/drawing/2014/main" id="{D72606F1-8E1C-40E6-AAC9-6448087DA2E3}"/>
              </a:ext>
            </a:extLst>
          </p:cNvPr>
          <p:cNvSpPr>
            <a:spLocks noGrp="1"/>
          </p:cNvSpPr>
          <p:nvPr>
            <p:ph idx="1"/>
          </p:nvPr>
        </p:nvSpPr>
        <p:spPr>
          <a:xfrm>
            <a:off x="720969" y="1845733"/>
            <a:ext cx="11183816" cy="4725664"/>
          </a:xfrm>
        </p:spPr>
        <p:txBody>
          <a:bodyPr>
            <a:normAutofit/>
          </a:bodyPr>
          <a:lstStyle/>
          <a:p>
            <a:r>
              <a:rPr lang="en-US" sz="2400" b="1" u="sng" dirty="0"/>
              <a:t>Confidentiality and/or Privacy Agreement:</a:t>
            </a:r>
            <a:r>
              <a:rPr lang="en-US" sz="2400" dirty="0"/>
              <a:t>  Board members are asked to respect the confidentiality of information gained as a result of serving on a board such as client information, personnel, membership, finances, etc. </a:t>
            </a:r>
          </a:p>
          <a:p>
            <a:r>
              <a:rPr lang="en-US" sz="2400" b="1" u="sng" dirty="0"/>
              <a:t>Conflict of Interest:</a:t>
            </a:r>
            <a:r>
              <a:rPr lang="en-US" sz="2400" dirty="0"/>
              <a:t>  Requires a board member to declare if he/she has a personal interest in an area that is of interest to the organization. Being in a conflict position does not automatically disqualify a board member, but not disclosing the conflict can lead to a breach of the agreement. </a:t>
            </a:r>
          </a:p>
          <a:p>
            <a:r>
              <a:rPr lang="en-US" sz="2400" b="1" u="sng" dirty="0"/>
              <a:t>Code of Conduct:</a:t>
            </a:r>
            <a:r>
              <a:rPr lang="en-US" sz="2400" dirty="0"/>
              <a:t>  Boards may develop codes of conduct that cover everything from communication protocols, use of expense accounts, dress codes and language used at board meetings. Generally, non-profit organizations with volunteer board members are less formal on conduct rules; however, there may be overall rules and expectations about respect for the organization and other members. </a:t>
            </a:r>
            <a:endParaRPr lang="en-CA" sz="2400" dirty="0"/>
          </a:p>
        </p:txBody>
      </p:sp>
      <p:sp>
        <p:nvSpPr>
          <p:cNvPr id="4" name="Espace réservé du numéro de diapositive 3">
            <a:extLst>
              <a:ext uri="{FF2B5EF4-FFF2-40B4-BE49-F238E27FC236}">
                <a16:creationId xmlns:a16="http://schemas.microsoft.com/office/drawing/2014/main" id="{F61BE261-18EC-4070-B899-717CA8781ADB}"/>
              </a:ext>
            </a:extLst>
          </p:cNvPr>
          <p:cNvSpPr>
            <a:spLocks noGrp="1"/>
          </p:cNvSpPr>
          <p:nvPr>
            <p:ph type="sldNum" sz="quarter" idx="12"/>
          </p:nvPr>
        </p:nvSpPr>
        <p:spPr/>
        <p:txBody>
          <a:bodyPr/>
          <a:lstStyle/>
          <a:p>
            <a:fld id="{EBFA0D47-4590-42A4-90B8-5B8E1CFC639B}" type="slidenum">
              <a:rPr lang="en-CA" smtClean="0"/>
              <a:t>24</a:t>
            </a:fld>
            <a:endParaRPr lang="en-CA" dirty="0"/>
          </a:p>
        </p:txBody>
      </p:sp>
    </p:spTree>
    <p:extLst>
      <p:ext uri="{BB962C8B-B14F-4D97-AF65-F5344CB8AC3E}">
        <p14:creationId xmlns:p14="http://schemas.microsoft.com/office/powerpoint/2010/main" val="313683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E9BC1E-53EC-409C-983B-8BED440EB826}"/>
              </a:ext>
            </a:extLst>
          </p:cNvPr>
          <p:cNvSpPr>
            <a:spLocks noGrp="1"/>
          </p:cNvSpPr>
          <p:nvPr>
            <p:ph type="title"/>
          </p:nvPr>
        </p:nvSpPr>
        <p:spPr>
          <a:xfrm>
            <a:off x="2857500" y="287414"/>
            <a:ext cx="9091749" cy="1450757"/>
          </a:xfrm>
        </p:spPr>
        <p:txBody>
          <a:bodyPr/>
          <a:lstStyle/>
          <a:p>
            <a:r>
              <a:rPr lang="en-CA" b="1" dirty="0"/>
              <a:t>Board: Creating a Mission and Vision</a:t>
            </a:r>
          </a:p>
        </p:txBody>
      </p:sp>
      <p:sp>
        <p:nvSpPr>
          <p:cNvPr id="3" name="Espace réservé du contenu 2">
            <a:extLst>
              <a:ext uri="{FF2B5EF4-FFF2-40B4-BE49-F238E27FC236}">
                <a16:creationId xmlns:a16="http://schemas.microsoft.com/office/drawing/2014/main" id="{BE46EC28-DEB1-47D9-BE7C-8A39DAC17367}"/>
              </a:ext>
            </a:extLst>
          </p:cNvPr>
          <p:cNvSpPr>
            <a:spLocks noGrp="1"/>
          </p:cNvSpPr>
          <p:nvPr>
            <p:ph idx="1"/>
          </p:nvPr>
        </p:nvSpPr>
        <p:spPr>
          <a:xfrm>
            <a:off x="596118" y="2047983"/>
            <a:ext cx="11060723" cy="4467143"/>
          </a:xfrm>
        </p:spPr>
        <p:txBody>
          <a:bodyPr>
            <a:normAutofit/>
          </a:bodyPr>
          <a:lstStyle/>
          <a:p>
            <a:r>
              <a:rPr lang="en-US" sz="2800" dirty="0"/>
              <a:t>One of the board’s key responsibilities is to define the mission of the organization. </a:t>
            </a:r>
            <a:r>
              <a:rPr lang="en-US" sz="2800" b="1" dirty="0"/>
              <a:t>The mission, or purpose, is the reason the organization exists. The mission informs the organization’s values, objectives, policies and procedures.</a:t>
            </a:r>
            <a:r>
              <a:rPr lang="en-US" sz="2800" dirty="0"/>
              <a:t> The board, its committees, its staff and its members work to achieve the mission while ensuring the organization works with integrity, transparency, efficiency and accountability. </a:t>
            </a:r>
          </a:p>
          <a:p>
            <a:r>
              <a:rPr lang="en-US" sz="2800" b="1" dirty="0"/>
              <a:t>Vision is based on a future state the organization is working toward. </a:t>
            </a:r>
          </a:p>
          <a:p>
            <a:pPr lvl="1">
              <a:buClr>
                <a:srgbClr val="002060"/>
              </a:buClr>
              <a:buFont typeface="Wingdings" panose="05000000000000000000" pitchFamily="2" charset="2"/>
              <a:buChar char="Ø"/>
            </a:pPr>
            <a:r>
              <a:rPr lang="en-US" sz="2600" b="1" dirty="0"/>
              <a:t> </a:t>
            </a:r>
            <a:r>
              <a:rPr lang="en-US" sz="2600" dirty="0"/>
              <a:t>For example, every adult will have access to free literacy services is a vision understood by everyone in the organization and forms the basis for decision making. Mission is the way in which the vision is realized.</a:t>
            </a:r>
            <a:endParaRPr lang="en-CA" sz="2600" dirty="0"/>
          </a:p>
        </p:txBody>
      </p:sp>
      <p:sp>
        <p:nvSpPr>
          <p:cNvPr id="4" name="Espace réservé du numéro de diapositive 3">
            <a:extLst>
              <a:ext uri="{FF2B5EF4-FFF2-40B4-BE49-F238E27FC236}">
                <a16:creationId xmlns:a16="http://schemas.microsoft.com/office/drawing/2014/main" id="{7C0C85D0-5A10-4FA2-8D16-EA790BC6A0A1}"/>
              </a:ext>
            </a:extLst>
          </p:cNvPr>
          <p:cNvSpPr>
            <a:spLocks noGrp="1"/>
          </p:cNvSpPr>
          <p:nvPr>
            <p:ph type="sldNum" sz="quarter" idx="12"/>
          </p:nvPr>
        </p:nvSpPr>
        <p:spPr/>
        <p:txBody>
          <a:bodyPr/>
          <a:lstStyle/>
          <a:p>
            <a:fld id="{EBFA0D47-4590-42A4-90B8-5B8E1CFC639B}" type="slidenum">
              <a:rPr lang="en-CA" smtClean="0"/>
              <a:t>25</a:t>
            </a:fld>
            <a:endParaRPr lang="en-CA" dirty="0"/>
          </a:p>
        </p:txBody>
      </p:sp>
      <p:pic>
        <p:nvPicPr>
          <p:cNvPr id="6" name="Image 5">
            <a:extLst>
              <a:ext uri="{FF2B5EF4-FFF2-40B4-BE49-F238E27FC236}">
                <a16:creationId xmlns:a16="http://schemas.microsoft.com/office/drawing/2014/main" id="{67681CA0-0345-419A-8D6B-E682FE031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72147" cy="1819816"/>
          </a:xfrm>
          <a:prstGeom prst="rect">
            <a:avLst/>
          </a:prstGeom>
        </p:spPr>
      </p:pic>
    </p:spTree>
    <p:extLst>
      <p:ext uri="{BB962C8B-B14F-4D97-AF65-F5344CB8AC3E}">
        <p14:creationId xmlns:p14="http://schemas.microsoft.com/office/powerpoint/2010/main" val="3609924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164862-4453-40C8-A3C2-60C01DFC40BD}"/>
              </a:ext>
            </a:extLst>
          </p:cNvPr>
          <p:cNvSpPr>
            <a:spLocks noGrp="1"/>
          </p:cNvSpPr>
          <p:nvPr>
            <p:ph type="title"/>
          </p:nvPr>
        </p:nvSpPr>
        <p:spPr>
          <a:xfrm>
            <a:off x="3347357" y="292042"/>
            <a:ext cx="7736477" cy="1450757"/>
          </a:xfrm>
        </p:spPr>
        <p:txBody>
          <a:bodyPr/>
          <a:lstStyle/>
          <a:p>
            <a:r>
              <a:rPr lang="en-CA" b="1" dirty="0"/>
              <a:t>Board: Creating a Strategic Plan</a:t>
            </a:r>
          </a:p>
        </p:txBody>
      </p:sp>
      <p:sp>
        <p:nvSpPr>
          <p:cNvPr id="3" name="Espace réservé du contenu 2">
            <a:extLst>
              <a:ext uri="{FF2B5EF4-FFF2-40B4-BE49-F238E27FC236}">
                <a16:creationId xmlns:a16="http://schemas.microsoft.com/office/drawing/2014/main" id="{732AE037-F58E-4AAE-890C-B1F0A6EEAF5F}"/>
              </a:ext>
            </a:extLst>
          </p:cNvPr>
          <p:cNvSpPr>
            <a:spLocks noGrp="1"/>
          </p:cNvSpPr>
          <p:nvPr>
            <p:ph idx="1"/>
          </p:nvPr>
        </p:nvSpPr>
        <p:spPr>
          <a:xfrm>
            <a:off x="679938" y="2341521"/>
            <a:ext cx="10832123" cy="3675835"/>
          </a:xfrm>
        </p:spPr>
        <p:txBody>
          <a:bodyPr>
            <a:normAutofit/>
          </a:bodyPr>
          <a:lstStyle/>
          <a:p>
            <a:r>
              <a:rPr lang="en-US" sz="2800" b="1" dirty="0"/>
              <a:t>Strategic planning </a:t>
            </a:r>
            <a:r>
              <a:rPr lang="en-US" sz="2800" dirty="0"/>
              <a:t>is a critical role for boards. It </a:t>
            </a:r>
            <a:r>
              <a:rPr lang="en-US" sz="2800" b="1" dirty="0"/>
              <a:t>involves looking ahead, making decisions and taking appropriate action to avoid pitfalls and bring about improvements in an organization.</a:t>
            </a:r>
            <a:r>
              <a:rPr lang="en-US" sz="2800" dirty="0"/>
              <a:t> This process results in a strategic plan for the organization that often </a:t>
            </a:r>
            <a:r>
              <a:rPr lang="en-US" sz="2800" b="1" dirty="0"/>
              <a:t>covers a 2 to 5 year period</a:t>
            </a:r>
            <a:r>
              <a:rPr lang="en-US" sz="2800" dirty="0"/>
              <a:t>. </a:t>
            </a:r>
          </a:p>
          <a:p>
            <a:r>
              <a:rPr lang="en-US" sz="2800" b="1" dirty="0"/>
              <a:t>Both the process and the plan provide direction and goals for the organization </a:t>
            </a:r>
            <a:r>
              <a:rPr lang="en-US" sz="2800" dirty="0"/>
              <a:t>but also have a direct impact on programs and services, the number and role of committees, resources needed, governance and staff structures</a:t>
            </a:r>
            <a:endParaRPr lang="en-CA" sz="2800" dirty="0"/>
          </a:p>
        </p:txBody>
      </p:sp>
      <p:sp>
        <p:nvSpPr>
          <p:cNvPr id="4" name="Espace réservé du numéro de diapositive 3">
            <a:extLst>
              <a:ext uri="{FF2B5EF4-FFF2-40B4-BE49-F238E27FC236}">
                <a16:creationId xmlns:a16="http://schemas.microsoft.com/office/drawing/2014/main" id="{093B2D5D-C504-43CE-8C89-8FD8E2FEFD88}"/>
              </a:ext>
            </a:extLst>
          </p:cNvPr>
          <p:cNvSpPr>
            <a:spLocks noGrp="1"/>
          </p:cNvSpPr>
          <p:nvPr>
            <p:ph type="sldNum" sz="quarter" idx="12"/>
          </p:nvPr>
        </p:nvSpPr>
        <p:spPr/>
        <p:txBody>
          <a:bodyPr/>
          <a:lstStyle/>
          <a:p>
            <a:fld id="{EBFA0D47-4590-42A4-90B8-5B8E1CFC639B}" type="slidenum">
              <a:rPr lang="en-CA" smtClean="0"/>
              <a:t>26</a:t>
            </a:fld>
            <a:endParaRPr lang="en-CA" dirty="0"/>
          </a:p>
        </p:txBody>
      </p:sp>
      <p:pic>
        <p:nvPicPr>
          <p:cNvPr id="5" name="Image 4">
            <a:extLst>
              <a:ext uri="{FF2B5EF4-FFF2-40B4-BE49-F238E27FC236}">
                <a16:creationId xmlns:a16="http://schemas.microsoft.com/office/drawing/2014/main" id="{86F9D3B8-F44F-4AAA-8552-41BF0C7766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411329" cy="2073728"/>
          </a:xfrm>
          <a:prstGeom prst="rect">
            <a:avLst/>
          </a:prstGeom>
        </p:spPr>
      </p:pic>
    </p:spTree>
    <p:extLst>
      <p:ext uri="{BB962C8B-B14F-4D97-AF65-F5344CB8AC3E}">
        <p14:creationId xmlns:p14="http://schemas.microsoft.com/office/powerpoint/2010/main" val="2398779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77D337-3165-4171-A1E1-4FE091B1B0F3}"/>
              </a:ext>
            </a:extLst>
          </p:cNvPr>
          <p:cNvSpPr>
            <a:spLocks noGrp="1"/>
          </p:cNvSpPr>
          <p:nvPr>
            <p:ph type="title"/>
          </p:nvPr>
        </p:nvSpPr>
        <p:spPr>
          <a:xfrm>
            <a:off x="3770329" y="284339"/>
            <a:ext cx="7491549" cy="1450757"/>
          </a:xfrm>
        </p:spPr>
        <p:txBody>
          <a:bodyPr/>
          <a:lstStyle/>
          <a:p>
            <a:r>
              <a:rPr lang="en-CA" b="1" dirty="0"/>
              <a:t>Risk Management: Financial</a:t>
            </a:r>
          </a:p>
        </p:txBody>
      </p:sp>
      <p:sp>
        <p:nvSpPr>
          <p:cNvPr id="3" name="Espace réservé du contenu 2">
            <a:extLst>
              <a:ext uri="{FF2B5EF4-FFF2-40B4-BE49-F238E27FC236}">
                <a16:creationId xmlns:a16="http://schemas.microsoft.com/office/drawing/2014/main" id="{20F78E56-3E18-4C69-954A-96484AF35716}"/>
              </a:ext>
            </a:extLst>
          </p:cNvPr>
          <p:cNvSpPr>
            <a:spLocks noGrp="1"/>
          </p:cNvSpPr>
          <p:nvPr>
            <p:ph idx="1"/>
          </p:nvPr>
        </p:nvSpPr>
        <p:spPr>
          <a:xfrm>
            <a:off x="499402" y="1953956"/>
            <a:ext cx="11254155" cy="4431974"/>
          </a:xfrm>
        </p:spPr>
        <p:txBody>
          <a:bodyPr>
            <a:normAutofit lnSpcReduction="10000"/>
          </a:bodyPr>
          <a:lstStyle/>
          <a:p>
            <a:r>
              <a:rPr lang="en-US" sz="2800" dirty="0"/>
              <a:t>Directors should ensure: </a:t>
            </a:r>
          </a:p>
          <a:p>
            <a:pPr>
              <a:buClr>
                <a:srgbClr val="002060"/>
              </a:buClr>
              <a:buFont typeface="Wingdings" panose="05000000000000000000" pitchFamily="2" charset="2"/>
              <a:buChar char="Ø"/>
            </a:pPr>
            <a:r>
              <a:rPr lang="en-US" sz="2800" dirty="0"/>
              <a:t> Auditors are appointed annually and audit reports are reviewed thoroughly </a:t>
            </a:r>
          </a:p>
          <a:p>
            <a:pPr>
              <a:buClr>
                <a:srgbClr val="002060"/>
              </a:buClr>
              <a:buFont typeface="Wingdings" panose="05000000000000000000" pitchFamily="2" charset="2"/>
              <a:buChar char="Ø"/>
            </a:pPr>
            <a:r>
              <a:rPr lang="en-US" sz="2800" dirty="0"/>
              <a:t> Finance committees are in place and financial reports are provided and reviewed regularly </a:t>
            </a:r>
          </a:p>
          <a:p>
            <a:pPr>
              <a:buClr>
                <a:srgbClr val="002060"/>
              </a:buClr>
              <a:buFont typeface="Wingdings" panose="05000000000000000000" pitchFamily="2" charset="2"/>
              <a:buChar char="Ø"/>
            </a:pPr>
            <a:r>
              <a:rPr lang="en-US" sz="2800" dirty="0"/>
              <a:t> Safeguards are in place for financial resources, including banking and back-ups of financial reporting documents </a:t>
            </a:r>
          </a:p>
          <a:p>
            <a:pPr>
              <a:buClr>
                <a:srgbClr val="002060"/>
              </a:buClr>
              <a:buFont typeface="Wingdings" panose="05000000000000000000" pitchFamily="2" charset="2"/>
              <a:buChar char="Ø"/>
            </a:pPr>
            <a:r>
              <a:rPr lang="en-US" sz="2800" dirty="0"/>
              <a:t> Policies are in place and monitored that are related, but not limited to, investing, use of credit cards, signing authorities and fundraising </a:t>
            </a:r>
          </a:p>
          <a:p>
            <a:pPr>
              <a:buClr>
                <a:srgbClr val="002060"/>
              </a:buClr>
              <a:buFont typeface="Wingdings" panose="05000000000000000000" pitchFamily="2" charset="2"/>
              <a:buChar char="Ø"/>
            </a:pPr>
            <a:r>
              <a:rPr lang="en-US" sz="2800" dirty="0"/>
              <a:t> They are knowledgeable about revenues and costs of the organization</a:t>
            </a:r>
            <a:endParaRPr lang="en-CA" sz="2800" dirty="0"/>
          </a:p>
        </p:txBody>
      </p:sp>
      <p:sp>
        <p:nvSpPr>
          <p:cNvPr id="4" name="Espace réservé du numéro de diapositive 3">
            <a:extLst>
              <a:ext uri="{FF2B5EF4-FFF2-40B4-BE49-F238E27FC236}">
                <a16:creationId xmlns:a16="http://schemas.microsoft.com/office/drawing/2014/main" id="{AE0F29BE-721A-4774-89FD-C9E8C71E77E6}"/>
              </a:ext>
            </a:extLst>
          </p:cNvPr>
          <p:cNvSpPr>
            <a:spLocks noGrp="1"/>
          </p:cNvSpPr>
          <p:nvPr>
            <p:ph type="sldNum" sz="quarter" idx="12"/>
          </p:nvPr>
        </p:nvSpPr>
        <p:spPr/>
        <p:txBody>
          <a:bodyPr/>
          <a:lstStyle/>
          <a:p>
            <a:fld id="{EBFA0D47-4590-42A4-90B8-5B8E1CFC639B}" type="slidenum">
              <a:rPr lang="en-CA" smtClean="0"/>
              <a:t>27</a:t>
            </a:fld>
            <a:endParaRPr lang="en-CA" dirty="0"/>
          </a:p>
        </p:txBody>
      </p:sp>
      <p:pic>
        <p:nvPicPr>
          <p:cNvPr id="6" name="Image 5">
            <a:extLst>
              <a:ext uri="{FF2B5EF4-FFF2-40B4-BE49-F238E27FC236}">
                <a16:creationId xmlns:a16="http://schemas.microsoft.com/office/drawing/2014/main" id="{4D5E8EA0-06B7-4E56-B7AE-D45D91925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70330" cy="1796143"/>
          </a:xfrm>
          <a:prstGeom prst="rect">
            <a:avLst/>
          </a:prstGeom>
        </p:spPr>
      </p:pic>
    </p:spTree>
    <p:extLst>
      <p:ext uri="{BB962C8B-B14F-4D97-AF65-F5344CB8AC3E}">
        <p14:creationId xmlns:p14="http://schemas.microsoft.com/office/powerpoint/2010/main" val="3558023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DAB54-CC89-40FA-ACDA-2A4C38B49FE5}"/>
              </a:ext>
            </a:extLst>
          </p:cNvPr>
          <p:cNvSpPr>
            <a:spLocks noGrp="1"/>
          </p:cNvSpPr>
          <p:nvPr>
            <p:ph type="title"/>
          </p:nvPr>
        </p:nvSpPr>
        <p:spPr>
          <a:xfrm>
            <a:off x="2824843" y="292428"/>
            <a:ext cx="8895806" cy="1450757"/>
          </a:xfrm>
        </p:spPr>
        <p:txBody>
          <a:bodyPr/>
          <a:lstStyle/>
          <a:p>
            <a:r>
              <a:rPr lang="en-CA" b="1" dirty="0"/>
              <a:t>Risk Management: Human Resource</a:t>
            </a:r>
          </a:p>
        </p:txBody>
      </p:sp>
      <p:sp>
        <p:nvSpPr>
          <p:cNvPr id="3" name="Espace réservé du contenu 2">
            <a:extLst>
              <a:ext uri="{FF2B5EF4-FFF2-40B4-BE49-F238E27FC236}">
                <a16:creationId xmlns:a16="http://schemas.microsoft.com/office/drawing/2014/main" id="{F50A4576-9041-4A42-BB46-CBD037FF9BAB}"/>
              </a:ext>
            </a:extLst>
          </p:cNvPr>
          <p:cNvSpPr>
            <a:spLocks noGrp="1"/>
          </p:cNvSpPr>
          <p:nvPr>
            <p:ph idx="1"/>
          </p:nvPr>
        </p:nvSpPr>
        <p:spPr>
          <a:xfrm>
            <a:off x="679516" y="1942311"/>
            <a:ext cx="11113476" cy="4614051"/>
          </a:xfrm>
        </p:spPr>
        <p:txBody>
          <a:bodyPr>
            <a:normAutofit lnSpcReduction="10000"/>
          </a:bodyPr>
          <a:lstStyle/>
          <a:p>
            <a:r>
              <a:rPr lang="en-US" sz="3200" dirty="0"/>
              <a:t>Board members should be knowledgeable about: </a:t>
            </a:r>
          </a:p>
          <a:p>
            <a:pPr>
              <a:buClr>
                <a:srgbClr val="002060"/>
              </a:buClr>
              <a:buFont typeface="Wingdings" panose="05000000000000000000" pitchFamily="2" charset="2"/>
              <a:buChar char="Ø"/>
            </a:pPr>
            <a:r>
              <a:rPr lang="en-US" sz="3200" dirty="0"/>
              <a:t> Employment insurance and income tax laws and payroll related standards and regulations </a:t>
            </a:r>
          </a:p>
          <a:p>
            <a:pPr>
              <a:buClr>
                <a:srgbClr val="002060"/>
              </a:buClr>
              <a:buFont typeface="Wingdings" panose="05000000000000000000" pitchFamily="2" charset="2"/>
              <a:buChar char="Ø"/>
            </a:pPr>
            <a:r>
              <a:rPr lang="en-US" sz="3200" dirty="0"/>
              <a:t> Workplace safety and liability </a:t>
            </a:r>
          </a:p>
          <a:p>
            <a:pPr>
              <a:buClr>
                <a:srgbClr val="002060"/>
              </a:buClr>
              <a:buFont typeface="Wingdings" panose="05000000000000000000" pitchFamily="2" charset="2"/>
              <a:buChar char="Ø"/>
            </a:pPr>
            <a:r>
              <a:rPr lang="en-US" sz="3200" dirty="0"/>
              <a:t> Workplace hazardous waste and material handling (if applicable) </a:t>
            </a:r>
          </a:p>
          <a:p>
            <a:pPr>
              <a:buClr>
                <a:srgbClr val="002060"/>
              </a:buClr>
              <a:buFont typeface="Wingdings" panose="05000000000000000000" pitchFamily="2" charset="2"/>
              <a:buChar char="Ø"/>
            </a:pPr>
            <a:r>
              <a:rPr lang="en-US" sz="3200" dirty="0"/>
              <a:t> Consultant and non-employee regulations </a:t>
            </a:r>
          </a:p>
          <a:p>
            <a:pPr>
              <a:buClr>
                <a:srgbClr val="002060"/>
              </a:buClr>
              <a:buFont typeface="Wingdings" panose="05000000000000000000" pitchFamily="2" charset="2"/>
              <a:buChar char="Ø"/>
            </a:pPr>
            <a:r>
              <a:rPr lang="en-US" sz="3200" dirty="0"/>
              <a:t> Employment legislation and standards</a:t>
            </a:r>
          </a:p>
          <a:p>
            <a:pPr>
              <a:buClr>
                <a:srgbClr val="002060"/>
              </a:buClr>
              <a:buFont typeface="Wingdings" panose="05000000000000000000" pitchFamily="2" charset="2"/>
              <a:buChar char="Ø"/>
            </a:pPr>
            <a:r>
              <a:rPr lang="en-US" sz="3200"/>
              <a:t> Discrimination </a:t>
            </a:r>
            <a:r>
              <a:rPr lang="en-US" sz="3200" dirty="0"/>
              <a:t>and Harassment Guidelines</a:t>
            </a:r>
            <a:endParaRPr lang="en-CA" sz="3200" dirty="0"/>
          </a:p>
        </p:txBody>
      </p:sp>
      <p:sp>
        <p:nvSpPr>
          <p:cNvPr id="4" name="Espace réservé du numéro de diapositive 3">
            <a:extLst>
              <a:ext uri="{FF2B5EF4-FFF2-40B4-BE49-F238E27FC236}">
                <a16:creationId xmlns:a16="http://schemas.microsoft.com/office/drawing/2014/main" id="{CE61C688-701E-4B8C-A3A9-001DACFAAEC3}"/>
              </a:ext>
            </a:extLst>
          </p:cNvPr>
          <p:cNvSpPr>
            <a:spLocks noGrp="1"/>
          </p:cNvSpPr>
          <p:nvPr>
            <p:ph type="sldNum" sz="quarter" idx="12"/>
          </p:nvPr>
        </p:nvSpPr>
        <p:spPr/>
        <p:txBody>
          <a:bodyPr/>
          <a:lstStyle/>
          <a:p>
            <a:fld id="{EBFA0D47-4590-42A4-90B8-5B8E1CFC639B}" type="slidenum">
              <a:rPr lang="en-CA" smtClean="0"/>
              <a:t>28</a:t>
            </a:fld>
            <a:endParaRPr lang="en-CA" dirty="0"/>
          </a:p>
        </p:txBody>
      </p:sp>
      <p:pic>
        <p:nvPicPr>
          <p:cNvPr id="6" name="Image 5">
            <a:extLst>
              <a:ext uri="{FF2B5EF4-FFF2-40B4-BE49-F238E27FC236}">
                <a16:creationId xmlns:a16="http://schemas.microsoft.com/office/drawing/2014/main" id="{846BEFF5-87B7-4BCB-A3D1-5C857B3A2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24843" cy="1764037"/>
          </a:xfrm>
          <a:prstGeom prst="rect">
            <a:avLst/>
          </a:prstGeom>
        </p:spPr>
      </p:pic>
    </p:spTree>
    <p:extLst>
      <p:ext uri="{BB962C8B-B14F-4D97-AF65-F5344CB8AC3E}">
        <p14:creationId xmlns:p14="http://schemas.microsoft.com/office/powerpoint/2010/main" val="285569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961E3-B8FE-485E-968A-1C1E317653C0}"/>
              </a:ext>
            </a:extLst>
          </p:cNvPr>
          <p:cNvSpPr>
            <a:spLocks noGrp="1"/>
          </p:cNvSpPr>
          <p:nvPr>
            <p:ph type="title"/>
          </p:nvPr>
        </p:nvSpPr>
        <p:spPr>
          <a:xfrm>
            <a:off x="3329048" y="301599"/>
            <a:ext cx="8210006" cy="1450757"/>
          </a:xfrm>
        </p:spPr>
        <p:txBody>
          <a:bodyPr/>
          <a:lstStyle/>
          <a:p>
            <a:r>
              <a:rPr lang="en-CA" b="1" dirty="0"/>
              <a:t>New Board Member Orientation</a:t>
            </a:r>
          </a:p>
        </p:txBody>
      </p:sp>
      <p:sp>
        <p:nvSpPr>
          <p:cNvPr id="3" name="Espace réservé du contenu 2">
            <a:extLst>
              <a:ext uri="{FF2B5EF4-FFF2-40B4-BE49-F238E27FC236}">
                <a16:creationId xmlns:a16="http://schemas.microsoft.com/office/drawing/2014/main" id="{2F84E1BD-BFE6-49CC-B770-9732B5C09D95}"/>
              </a:ext>
            </a:extLst>
          </p:cNvPr>
          <p:cNvSpPr>
            <a:spLocks noGrp="1"/>
          </p:cNvSpPr>
          <p:nvPr>
            <p:ph idx="1"/>
          </p:nvPr>
        </p:nvSpPr>
        <p:spPr>
          <a:xfrm>
            <a:off x="791307" y="2013037"/>
            <a:ext cx="10990385" cy="4023360"/>
          </a:xfrm>
        </p:spPr>
        <p:txBody>
          <a:bodyPr>
            <a:normAutofit lnSpcReduction="10000"/>
          </a:bodyPr>
          <a:lstStyle/>
          <a:p>
            <a:r>
              <a:rPr lang="en-US" sz="2800" b="1" dirty="0"/>
              <a:t>Orientation</a:t>
            </a:r>
            <a:r>
              <a:rPr lang="en-US" sz="2800" dirty="0"/>
              <a:t> occurs when a new member joins a board, and training occurs throughout the term of the board. Both are </a:t>
            </a:r>
            <a:r>
              <a:rPr lang="en-US" sz="2800" b="1" dirty="0"/>
              <a:t>important for sustaining members’ interest and contributing to a healthy organization</a:t>
            </a:r>
            <a:r>
              <a:rPr lang="en-US" sz="2800" dirty="0"/>
              <a:t>. Orientation may take the form of a meeting or workshop complemented by a manual or guidebook. </a:t>
            </a:r>
          </a:p>
          <a:p>
            <a:endParaRPr lang="en-US" sz="2800" dirty="0"/>
          </a:p>
          <a:p>
            <a:r>
              <a:rPr lang="en-US" sz="2800" b="1" dirty="0"/>
              <a:t>Whatever the format, it is more than just reviewing the organization’s policies. </a:t>
            </a:r>
            <a:r>
              <a:rPr lang="en-US" sz="2800" dirty="0"/>
              <a:t>It includes discussion about the values and mission of the organization, details about governance and bylaws, information about committees, and getting familiar with the organization’s office and staff.</a:t>
            </a:r>
            <a:endParaRPr lang="en-CA" sz="2800" dirty="0"/>
          </a:p>
        </p:txBody>
      </p:sp>
      <p:sp>
        <p:nvSpPr>
          <p:cNvPr id="4" name="Espace réservé du numéro de diapositive 3">
            <a:extLst>
              <a:ext uri="{FF2B5EF4-FFF2-40B4-BE49-F238E27FC236}">
                <a16:creationId xmlns:a16="http://schemas.microsoft.com/office/drawing/2014/main" id="{9F0354A8-3CFC-4843-8FFD-8552D246807F}"/>
              </a:ext>
            </a:extLst>
          </p:cNvPr>
          <p:cNvSpPr>
            <a:spLocks noGrp="1"/>
          </p:cNvSpPr>
          <p:nvPr>
            <p:ph type="sldNum" sz="quarter" idx="12"/>
          </p:nvPr>
        </p:nvSpPr>
        <p:spPr/>
        <p:txBody>
          <a:bodyPr/>
          <a:lstStyle/>
          <a:p>
            <a:fld id="{EBFA0D47-4590-42A4-90B8-5B8E1CFC639B}" type="slidenum">
              <a:rPr lang="en-CA" smtClean="0"/>
              <a:t>29</a:t>
            </a:fld>
            <a:endParaRPr lang="en-CA" dirty="0"/>
          </a:p>
        </p:txBody>
      </p:sp>
      <p:pic>
        <p:nvPicPr>
          <p:cNvPr id="6" name="Image 5">
            <a:extLst>
              <a:ext uri="{FF2B5EF4-FFF2-40B4-BE49-F238E27FC236}">
                <a16:creationId xmlns:a16="http://schemas.microsoft.com/office/drawing/2014/main" id="{536E9442-5298-4B8B-83DA-06B8F9CE25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01148" cy="1801343"/>
          </a:xfrm>
          <a:prstGeom prst="rect">
            <a:avLst/>
          </a:prstGeom>
        </p:spPr>
      </p:pic>
    </p:spTree>
    <p:extLst>
      <p:ext uri="{BB962C8B-B14F-4D97-AF65-F5344CB8AC3E}">
        <p14:creationId xmlns:p14="http://schemas.microsoft.com/office/powerpoint/2010/main" val="2373891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26DC9F-6DB5-4B34-ADAA-41E38F8733F1}"/>
              </a:ext>
            </a:extLst>
          </p:cNvPr>
          <p:cNvSpPr>
            <a:spLocks noGrp="1"/>
          </p:cNvSpPr>
          <p:nvPr>
            <p:ph type="title"/>
          </p:nvPr>
        </p:nvSpPr>
        <p:spPr>
          <a:xfrm>
            <a:off x="993133" y="308994"/>
            <a:ext cx="10058400" cy="1450757"/>
          </a:xfrm>
        </p:spPr>
        <p:txBody>
          <a:bodyPr>
            <a:normAutofit fontScale="90000"/>
          </a:bodyPr>
          <a:lstStyle/>
          <a:p>
            <a:r>
              <a:rPr lang="en-US" b="1" dirty="0"/>
              <a:t>Organizational Chart – Vincentian Family Tree</a:t>
            </a:r>
            <a:br>
              <a:rPr lang="en-US" b="1" dirty="0"/>
            </a:br>
            <a:r>
              <a:rPr lang="en-US" b="1" dirty="0"/>
              <a:t>    Society of Saint Vincent de Paul in Canada</a:t>
            </a:r>
            <a:endParaRPr lang="en-CA" b="1" dirty="0"/>
          </a:p>
        </p:txBody>
      </p:sp>
      <p:sp>
        <p:nvSpPr>
          <p:cNvPr id="5" name="Espace réservé du numéro de diapositive 4">
            <a:extLst>
              <a:ext uri="{FF2B5EF4-FFF2-40B4-BE49-F238E27FC236}">
                <a16:creationId xmlns:a16="http://schemas.microsoft.com/office/drawing/2014/main" id="{49236F4D-374F-4C89-BDF4-A0C14D4CAB93}"/>
              </a:ext>
            </a:extLst>
          </p:cNvPr>
          <p:cNvSpPr>
            <a:spLocks noGrp="1"/>
          </p:cNvSpPr>
          <p:nvPr>
            <p:ph type="sldNum" sz="quarter" idx="12"/>
          </p:nvPr>
        </p:nvSpPr>
        <p:spPr/>
        <p:txBody>
          <a:bodyPr/>
          <a:lstStyle/>
          <a:p>
            <a:fld id="{EBFA0D47-4590-42A4-90B8-5B8E1CFC639B}" type="slidenum">
              <a:rPr lang="en-CA" smtClean="0"/>
              <a:t>3</a:t>
            </a:fld>
            <a:endParaRPr lang="en-CA" dirty="0"/>
          </a:p>
        </p:txBody>
      </p:sp>
      <p:pic>
        <p:nvPicPr>
          <p:cNvPr id="4" name="Image 3">
            <a:extLst>
              <a:ext uri="{FF2B5EF4-FFF2-40B4-BE49-F238E27FC236}">
                <a16:creationId xmlns:a16="http://schemas.microsoft.com/office/drawing/2014/main" id="{BBCD7AD6-2E23-4070-9AE0-3FE69F50F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8737"/>
            <a:ext cx="4807789" cy="4409536"/>
          </a:xfrm>
          <a:prstGeom prst="rect">
            <a:avLst/>
          </a:prstGeom>
        </p:spPr>
      </p:pic>
      <p:graphicFrame>
        <p:nvGraphicFramePr>
          <p:cNvPr id="6" name="Object 4">
            <a:extLst>
              <a:ext uri="{FF2B5EF4-FFF2-40B4-BE49-F238E27FC236}">
                <a16:creationId xmlns:a16="http://schemas.microsoft.com/office/drawing/2014/main" id="{1319EED1-ABE2-4329-9190-73428A653146}"/>
              </a:ext>
            </a:extLst>
          </p:cNvPr>
          <p:cNvGraphicFramePr>
            <a:graphicFrameLocks noChangeAspect="1"/>
          </p:cNvGraphicFramePr>
          <p:nvPr>
            <p:extLst>
              <p:ext uri="{D42A27DB-BD31-4B8C-83A1-F6EECF244321}">
                <p14:modId xmlns:p14="http://schemas.microsoft.com/office/powerpoint/2010/main" val="1604849088"/>
              </p:ext>
            </p:extLst>
          </p:nvPr>
        </p:nvGraphicFramePr>
        <p:xfrm>
          <a:off x="4193910" y="1608553"/>
          <a:ext cx="7334645" cy="4973111"/>
        </p:xfrm>
        <a:graphic>
          <a:graphicData uri="http://schemas.openxmlformats.org/presentationml/2006/ole">
            <mc:AlternateContent xmlns:mc="http://schemas.openxmlformats.org/markup-compatibility/2006">
              <mc:Choice xmlns:v="urn:schemas-microsoft-com:vml" Requires="v">
                <p:oleObj spid="_x0000_s1197" name="Worksheet" r:id="rId4" imgW="6734144" imgH="4933980" progId="Excel.Sheet.8">
                  <p:embed/>
                </p:oleObj>
              </mc:Choice>
              <mc:Fallback>
                <p:oleObj name="Worksheet" r:id="rId4" imgW="6734144" imgH="4933980" progId="Excel.Sheet.8">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910" y="1608553"/>
                        <a:ext cx="7334645" cy="4973111"/>
                      </a:xfrm>
                      <a:prstGeom prst="rect">
                        <a:avLst/>
                      </a:prstGeom>
                      <a:noFill/>
                      <a:extLst/>
                    </p:spPr>
                  </p:pic>
                </p:oleObj>
              </mc:Fallback>
            </mc:AlternateContent>
          </a:graphicData>
        </a:graphic>
      </p:graphicFrame>
    </p:spTree>
    <p:extLst>
      <p:ext uri="{BB962C8B-B14F-4D97-AF65-F5344CB8AC3E}">
        <p14:creationId xmlns:p14="http://schemas.microsoft.com/office/powerpoint/2010/main" val="502972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37825-E8E3-4856-AA94-492DF9F7AA8D}"/>
              </a:ext>
            </a:extLst>
          </p:cNvPr>
          <p:cNvSpPr>
            <a:spLocks noGrp="1"/>
          </p:cNvSpPr>
          <p:nvPr>
            <p:ph type="title"/>
          </p:nvPr>
        </p:nvSpPr>
        <p:spPr>
          <a:xfrm>
            <a:off x="1097280" y="286603"/>
            <a:ext cx="10316954" cy="1450757"/>
          </a:xfrm>
        </p:spPr>
        <p:txBody>
          <a:bodyPr/>
          <a:lstStyle/>
          <a:p>
            <a:r>
              <a:rPr lang="en-CA" b="1" dirty="0"/>
              <a:t>Non-Incorporated Councils (/Conferences)</a:t>
            </a:r>
          </a:p>
        </p:txBody>
      </p:sp>
      <p:sp>
        <p:nvSpPr>
          <p:cNvPr id="3" name="Espace réservé du contenu 2">
            <a:extLst>
              <a:ext uri="{FF2B5EF4-FFF2-40B4-BE49-F238E27FC236}">
                <a16:creationId xmlns:a16="http://schemas.microsoft.com/office/drawing/2014/main" id="{44A0E90B-7D6F-43E6-997D-1EB2B4FFDC5D}"/>
              </a:ext>
            </a:extLst>
          </p:cNvPr>
          <p:cNvSpPr>
            <a:spLocks noGrp="1"/>
          </p:cNvSpPr>
          <p:nvPr>
            <p:ph idx="1"/>
          </p:nvPr>
        </p:nvSpPr>
        <p:spPr>
          <a:xfrm>
            <a:off x="1097280" y="2524625"/>
            <a:ext cx="10058400" cy="3095543"/>
          </a:xfrm>
        </p:spPr>
        <p:txBody>
          <a:bodyPr>
            <a:normAutofit/>
          </a:bodyPr>
          <a:lstStyle/>
          <a:p>
            <a:pPr>
              <a:buClr>
                <a:srgbClr val="002060"/>
              </a:buClr>
              <a:buFont typeface="Wingdings" panose="05000000000000000000" pitchFamily="2" charset="2"/>
              <a:buChar char="Ø"/>
            </a:pPr>
            <a:r>
              <a:rPr lang="en-CA" sz="2800" dirty="0"/>
              <a:t> Does not require a governing board</a:t>
            </a:r>
          </a:p>
          <a:p>
            <a:pPr>
              <a:buClr>
                <a:srgbClr val="002060"/>
              </a:buClr>
              <a:buFont typeface="Wingdings" panose="05000000000000000000" pitchFamily="2" charset="2"/>
              <a:buChar char="Ø"/>
            </a:pPr>
            <a:r>
              <a:rPr lang="en-CA" sz="2800" dirty="0"/>
              <a:t> But do need to follow the Rule</a:t>
            </a:r>
          </a:p>
        </p:txBody>
      </p:sp>
      <p:sp>
        <p:nvSpPr>
          <p:cNvPr id="4" name="Espace réservé du numéro de diapositive 3">
            <a:extLst>
              <a:ext uri="{FF2B5EF4-FFF2-40B4-BE49-F238E27FC236}">
                <a16:creationId xmlns:a16="http://schemas.microsoft.com/office/drawing/2014/main" id="{C6608F76-3062-4124-A2F6-A17A4561E87E}"/>
              </a:ext>
            </a:extLst>
          </p:cNvPr>
          <p:cNvSpPr>
            <a:spLocks noGrp="1"/>
          </p:cNvSpPr>
          <p:nvPr>
            <p:ph type="sldNum" sz="quarter" idx="12"/>
          </p:nvPr>
        </p:nvSpPr>
        <p:spPr/>
        <p:txBody>
          <a:bodyPr/>
          <a:lstStyle/>
          <a:p>
            <a:fld id="{EBFA0D47-4590-42A4-90B8-5B8E1CFC639B}" type="slidenum">
              <a:rPr lang="en-CA" smtClean="0"/>
              <a:t>30</a:t>
            </a:fld>
            <a:endParaRPr lang="en-CA" dirty="0"/>
          </a:p>
        </p:txBody>
      </p:sp>
      <p:pic>
        <p:nvPicPr>
          <p:cNvPr id="5" name="Image 4">
            <a:extLst>
              <a:ext uri="{FF2B5EF4-FFF2-40B4-BE49-F238E27FC236}">
                <a16:creationId xmlns:a16="http://schemas.microsoft.com/office/drawing/2014/main" id="{A24AB937-56A0-48C9-8FBD-5076494121ED}"/>
              </a:ext>
            </a:extLst>
          </p:cNvPr>
          <p:cNvPicPr>
            <a:picLocks noChangeAspect="1"/>
          </p:cNvPicPr>
          <p:nvPr/>
        </p:nvPicPr>
        <p:blipFill>
          <a:blip r:embed="rId2"/>
          <a:stretch>
            <a:fillRect/>
          </a:stretch>
        </p:blipFill>
        <p:spPr>
          <a:xfrm>
            <a:off x="7282255" y="2132109"/>
            <a:ext cx="2811314" cy="3932926"/>
          </a:xfrm>
          <a:prstGeom prst="rect">
            <a:avLst/>
          </a:prstGeom>
          <a:ln>
            <a:solidFill>
              <a:srgbClr val="002060"/>
            </a:solidFill>
          </a:ln>
        </p:spPr>
      </p:pic>
    </p:spTree>
    <p:extLst>
      <p:ext uri="{BB962C8B-B14F-4D97-AF65-F5344CB8AC3E}">
        <p14:creationId xmlns:p14="http://schemas.microsoft.com/office/powerpoint/2010/main" val="3343597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70F81-F7B9-4559-8B29-BB861AB3992B}"/>
              </a:ext>
            </a:extLst>
          </p:cNvPr>
          <p:cNvSpPr>
            <a:spLocks noGrp="1"/>
          </p:cNvSpPr>
          <p:nvPr>
            <p:ph type="title"/>
          </p:nvPr>
        </p:nvSpPr>
        <p:spPr>
          <a:xfrm>
            <a:off x="1832067" y="302932"/>
            <a:ext cx="9336677" cy="1450757"/>
          </a:xfrm>
        </p:spPr>
        <p:txBody>
          <a:bodyPr/>
          <a:lstStyle/>
          <a:p>
            <a:r>
              <a:rPr lang="en-CA" b="1" dirty="0"/>
              <a:t>Operational Requirements: </a:t>
            </a:r>
            <a:br>
              <a:rPr lang="en-CA" b="1" dirty="0"/>
            </a:br>
            <a:r>
              <a:rPr lang="en-CA" b="1" dirty="0"/>
              <a:t>      Incorporated and Not Incorporated</a:t>
            </a:r>
          </a:p>
        </p:txBody>
      </p:sp>
      <p:sp>
        <p:nvSpPr>
          <p:cNvPr id="3" name="Espace réservé du contenu 2">
            <a:extLst>
              <a:ext uri="{FF2B5EF4-FFF2-40B4-BE49-F238E27FC236}">
                <a16:creationId xmlns:a16="http://schemas.microsoft.com/office/drawing/2014/main" id="{E424CA3A-A2C5-4306-BF44-DE7D7721D6A9}"/>
              </a:ext>
            </a:extLst>
          </p:cNvPr>
          <p:cNvSpPr>
            <a:spLocks noGrp="1"/>
          </p:cNvSpPr>
          <p:nvPr>
            <p:ph idx="1"/>
          </p:nvPr>
        </p:nvSpPr>
        <p:spPr>
          <a:xfrm>
            <a:off x="714267" y="2029958"/>
            <a:ext cx="10824426" cy="4023360"/>
          </a:xfrm>
        </p:spPr>
        <p:txBody>
          <a:bodyPr>
            <a:normAutofit fontScale="85000" lnSpcReduction="20000"/>
          </a:bodyPr>
          <a:lstStyle/>
          <a:p>
            <a:pPr>
              <a:buClr>
                <a:srgbClr val="002060"/>
              </a:buClr>
              <a:buFont typeface="Wingdings" panose="05000000000000000000" pitchFamily="2" charset="2"/>
              <a:buChar char="Ø"/>
            </a:pPr>
            <a:r>
              <a:rPr lang="en-US" sz="2400" dirty="0"/>
              <a:t> All conferences and councils should implement good governance and best practices</a:t>
            </a:r>
          </a:p>
          <a:p>
            <a:pPr lvl="2">
              <a:buClr>
                <a:srgbClr val="002060"/>
              </a:buClr>
              <a:buFont typeface="Wingdings" panose="05000000000000000000" pitchFamily="2" charset="2"/>
              <a:buChar char="Ø"/>
            </a:pPr>
            <a:r>
              <a:rPr lang="en-US" sz="2400" dirty="0"/>
              <a:t> Please refer to the Operational Manual</a:t>
            </a:r>
          </a:p>
          <a:p>
            <a:pPr marL="384048" lvl="2" indent="0">
              <a:buClr>
                <a:srgbClr val="002060"/>
              </a:buClr>
              <a:buNone/>
            </a:pPr>
            <a:r>
              <a:rPr lang="en-US" sz="1800" dirty="0"/>
              <a:t>        </a:t>
            </a:r>
            <a:r>
              <a:rPr lang="en-US" sz="2400" dirty="0">
                <a:hlinkClick r:id="rId2"/>
              </a:rPr>
              <a:t>https://www.ssvp.ca/operations-manual</a:t>
            </a:r>
            <a:endParaRPr lang="en-US" sz="2400" dirty="0"/>
          </a:p>
          <a:p>
            <a:pPr>
              <a:buClr>
                <a:srgbClr val="002060"/>
              </a:buClr>
              <a:buFont typeface="Wingdings" panose="05000000000000000000" pitchFamily="2" charset="2"/>
              <a:buChar char="Ø"/>
            </a:pPr>
            <a:r>
              <a:rPr lang="en-US" sz="2400" dirty="0"/>
              <a:t> Comply with SSVP reporting:  Financial and Statistics</a:t>
            </a:r>
          </a:p>
          <a:p>
            <a:pPr lvl="2">
              <a:buClr>
                <a:srgbClr val="002060"/>
              </a:buClr>
              <a:buFont typeface="Wingdings" panose="05000000000000000000" pitchFamily="2" charset="2"/>
              <a:buChar char="Ø"/>
            </a:pPr>
            <a:r>
              <a:rPr lang="en-US" sz="2400" dirty="0"/>
              <a:t>  Forms 9.3 </a:t>
            </a:r>
          </a:p>
          <a:p>
            <a:pPr marL="917120" lvl="5" indent="0">
              <a:buClr>
                <a:srgbClr val="002060"/>
              </a:buClr>
              <a:buNone/>
            </a:pPr>
            <a:r>
              <a:rPr lang="en-US" sz="2400" dirty="0">
                <a:hlinkClick r:id="rId3"/>
              </a:rPr>
              <a:t>https://www.ssvp.ca/annual-reports</a:t>
            </a:r>
            <a:endParaRPr lang="en-US" sz="2200" dirty="0"/>
          </a:p>
          <a:p>
            <a:pPr>
              <a:buClr>
                <a:srgbClr val="002060"/>
              </a:buClr>
              <a:buFont typeface="Wingdings" panose="05000000000000000000" pitchFamily="2" charset="2"/>
              <a:buChar char="Ø"/>
            </a:pPr>
            <a:r>
              <a:rPr lang="en-US" sz="2400" dirty="0"/>
              <a:t> Comply with SSVP good record keeping:  screening (forms 9.9,  9.10, 9.11, 9.12,  9.23) and  visitation tracking (form 9.25)</a:t>
            </a:r>
          </a:p>
          <a:p>
            <a:pPr marL="841248" lvl="4" indent="0">
              <a:buClr>
                <a:srgbClr val="002060"/>
              </a:buClr>
              <a:buNone/>
            </a:pPr>
            <a:r>
              <a:rPr lang="en-US" sz="2600" dirty="0">
                <a:hlinkClick r:id="rId4"/>
              </a:rPr>
              <a:t>https://www.ssvp.ca/operations-manual#anchor_forms</a:t>
            </a:r>
            <a:endParaRPr lang="en-US" sz="2600" dirty="0"/>
          </a:p>
          <a:p>
            <a:pPr>
              <a:buClr>
                <a:srgbClr val="002060"/>
              </a:buClr>
              <a:buFont typeface="Wingdings" panose="05000000000000000000" pitchFamily="2" charset="2"/>
              <a:buChar char="Ø"/>
            </a:pPr>
            <a:r>
              <a:rPr lang="en-US" sz="2400" dirty="0"/>
              <a:t> Comply with Canada Revenue Agency (CRA)  -- Operating a registered charity</a:t>
            </a:r>
          </a:p>
          <a:p>
            <a:pPr marL="917120" lvl="5" indent="0">
              <a:buNone/>
            </a:pPr>
            <a:r>
              <a:rPr lang="en-CA" sz="2600" dirty="0">
                <a:hlinkClick r:id="rId5"/>
              </a:rPr>
              <a:t>https://www.canada.ca/en/revenue-agency/services/charities-giving/charities/operating-a-registered-charity.html</a:t>
            </a:r>
            <a:endParaRPr lang="en-CA" sz="2600" dirty="0"/>
          </a:p>
          <a:p>
            <a:pPr marL="384048" lvl="2" indent="0">
              <a:buNone/>
            </a:pPr>
            <a:endParaRPr lang="en-CA" sz="2000" dirty="0"/>
          </a:p>
        </p:txBody>
      </p:sp>
      <p:sp>
        <p:nvSpPr>
          <p:cNvPr id="4" name="Espace réservé du numéro de diapositive 3">
            <a:extLst>
              <a:ext uri="{FF2B5EF4-FFF2-40B4-BE49-F238E27FC236}">
                <a16:creationId xmlns:a16="http://schemas.microsoft.com/office/drawing/2014/main" id="{633400C8-1912-41BA-828D-5BCDEB2AFA2F}"/>
              </a:ext>
            </a:extLst>
          </p:cNvPr>
          <p:cNvSpPr>
            <a:spLocks noGrp="1"/>
          </p:cNvSpPr>
          <p:nvPr>
            <p:ph type="sldNum" sz="quarter" idx="12"/>
          </p:nvPr>
        </p:nvSpPr>
        <p:spPr/>
        <p:txBody>
          <a:bodyPr/>
          <a:lstStyle/>
          <a:p>
            <a:fld id="{EBFA0D47-4590-42A4-90B8-5B8E1CFC639B}" type="slidenum">
              <a:rPr lang="en-CA" smtClean="0"/>
              <a:t>31</a:t>
            </a:fld>
            <a:endParaRPr lang="en-CA" dirty="0"/>
          </a:p>
        </p:txBody>
      </p:sp>
      <p:pic>
        <p:nvPicPr>
          <p:cNvPr id="8" name="Image 7">
            <a:extLst>
              <a:ext uri="{FF2B5EF4-FFF2-40B4-BE49-F238E27FC236}">
                <a16:creationId xmlns:a16="http://schemas.microsoft.com/office/drawing/2014/main" id="{BAACF5D4-084F-46B2-B1F5-0C8EF3081C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1979"/>
            <a:ext cx="2146101" cy="1623491"/>
          </a:xfrm>
          <a:prstGeom prst="rect">
            <a:avLst/>
          </a:prstGeom>
        </p:spPr>
      </p:pic>
    </p:spTree>
    <p:extLst>
      <p:ext uri="{BB962C8B-B14F-4D97-AF65-F5344CB8AC3E}">
        <p14:creationId xmlns:p14="http://schemas.microsoft.com/office/powerpoint/2010/main" val="3760496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A19EA8B-0FEB-4AB7-B1AB-10D39A89FD17}"/>
              </a:ext>
            </a:extLst>
          </p:cNvPr>
          <p:cNvSpPr>
            <a:spLocks noGrp="1"/>
          </p:cNvSpPr>
          <p:nvPr>
            <p:ph type="title"/>
          </p:nvPr>
        </p:nvSpPr>
        <p:spPr>
          <a:xfrm>
            <a:off x="5288498" y="3111835"/>
            <a:ext cx="2854235" cy="1450757"/>
          </a:xfrm>
        </p:spPr>
        <p:txBody>
          <a:bodyPr>
            <a:normAutofit fontScale="90000"/>
          </a:bodyPr>
          <a:lstStyle/>
          <a:p>
            <a:r>
              <a:rPr lang="en-CA" sz="12500" b="1" dirty="0">
                <a:effectLst>
                  <a:outerShdw blurRad="38100" dist="38100" dir="2700000" algn="tl">
                    <a:srgbClr val="000000">
                      <a:alpha val="43137"/>
                    </a:srgbClr>
                  </a:outerShdw>
                </a:effectLst>
              </a:rPr>
              <a:t>Q&amp;A</a:t>
            </a:r>
          </a:p>
        </p:txBody>
      </p:sp>
      <p:sp>
        <p:nvSpPr>
          <p:cNvPr id="4" name="Espace réservé du numéro de diapositive 3">
            <a:extLst>
              <a:ext uri="{FF2B5EF4-FFF2-40B4-BE49-F238E27FC236}">
                <a16:creationId xmlns:a16="http://schemas.microsoft.com/office/drawing/2014/main" id="{DE8A5EC1-A5BC-4233-B9DD-64A649933740}"/>
              </a:ext>
            </a:extLst>
          </p:cNvPr>
          <p:cNvSpPr>
            <a:spLocks noGrp="1"/>
          </p:cNvSpPr>
          <p:nvPr>
            <p:ph type="sldNum" sz="quarter" idx="12"/>
          </p:nvPr>
        </p:nvSpPr>
        <p:spPr/>
        <p:txBody>
          <a:bodyPr/>
          <a:lstStyle/>
          <a:p>
            <a:fld id="{EBFA0D47-4590-42A4-90B8-5B8E1CFC639B}" type="slidenum">
              <a:rPr lang="en-CA" smtClean="0"/>
              <a:t>32</a:t>
            </a:fld>
            <a:endParaRPr lang="en-CA" dirty="0"/>
          </a:p>
        </p:txBody>
      </p:sp>
      <p:pic>
        <p:nvPicPr>
          <p:cNvPr id="6" name="Image">
            <a:extLst>
              <a:ext uri="{FF2B5EF4-FFF2-40B4-BE49-F238E27FC236}">
                <a16:creationId xmlns:a16="http://schemas.microsoft.com/office/drawing/2014/main" id="{59000E90-FD6D-4058-92BB-50DACE99F5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938" y="2360721"/>
            <a:ext cx="4480560" cy="3848099"/>
          </a:xfrm>
          <a:prstGeom prst="rect">
            <a:avLst/>
          </a:prstGeom>
        </p:spPr>
      </p:pic>
    </p:spTree>
    <p:extLst>
      <p:ext uri="{BB962C8B-B14F-4D97-AF65-F5344CB8AC3E}">
        <p14:creationId xmlns:p14="http://schemas.microsoft.com/office/powerpoint/2010/main" val="2847207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B7278E-971C-4F95-ACE6-4B621B76A8E4}"/>
              </a:ext>
            </a:extLst>
          </p:cNvPr>
          <p:cNvSpPr>
            <a:spLocks noGrp="1"/>
          </p:cNvSpPr>
          <p:nvPr>
            <p:ph type="title"/>
          </p:nvPr>
        </p:nvSpPr>
        <p:spPr/>
        <p:txBody>
          <a:bodyPr/>
          <a:lstStyle/>
          <a:p>
            <a:r>
              <a:rPr lang="en-CA" dirty="0"/>
              <a:t>Backup</a:t>
            </a:r>
          </a:p>
        </p:txBody>
      </p:sp>
      <p:sp>
        <p:nvSpPr>
          <p:cNvPr id="3" name="Espace réservé du numéro de diapositive 2">
            <a:extLst>
              <a:ext uri="{FF2B5EF4-FFF2-40B4-BE49-F238E27FC236}">
                <a16:creationId xmlns:a16="http://schemas.microsoft.com/office/drawing/2014/main" id="{124AD366-455D-4DA6-8B19-D270A9AFD288}"/>
              </a:ext>
            </a:extLst>
          </p:cNvPr>
          <p:cNvSpPr>
            <a:spLocks noGrp="1"/>
          </p:cNvSpPr>
          <p:nvPr>
            <p:ph type="sldNum" sz="quarter" idx="12"/>
          </p:nvPr>
        </p:nvSpPr>
        <p:spPr/>
        <p:txBody>
          <a:bodyPr/>
          <a:lstStyle/>
          <a:p>
            <a:fld id="{EBFA0D47-4590-42A4-90B8-5B8E1CFC639B}" type="slidenum">
              <a:rPr lang="en-CA" smtClean="0"/>
              <a:t>33</a:t>
            </a:fld>
            <a:endParaRPr lang="en-CA" dirty="0"/>
          </a:p>
        </p:txBody>
      </p:sp>
    </p:spTree>
    <p:extLst>
      <p:ext uri="{BB962C8B-B14F-4D97-AF65-F5344CB8AC3E}">
        <p14:creationId xmlns:p14="http://schemas.microsoft.com/office/powerpoint/2010/main" val="270119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9">
            <a:extLst>
              <a:ext uri="{FF2B5EF4-FFF2-40B4-BE49-F238E27FC236}">
                <a16:creationId xmlns:a16="http://schemas.microsoft.com/office/drawing/2014/main" id="{C6249C68-B03B-4EEC-BBD8-A45A6844C14D}"/>
              </a:ext>
            </a:extLst>
          </p:cNvPr>
          <p:cNvSpPr/>
          <p:nvPr/>
        </p:nvSpPr>
        <p:spPr>
          <a:xfrm>
            <a:off x="416283" y="662606"/>
            <a:ext cx="5708540" cy="6072312"/>
          </a:xfrm>
          <a:prstGeom prst="triangl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Isosceles Triangle 11">
            <a:extLst>
              <a:ext uri="{FF2B5EF4-FFF2-40B4-BE49-F238E27FC236}">
                <a16:creationId xmlns:a16="http://schemas.microsoft.com/office/drawing/2014/main" id="{69238649-AE3A-4A13-B935-5FDF0928ABFF}"/>
              </a:ext>
            </a:extLst>
          </p:cNvPr>
          <p:cNvSpPr/>
          <p:nvPr/>
        </p:nvSpPr>
        <p:spPr>
          <a:xfrm>
            <a:off x="6164809" y="662606"/>
            <a:ext cx="5708540" cy="6072312"/>
          </a:xfrm>
          <a:prstGeom prst="triangle">
            <a:avLst/>
          </a:prstGeom>
          <a:solidFill>
            <a:schemeClr val="accent6">
              <a:lumMod val="20000"/>
              <a:lumOff val="80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12">
            <a:extLst>
              <a:ext uri="{FF2B5EF4-FFF2-40B4-BE49-F238E27FC236}">
                <a16:creationId xmlns:a16="http://schemas.microsoft.com/office/drawing/2014/main" id="{A8C0734A-B010-4471-A212-C376B850F7FF}"/>
              </a:ext>
            </a:extLst>
          </p:cNvPr>
          <p:cNvCxnSpPr>
            <a:cxnSpLocks/>
          </p:cNvCxnSpPr>
          <p:nvPr/>
        </p:nvCxnSpPr>
        <p:spPr>
          <a:xfrm>
            <a:off x="0" y="489053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13">
            <a:extLst>
              <a:ext uri="{FF2B5EF4-FFF2-40B4-BE49-F238E27FC236}">
                <a16:creationId xmlns:a16="http://schemas.microsoft.com/office/drawing/2014/main" id="{8B51CAED-CDF6-4E0C-B167-F5A2FB2D997A}"/>
              </a:ext>
            </a:extLst>
          </p:cNvPr>
          <p:cNvCxnSpPr>
            <a:cxnSpLocks/>
          </p:cNvCxnSpPr>
          <p:nvPr/>
        </p:nvCxnSpPr>
        <p:spPr>
          <a:xfrm>
            <a:off x="0" y="3007893"/>
            <a:ext cx="12192000" cy="0"/>
          </a:xfrm>
          <a:prstGeom prst="line">
            <a:avLst/>
          </a:prstGeom>
          <a:noFill/>
          <a:ln w="6350" cap="flat" cmpd="sng" algn="ctr">
            <a:solidFill>
              <a:srgbClr val="4472C4"/>
            </a:solidFill>
            <a:prstDash val="solid"/>
            <a:miter lim="800000"/>
          </a:ln>
          <a:effectLst/>
        </p:spPr>
      </p:cxnSp>
      <p:sp>
        <p:nvSpPr>
          <p:cNvPr id="8" name="Text Box 14">
            <a:extLst>
              <a:ext uri="{FF2B5EF4-FFF2-40B4-BE49-F238E27FC236}">
                <a16:creationId xmlns:a16="http://schemas.microsoft.com/office/drawing/2014/main" id="{747FB9A8-4440-4E68-AFEB-18ADF38DDAE3}"/>
              </a:ext>
            </a:extLst>
          </p:cNvPr>
          <p:cNvSpPr txBox="1"/>
          <p:nvPr/>
        </p:nvSpPr>
        <p:spPr>
          <a:xfrm>
            <a:off x="5302885" y="5456235"/>
            <a:ext cx="1643873" cy="426611"/>
          </a:xfrm>
          <a:prstGeom prst="rect">
            <a:avLst/>
          </a:prstGeom>
          <a:solidFill>
            <a:schemeClr val="lt1"/>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Conference</a:t>
            </a:r>
            <a:endParaRPr kumimoji="0" lang="fr-CA" sz="11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15">
            <a:extLst>
              <a:ext uri="{FF2B5EF4-FFF2-40B4-BE49-F238E27FC236}">
                <a16:creationId xmlns:a16="http://schemas.microsoft.com/office/drawing/2014/main" id="{DE3D03CC-9A73-41D1-B966-96C1C9BABFA3}"/>
              </a:ext>
            </a:extLst>
          </p:cNvPr>
          <p:cNvSpPr txBox="1"/>
          <p:nvPr/>
        </p:nvSpPr>
        <p:spPr>
          <a:xfrm>
            <a:off x="4907426" y="953011"/>
            <a:ext cx="2434793" cy="420989"/>
          </a:xfrm>
          <a:prstGeom prst="rect">
            <a:avLst/>
          </a:prstGeom>
          <a:solidFill>
            <a:sysClr val="window" lastClr="FFFFFF"/>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National Council</a:t>
            </a:r>
            <a:endParaRPr kumimoji="0" lang="fr-CA" sz="11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16">
            <a:extLst>
              <a:ext uri="{FF2B5EF4-FFF2-40B4-BE49-F238E27FC236}">
                <a16:creationId xmlns:a16="http://schemas.microsoft.com/office/drawing/2014/main" id="{43A12765-A2E6-438B-A4A6-9212A9FD8624}"/>
              </a:ext>
            </a:extLst>
          </p:cNvPr>
          <p:cNvSpPr txBox="1"/>
          <p:nvPr/>
        </p:nvSpPr>
        <p:spPr>
          <a:xfrm>
            <a:off x="4806723" y="3971772"/>
            <a:ext cx="2716170" cy="733891"/>
          </a:xfrm>
          <a:prstGeom prst="rect">
            <a:avLst/>
          </a:prstGeom>
          <a:solidFill>
            <a:sysClr val="window" lastClr="FFFFFF"/>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Regional, Central and Particular Councils</a:t>
            </a:r>
            <a:endParaRPr kumimoji="0" lang="fr-CA" sz="11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17">
            <a:extLst>
              <a:ext uri="{FF2B5EF4-FFF2-40B4-BE49-F238E27FC236}">
                <a16:creationId xmlns:a16="http://schemas.microsoft.com/office/drawing/2014/main" id="{7B5BC25E-C8F6-40D4-88F1-659A53FC5867}"/>
              </a:ext>
            </a:extLst>
          </p:cNvPr>
          <p:cNvSpPr txBox="1"/>
          <p:nvPr/>
        </p:nvSpPr>
        <p:spPr>
          <a:xfrm>
            <a:off x="1304070" y="6267303"/>
            <a:ext cx="3583796" cy="467615"/>
          </a:xfrm>
          <a:prstGeom prst="rect">
            <a:avLst/>
          </a:prstGeom>
          <a:solidFill>
            <a:schemeClr val="lt1"/>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Works of the Society</a:t>
            </a:r>
            <a:endParaRPr kumimoji="0" lang="fr-CA" sz="1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0">
            <a:extLst>
              <a:ext uri="{FF2B5EF4-FFF2-40B4-BE49-F238E27FC236}">
                <a16:creationId xmlns:a16="http://schemas.microsoft.com/office/drawing/2014/main" id="{037BA2B9-7322-4CF7-83DF-03428E4E6C9D}"/>
              </a:ext>
            </a:extLst>
          </p:cNvPr>
          <p:cNvSpPr txBox="1"/>
          <p:nvPr/>
        </p:nvSpPr>
        <p:spPr>
          <a:xfrm>
            <a:off x="7136885" y="6267303"/>
            <a:ext cx="4031858" cy="467615"/>
          </a:xfrm>
          <a:prstGeom prst="rect">
            <a:avLst/>
          </a:prstGeom>
          <a:solidFill>
            <a:sysClr val="window" lastClr="FFFFFF"/>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Promotion of the Society</a:t>
            </a:r>
            <a:endParaRPr kumimoji="0" lang="fr-CA" sz="1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1">
            <a:extLst>
              <a:ext uri="{FF2B5EF4-FFF2-40B4-BE49-F238E27FC236}">
                <a16:creationId xmlns:a16="http://schemas.microsoft.com/office/drawing/2014/main" id="{E48969D2-F878-4B1F-B467-2563A5CB003A}"/>
              </a:ext>
            </a:extLst>
          </p:cNvPr>
          <p:cNvSpPr txBox="1"/>
          <p:nvPr/>
        </p:nvSpPr>
        <p:spPr>
          <a:xfrm>
            <a:off x="1201289" y="4914711"/>
            <a:ext cx="3789357" cy="13773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Home visitation</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Conference special works</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Local systemic change projects</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Member recruiting and retention</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8">
            <a:extLst>
              <a:ext uri="{FF2B5EF4-FFF2-40B4-BE49-F238E27FC236}">
                <a16:creationId xmlns:a16="http://schemas.microsoft.com/office/drawing/2014/main" id="{E6A4DB9B-D52B-4361-9056-EB73C1365751}"/>
              </a:ext>
            </a:extLst>
          </p:cNvPr>
          <p:cNvSpPr txBox="1"/>
          <p:nvPr/>
        </p:nvSpPr>
        <p:spPr>
          <a:xfrm>
            <a:off x="7129946" y="5027583"/>
            <a:ext cx="3816352" cy="12130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Dialogue with pastors and parishioners</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Promotion in the community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Fostering relationships with other service providers</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9">
            <a:extLst>
              <a:ext uri="{FF2B5EF4-FFF2-40B4-BE49-F238E27FC236}">
                <a16:creationId xmlns:a16="http://schemas.microsoft.com/office/drawing/2014/main" id="{2FA02A04-433D-4CA0-ADBB-06A492BAA828}"/>
              </a:ext>
            </a:extLst>
          </p:cNvPr>
          <p:cNvSpPr txBox="1"/>
          <p:nvPr/>
        </p:nvSpPr>
        <p:spPr>
          <a:xfrm>
            <a:off x="553479" y="377388"/>
            <a:ext cx="5434148" cy="26305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Promote spirituality and Vincentian formation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Implement accountability practices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Manage national projects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Coordinate &amp; approve public messaging</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Coordinate &amp; approve national advocacy / systemic change initiatives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Develop education and training tools</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Initiate fund raising for national and international activities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Consolidate Society’s statistical and financial position</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30">
            <a:extLst>
              <a:ext uri="{FF2B5EF4-FFF2-40B4-BE49-F238E27FC236}">
                <a16:creationId xmlns:a16="http://schemas.microsoft.com/office/drawing/2014/main" id="{67641D16-8FEF-435A-8356-7014ED3570DA}"/>
              </a:ext>
            </a:extLst>
          </p:cNvPr>
          <p:cNvSpPr txBox="1"/>
          <p:nvPr/>
        </p:nvSpPr>
        <p:spPr>
          <a:xfrm>
            <a:off x="7528110" y="3098337"/>
            <a:ext cx="2981937" cy="12264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Dialogue with bishops</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Dialogue with local and provincial governments</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Submit grant applications for funding</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31">
            <a:extLst>
              <a:ext uri="{FF2B5EF4-FFF2-40B4-BE49-F238E27FC236}">
                <a16:creationId xmlns:a16="http://schemas.microsoft.com/office/drawing/2014/main" id="{CE9E76BF-AB59-4855-A9FA-06A9F2BE0B7E}"/>
              </a:ext>
            </a:extLst>
          </p:cNvPr>
          <p:cNvSpPr txBox="1"/>
          <p:nvPr/>
        </p:nvSpPr>
        <p:spPr>
          <a:xfrm>
            <a:off x="1409755" y="3098337"/>
            <a:ext cx="3709686" cy="17259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Provide for equity of service amongst conferences and councils</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Ensure appropriate governance of special works  and stores</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Member education</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Reporting and accountability</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6">
            <a:extLst>
              <a:ext uri="{FF2B5EF4-FFF2-40B4-BE49-F238E27FC236}">
                <a16:creationId xmlns:a16="http://schemas.microsoft.com/office/drawing/2014/main" id="{C72430E0-9605-4544-B307-526364C9F0CC}"/>
              </a:ext>
            </a:extLst>
          </p:cNvPr>
          <p:cNvSpPr txBox="1"/>
          <p:nvPr/>
        </p:nvSpPr>
        <p:spPr>
          <a:xfrm>
            <a:off x="7304665" y="377388"/>
            <a:ext cx="3376108" cy="24725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Dialogue with Canadian Conference of Catholic Bishops</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Advocate to government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Safeguard and protect the Society’s name, image, logo and brand</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Nationally advertise, promote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Safeguard the Society’s charitable status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Facilitate communication and best practices</a:t>
            </a:r>
            <a:endParaRPr kumimoji="0" lang="en-C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295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0A5DCD-4E02-474F-8459-3C0735CD4F6F}"/>
              </a:ext>
            </a:extLst>
          </p:cNvPr>
          <p:cNvSpPr>
            <a:spLocks noGrp="1"/>
          </p:cNvSpPr>
          <p:nvPr>
            <p:ph type="title"/>
          </p:nvPr>
        </p:nvSpPr>
        <p:spPr/>
        <p:txBody>
          <a:bodyPr/>
          <a:lstStyle/>
          <a:p>
            <a:r>
              <a:rPr lang="en-CA" b="1" dirty="0"/>
              <a:t>When is Incorporation Required?</a:t>
            </a:r>
          </a:p>
        </p:txBody>
      </p:sp>
      <p:sp>
        <p:nvSpPr>
          <p:cNvPr id="3" name="Espace réservé du contenu 2">
            <a:extLst>
              <a:ext uri="{FF2B5EF4-FFF2-40B4-BE49-F238E27FC236}">
                <a16:creationId xmlns:a16="http://schemas.microsoft.com/office/drawing/2014/main" id="{A4C01644-9719-4DE1-9255-9D619090B2E4}"/>
              </a:ext>
            </a:extLst>
          </p:cNvPr>
          <p:cNvSpPr>
            <a:spLocks noGrp="1"/>
          </p:cNvSpPr>
          <p:nvPr>
            <p:ph idx="1"/>
          </p:nvPr>
        </p:nvSpPr>
        <p:spPr>
          <a:xfrm>
            <a:off x="3499338" y="1845733"/>
            <a:ext cx="8356330" cy="4725663"/>
          </a:xfrm>
        </p:spPr>
        <p:txBody>
          <a:bodyPr>
            <a:normAutofit/>
          </a:bodyPr>
          <a:lstStyle/>
          <a:p>
            <a:pPr marL="0" indent="0">
              <a:buNone/>
            </a:pPr>
            <a:r>
              <a:rPr lang="en-US" sz="3200" b="1" dirty="0"/>
              <a:t>Rule </a:t>
            </a:r>
            <a:r>
              <a:rPr lang="en-US" sz="2800" b="1" dirty="0"/>
              <a:t> 3.10 -- Incorporation and registration as a charitable organization</a:t>
            </a:r>
          </a:p>
          <a:p>
            <a:pPr marL="292608" lvl="1" indent="0">
              <a:buNone/>
            </a:pPr>
            <a:r>
              <a:rPr lang="en-US" sz="2800" dirty="0"/>
              <a:t>Councils (Particular,  Central) that operate a Special Works program such as a store, and have staff, should apply for incorporation of the council in accordance with National Council of Canada policy. The Special Work should not act as the incorporated body. </a:t>
            </a:r>
          </a:p>
          <a:p>
            <a:pPr marL="0" indent="0">
              <a:buNone/>
            </a:pPr>
            <a:endParaRPr lang="en-US" sz="2800" dirty="0"/>
          </a:p>
          <a:p>
            <a:pPr marL="0" indent="0">
              <a:buNone/>
            </a:pPr>
            <a:r>
              <a:rPr lang="en-US" sz="2800" dirty="0"/>
              <a:t>Basically</a:t>
            </a:r>
            <a:r>
              <a:rPr lang="en-US" sz="2800" dirty="0">
                <a:solidFill>
                  <a:schemeClr val="tx1"/>
                </a:solidFill>
              </a:rPr>
              <a:t>,  </a:t>
            </a:r>
            <a:r>
              <a:rPr lang="en-US" sz="2800" b="1" dirty="0">
                <a:solidFill>
                  <a:schemeClr val="tx1"/>
                </a:solidFill>
              </a:rPr>
              <a:t>if possesses real estate,  have commercial operation or hires staff,  incorporation is required.</a:t>
            </a:r>
          </a:p>
          <a:p>
            <a:endParaRPr lang="en-CA" dirty="0"/>
          </a:p>
        </p:txBody>
      </p:sp>
      <p:sp>
        <p:nvSpPr>
          <p:cNvPr id="4" name="Espace réservé du numéro de diapositive 3">
            <a:extLst>
              <a:ext uri="{FF2B5EF4-FFF2-40B4-BE49-F238E27FC236}">
                <a16:creationId xmlns:a16="http://schemas.microsoft.com/office/drawing/2014/main" id="{4E2EF5FB-34E2-45D3-B0DB-8A290BFFC8E8}"/>
              </a:ext>
            </a:extLst>
          </p:cNvPr>
          <p:cNvSpPr>
            <a:spLocks noGrp="1"/>
          </p:cNvSpPr>
          <p:nvPr>
            <p:ph type="sldNum" sz="quarter" idx="12"/>
          </p:nvPr>
        </p:nvSpPr>
        <p:spPr/>
        <p:txBody>
          <a:bodyPr/>
          <a:lstStyle/>
          <a:p>
            <a:fld id="{EBFA0D47-4590-42A4-90B8-5B8E1CFC639B}" type="slidenum">
              <a:rPr lang="en-CA" smtClean="0"/>
              <a:t>5</a:t>
            </a:fld>
            <a:endParaRPr lang="en-CA" dirty="0"/>
          </a:p>
        </p:txBody>
      </p:sp>
      <p:pic>
        <p:nvPicPr>
          <p:cNvPr id="5" name="Image 4">
            <a:extLst>
              <a:ext uri="{FF2B5EF4-FFF2-40B4-BE49-F238E27FC236}">
                <a16:creationId xmlns:a16="http://schemas.microsoft.com/office/drawing/2014/main" id="{939543DE-AE44-4A2F-AC80-DD4074034090}"/>
              </a:ext>
            </a:extLst>
          </p:cNvPr>
          <p:cNvPicPr>
            <a:picLocks noChangeAspect="1"/>
          </p:cNvPicPr>
          <p:nvPr/>
        </p:nvPicPr>
        <p:blipFill>
          <a:blip r:embed="rId2"/>
          <a:stretch>
            <a:fillRect/>
          </a:stretch>
        </p:blipFill>
        <p:spPr>
          <a:xfrm>
            <a:off x="336332" y="2037618"/>
            <a:ext cx="2811314" cy="3932926"/>
          </a:xfrm>
          <a:prstGeom prst="rect">
            <a:avLst/>
          </a:prstGeom>
          <a:ln>
            <a:solidFill>
              <a:srgbClr val="002060"/>
            </a:solidFill>
          </a:ln>
        </p:spPr>
      </p:pic>
    </p:spTree>
    <p:extLst>
      <p:ext uri="{BB962C8B-B14F-4D97-AF65-F5344CB8AC3E}">
        <p14:creationId xmlns:p14="http://schemas.microsoft.com/office/powerpoint/2010/main" val="288946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552C4-BF37-4A57-8352-928CAAB5BE00}"/>
              </a:ext>
            </a:extLst>
          </p:cNvPr>
          <p:cNvSpPr>
            <a:spLocks noGrp="1"/>
          </p:cNvSpPr>
          <p:nvPr>
            <p:ph type="title"/>
          </p:nvPr>
        </p:nvSpPr>
        <p:spPr/>
        <p:txBody>
          <a:bodyPr/>
          <a:lstStyle/>
          <a:p>
            <a:r>
              <a:rPr lang="en-US" b="1" dirty="0"/>
              <a:t>Special Works May Include:</a:t>
            </a:r>
            <a:endParaRPr lang="en-CA" b="1" dirty="0"/>
          </a:p>
        </p:txBody>
      </p:sp>
      <p:sp>
        <p:nvSpPr>
          <p:cNvPr id="3" name="Espace réservé du contenu 2">
            <a:extLst>
              <a:ext uri="{FF2B5EF4-FFF2-40B4-BE49-F238E27FC236}">
                <a16:creationId xmlns:a16="http://schemas.microsoft.com/office/drawing/2014/main" id="{DF711331-070B-443E-8957-E93661C9E9BE}"/>
              </a:ext>
            </a:extLst>
          </p:cNvPr>
          <p:cNvSpPr>
            <a:spLocks noGrp="1"/>
          </p:cNvSpPr>
          <p:nvPr>
            <p:ph idx="1"/>
          </p:nvPr>
        </p:nvSpPr>
        <p:spPr>
          <a:xfrm>
            <a:off x="3295357" y="1876219"/>
            <a:ext cx="6028734" cy="4444707"/>
          </a:xfrm>
        </p:spPr>
        <p:txBody>
          <a:bodyPr>
            <a:normAutofit fontScale="62500" lnSpcReduction="20000"/>
          </a:bodyPr>
          <a:lstStyle/>
          <a:p>
            <a:pPr>
              <a:buClr>
                <a:srgbClr val="002060"/>
              </a:buClr>
              <a:buFont typeface="Wingdings" panose="05000000000000000000" pitchFamily="2" charset="2"/>
              <a:buChar char="Ø"/>
            </a:pPr>
            <a:r>
              <a:rPr lang="en-US" sz="4500" dirty="0"/>
              <a:t> the operation of stores  (Thrift)</a:t>
            </a:r>
          </a:p>
          <a:p>
            <a:pPr>
              <a:buClr>
                <a:srgbClr val="002060"/>
              </a:buClr>
              <a:buFont typeface="Wingdings" panose="05000000000000000000" pitchFamily="2" charset="2"/>
              <a:buChar char="Ø"/>
            </a:pPr>
            <a:r>
              <a:rPr lang="en-US" sz="4500" dirty="0"/>
              <a:t> summer camps </a:t>
            </a:r>
          </a:p>
          <a:p>
            <a:pPr>
              <a:buClr>
                <a:srgbClr val="002060"/>
              </a:buClr>
              <a:buFont typeface="Wingdings" panose="05000000000000000000" pitchFamily="2" charset="2"/>
              <a:buChar char="Ø"/>
            </a:pPr>
            <a:r>
              <a:rPr lang="en-US" sz="4500" dirty="0"/>
              <a:t> visiting homes for the aged </a:t>
            </a:r>
          </a:p>
          <a:p>
            <a:pPr>
              <a:buClr>
                <a:srgbClr val="002060"/>
              </a:buClr>
              <a:buFont typeface="Wingdings" panose="05000000000000000000" pitchFamily="2" charset="2"/>
              <a:buChar char="Ø"/>
            </a:pPr>
            <a:r>
              <a:rPr lang="en-US" sz="4500" dirty="0"/>
              <a:t> visiting shut-ins </a:t>
            </a:r>
          </a:p>
          <a:p>
            <a:pPr>
              <a:buClr>
                <a:srgbClr val="002060"/>
              </a:buClr>
              <a:buFont typeface="Wingdings" panose="05000000000000000000" pitchFamily="2" charset="2"/>
              <a:buChar char="Ø"/>
            </a:pPr>
            <a:r>
              <a:rPr lang="en-US" sz="4500" dirty="0"/>
              <a:t> prison ministry </a:t>
            </a:r>
          </a:p>
          <a:p>
            <a:pPr>
              <a:buClr>
                <a:srgbClr val="002060"/>
              </a:buClr>
              <a:buFont typeface="Wingdings" panose="05000000000000000000" pitchFamily="2" charset="2"/>
              <a:buChar char="Ø"/>
            </a:pPr>
            <a:r>
              <a:rPr lang="en-US" sz="4500" dirty="0"/>
              <a:t> drop-in </a:t>
            </a:r>
            <a:r>
              <a:rPr lang="en-US" sz="4500" dirty="0" err="1"/>
              <a:t>centres</a:t>
            </a:r>
            <a:r>
              <a:rPr lang="en-US" sz="4500" dirty="0"/>
              <a:t> for women </a:t>
            </a:r>
          </a:p>
          <a:p>
            <a:pPr>
              <a:buClr>
                <a:srgbClr val="002060"/>
              </a:buClr>
              <a:buFont typeface="Wingdings" panose="05000000000000000000" pitchFamily="2" charset="2"/>
              <a:buChar char="Ø"/>
            </a:pPr>
            <a:r>
              <a:rPr lang="en-US" sz="4500" dirty="0"/>
              <a:t> shelters and soup kitchens </a:t>
            </a:r>
          </a:p>
          <a:p>
            <a:pPr>
              <a:buClr>
                <a:srgbClr val="002060"/>
              </a:buClr>
              <a:buFont typeface="Wingdings" panose="05000000000000000000" pitchFamily="2" charset="2"/>
              <a:buChar char="Ø"/>
            </a:pPr>
            <a:r>
              <a:rPr lang="en-US" sz="4500" dirty="0"/>
              <a:t> low-cost housing </a:t>
            </a:r>
          </a:p>
          <a:p>
            <a:pPr>
              <a:buClr>
                <a:srgbClr val="002060"/>
              </a:buClr>
              <a:buFont typeface="Wingdings" panose="05000000000000000000" pitchFamily="2" charset="2"/>
              <a:buChar char="Ø"/>
            </a:pPr>
            <a:r>
              <a:rPr lang="en-US" sz="4500" dirty="0"/>
              <a:t> etc. </a:t>
            </a:r>
          </a:p>
        </p:txBody>
      </p:sp>
      <p:sp>
        <p:nvSpPr>
          <p:cNvPr id="4" name="Espace réservé du numéro de diapositive 3">
            <a:extLst>
              <a:ext uri="{FF2B5EF4-FFF2-40B4-BE49-F238E27FC236}">
                <a16:creationId xmlns:a16="http://schemas.microsoft.com/office/drawing/2014/main" id="{CCCE7831-D582-48FE-804D-DC31769FF650}"/>
              </a:ext>
            </a:extLst>
          </p:cNvPr>
          <p:cNvSpPr>
            <a:spLocks noGrp="1"/>
          </p:cNvSpPr>
          <p:nvPr>
            <p:ph type="sldNum" sz="quarter" idx="12"/>
          </p:nvPr>
        </p:nvSpPr>
        <p:spPr/>
        <p:txBody>
          <a:bodyPr/>
          <a:lstStyle/>
          <a:p>
            <a:fld id="{EBFA0D47-4590-42A4-90B8-5B8E1CFC639B}" type="slidenum">
              <a:rPr lang="en-CA" smtClean="0"/>
              <a:t>6</a:t>
            </a:fld>
            <a:endParaRPr lang="en-CA" dirty="0"/>
          </a:p>
        </p:txBody>
      </p:sp>
    </p:spTree>
    <p:extLst>
      <p:ext uri="{BB962C8B-B14F-4D97-AF65-F5344CB8AC3E}">
        <p14:creationId xmlns:p14="http://schemas.microsoft.com/office/powerpoint/2010/main" val="81310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D0080-003F-4C9D-B5C7-2204CD4A9C6E}"/>
              </a:ext>
            </a:extLst>
          </p:cNvPr>
          <p:cNvSpPr>
            <a:spLocks noGrp="1"/>
          </p:cNvSpPr>
          <p:nvPr>
            <p:ph type="title"/>
          </p:nvPr>
        </p:nvSpPr>
        <p:spPr>
          <a:xfrm>
            <a:off x="1097280" y="286603"/>
            <a:ext cx="11094720" cy="1450757"/>
          </a:xfrm>
        </p:spPr>
        <p:txBody>
          <a:bodyPr/>
          <a:lstStyle/>
          <a:p>
            <a:r>
              <a:rPr lang="en-US" b="1" dirty="0"/>
              <a:t>Not to be Carried on for Gain Incorporation</a:t>
            </a:r>
            <a:endParaRPr lang="en-CA" b="1" dirty="0"/>
          </a:p>
        </p:txBody>
      </p:sp>
      <p:sp>
        <p:nvSpPr>
          <p:cNvPr id="3" name="Espace réservé du contenu 2">
            <a:extLst>
              <a:ext uri="{FF2B5EF4-FFF2-40B4-BE49-F238E27FC236}">
                <a16:creationId xmlns:a16="http://schemas.microsoft.com/office/drawing/2014/main" id="{822EA71F-3594-4B1F-8E4F-6CCFE0F02C05}"/>
              </a:ext>
            </a:extLst>
          </p:cNvPr>
          <p:cNvSpPr>
            <a:spLocks noGrp="1"/>
          </p:cNvSpPr>
          <p:nvPr>
            <p:ph idx="1"/>
          </p:nvPr>
        </p:nvSpPr>
        <p:spPr>
          <a:xfrm>
            <a:off x="1066800" y="2290117"/>
            <a:ext cx="10058400" cy="2585589"/>
          </a:xfrm>
        </p:spPr>
        <p:txBody>
          <a:bodyPr/>
          <a:lstStyle/>
          <a:p>
            <a:r>
              <a:rPr lang="en-US" sz="2800" dirty="0"/>
              <a:t>A corporation </a:t>
            </a:r>
            <a:r>
              <a:rPr lang="en-US" sz="2800" b="1" dirty="0"/>
              <a:t>shall be carried on without the purpose of gain for its members and any profits or other accretions to the corporation shall be used in promoting its objects and the letters patent shall so provide</a:t>
            </a:r>
            <a:r>
              <a:rPr lang="en-US" sz="2800" dirty="0"/>
              <a:t>, and, where a company is converted into a corporation, the supplementary letters patent shall so provide.</a:t>
            </a:r>
          </a:p>
          <a:p>
            <a:endParaRPr lang="en-CA" dirty="0"/>
          </a:p>
        </p:txBody>
      </p:sp>
      <p:sp>
        <p:nvSpPr>
          <p:cNvPr id="4" name="Espace réservé du numéro de diapositive 3">
            <a:extLst>
              <a:ext uri="{FF2B5EF4-FFF2-40B4-BE49-F238E27FC236}">
                <a16:creationId xmlns:a16="http://schemas.microsoft.com/office/drawing/2014/main" id="{E8C45C3C-C760-4B44-AE6A-B4BA8635BFAF}"/>
              </a:ext>
            </a:extLst>
          </p:cNvPr>
          <p:cNvSpPr>
            <a:spLocks noGrp="1"/>
          </p:cNvSpPr>
          <p:nvPr>
            <p:ph type="sldNum" sz="quarter" idx="12"/>
          </p:nvPr>
        </p:nvSpPr>
        <p:spPr/>
        <p:txBody>
          <a:bodyPr/>
          <a:lstStyle/>
          <a:p>
            <a:fld id="{EBFA0D47-4590-42A4-90B8-5B8E1CFC639B}" type="slidenum">
              <a:rPr lang="en-CA" smtClean="0"/>
              <a:t>7</a:t>
            </a:fld>
            <a:endParaRPr lang="en-CA" dirty="0"/>
          </a:p>
        </p:txBody>
      </p:sp>
      <p:sp>
        <p:nvSpPr>
          <p:cNvPr id="5" name="ZoneTexte 4">
            <a:extLst>
              <a:ext uri="{FF2B5EF4-FFF2-40B4-BE49-F238E27FC236}">
                <a16:creationId xmlns:a16="http://schemas.microsoft.com/office/drawing/2014/main" id="{597B7E7C-7B59-4090-9E18-7ABB5B98981C}"/>
              </a:ext>
            </a:extLst>
          </p:cNvPr>
          <p:cNvSpPr txBox="1"/>
          <p:nvPr/>
        </p:nvSpPr>
        <p:spPr>
          <a:xfrm>
            <a:off x="4781501" y="4630782"/>
            <a:ext cx="1975029" cy="1569660"/>
          </a:xfrm>
          <a:prstGeom prst="rect">
            <a:avLst/>
          </a:prstGeom>
          <a:solidFill>
            <a:srgbClr val="002060"/>
          </a:solidFill>
        </p:spPr>
        <p:txBody>
          <a:bodyPr wrap="none" rtlCol="0">
            <a:spAutoFit/>
          </a:bodyPr>
          <a:lstStyle/>
          <a:p>
            <a:pPr algn="ctr"/>
            <a:r>
              <a:rPr lang="en-CA" sz="3200" b="1" dirty="0">
                <a:solidFill>
                  <a:schemeClr val="bg1"/>
                </a:solidFill>
              </a:rPr>
              <a:t>Charity </a:t>
            </a:r>
          </a:p>
          <a:p>
            <a:pPr algn="ctr"/>
            <a:r>
              <a:rPr lang="en-CA" sz="3200" b="1" dirty="0">
                <a:solidFill>
                  <a:schemeClr val="bg1"/>
                </a:solidFill>
              </a:rPr>
              <a:t>&amp; </a:t>
            </a:r>
          </a:p>
          <a:p>
            <a:pPr algn="ctr"/>
            <a:r>
              <a:rPr lang="en-CA" sz="3200" b="1" dirty="0">
                <a:solidFill>
                  <a:schemeClr val="bg1"/>
                </a:solidFill>
              </a:rPr>
              <a:t>Non-Profit</a:t>
            </a:r>
          </a:p>
        </p:txBody>
      </p:sp>
    </p:spTree>
    <p:extLst>
      <p:ext uri="{BB962C8B-B14F-4D97-AF65-F5344CB8AC3E}">
        <p14:creationId xmlns:p14="http://schemas.microsoft.com/office/powerpoint/2010/main" val="256876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13981-E4AE-4244-99E0-77D602660CD2}"/>
              </a:ext>
            </a:extLst>
          </p:cNvPr>
          <p:cNvSpPr>
            <a:spLocks noGrp="1"/>
          </p:cNvSpPr>
          <p:nvPr>
            <p:ph type="title"/>
          </p:nvPr>
        </p:nvSpPr>
        <p:spPr>
          <a:xfrm>
            <a:off x="2708030" y="286603"/>
            <a:ext cx="8447649" cy="1450757"/>
          </a:xfrm>
        </p:spPr>
        <p:txBody>
          <a:bodyPr>
            <a:normAutofit/>
          </a:bodyPr>
          <a:lstStyle/>
          <a:p>
            <a:r>
              <a:rPr lang="en-US" b="1" dirty="0"/>
              <a:t>Objects of Corporation must be Legally Charitable</a:t>
            </a:r>
            <a:endParaRPr lang="en-CA" dirty="0"/>
          </a:p>
        </p:txBody>
      </p:sp>
      <p:sp>
        <p:nvSpPr>
          <p:cNvPr id="3" name="Espace réservé du contenu 2">
            <a:extLst>
              <a:ext uri="{FF2B5EF4-FFF2-40B4-BE49-F238E27FC236}">
                <a16:creationId xmlns:a16="http://schemas.microsoft.com/office/drawing/2014/main" id="{4138A2BF-B7CE-424A-9282-EA3A80913012}"/>
              </a:ext>
            </a:extLst>
          </p:cNvPr>
          <p:cNvSpPr>
            <a:spLocks noGrp="1"/>
          </p:cNvSpPr>
          <p:nvPr>
            <p:ph idx="1"/>
          </p:nvPr>
        </p:nvSpPr>
        <p:spPr>
          <a:xfrm>
            <a:off x="1103142" y="2020043"/>
            <a:ext cx="10596489" cy="3928251"/>
          </a:xfrm>
        </p:spPr>
        <p:txBody>
          <a:bodyPr>
            <a:normAutofit/>
          </a:bodyPr>
          <a:lstStyle/>
          <a:p>
            <a:r>
              <a:rPr lang="en-US" sz="2800" dirty="0"/>
              <a:t>If a corporation is to be a charity,  its objects must be charitable in law. The legal meaning of charity is not the same as the popular meaning of the word. </a:t>
            </a:r>
            <a:r>
              <a:rPr lang="en-US" sz="2800" b="1" dirty="0"/>
              <a:t>A charity, in the legal sense, must be set up to carry out activities that fall within one or all of the following headings: </a:t>
            </a:r>
          </a:p>
          <a:p>
            <a:pPr lvl="1">
              <a:buClr>
                <a:srgbClr val="002060"/>
              </a:buClr>
              <a:buFont typeface="Wingdings" panose="05000000000000000000" pitchFamily="2" charset="2"/>
              <a:buChar char="Ø"/>
            </a:pPr>
            <a:r>
              <a:rPr lang="en-US" sz="2800" dirty="0"/>
              <a:t> Relief of poverty; </a:t>
            </a:r>
          </a:p>
          <a:p>
            <a:pPr lvl="1">
              <a:buClr>
                <a:srgbClr val="002060"/>
              </a:buClr>
              <a:buFont typeface="Wingdings" panose="05000000000000000000" pitchFamily="2" charset="2"/>
              <a:buChar char="Ø"/>
            </a:pPr>
            <a:r>
              <a:rPr lang="en-US" sz="2800" dirty="0"/>
              <a:t> Advancement of education; </a:t>
            </a:r>
          </a:p>
          <a:p>
            <a:pPr lvl="1">
              <a:buClr>
                <a:srgbClr val="002060"/>
              </a:buClr>
              <a:buFont typeface="Wingdings" panose="05000000000000000000" pitchFamily="2" charset="2"/>
              <a:buChar char="Ø"/>
            </a:pPr>
            <a:r>
              <a:rPr lang="en-US" sz="2800" dirty="0"/>
              <a:t> Advancement of religion; </a:t>
            </a:r>
          </a:p>
          <a:p>
            <a:pPr lvl="1">
              <a:buClr>
                <a:srgbClr val="002060"/>
              </a:buClr>
              <a:buFont typeface="Wingdings" panose="05000000000000000000" pitchFamily="2" charset="2"/>
              <a:buChar char="Ø"/>
            </a:pPr>
            <a:r>
              <a:rPr lang="en-US" sz="2800" dirty="0"/>
              <a:t> Useful for the community</a:t>
            </a:r>
          </a:p>
          <a:p>
            <a:pPr marL="201168" lvl="1" indent="0">
              <a:buClr>
                <a:srgbClr val="002060"/>
              </a:buClr>
              <a:buNone/>
            </a:pPr>
            <a:r>
              <a:rPr lang="en-US" sz="2800" dirty="0"/>
              <a:t>        (provide a tangible benefit to the community)</a:t>
            </a:r>
            <a:endParaRPr lang="en-CA" dirty="0"/>
          </a:p>
        </p:txBody>
      </p:sp>
      <p:sp>
        <p:nvSpPr>
          <p:cNvPr id="4" name="Espace réservé du numéro de diapositive 3">
            <a:extLst>
              <a:ext uri="{FF2B5EF4-FFF2-40B4-BE49-F238E27FC236}">
                <a16:creationId xmlns:a16="http://schemas.microsoft.com/office/drawing/2014/main" id="{9D911FFD-2E9B-4B7C-A83B-129C11475F19}"/>
              </a:ext>
            </a:extLst>
          </p:cNvPr>
          <p:cNvSpPr>
            <a:spLocks noGrp="1"/>
          </p:cNvSpPr>
          <p:nvPr>
            <p:ph type="sldNum" sz="quarter" idx="12"/>
          </p:nvPr>
        </p:nvSpPr>
        <p:spPr/>
        <p:txBody>
          <a:bodyPr/>
          <a:lstStyle/>
          <a:p>
            <a:fld id="{EBFA0D47-4590-42A4-90B8-5B8E1CFC639B}" type="slidenum">
              <a:rPr lang="en-CA" smtClean="0"/>
              <a:t>8</a:t>
            </a:fld>
            <a:endParaRPr lang="en-CA" dirty="0"/>
          </a:p>
        </p:txBody>
      </p:sp>
      <p:pic>
        <p:nvPicPr>
          <p:cNvPr id="5" name="Image 3" descr="http://www.cra-arc.gc.ca/images/clf2/lffl.png">
            <a:extLst>
              <a:ext uri="{FF2B5EF4-FFF2-40B4-BE49-F238E27FC236}">
                <a16:creationId xmlns:a16="http://schemas.microsoft.com/office/drawing/2014/main" id="{37930642-850D-4D37-B4C7-EBEC564F8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69" y="3918"/>
            <a:ext cx="20351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482E3516-D143-4A80-B3E3-37E5392EED00}"/>
              </a:ext>
            </a:extLst>
          </p:cNvPr>
          <p:cNvSpPr txBox="1"/>
          <p:nvPr/>
        </p:nvSpPr>
        <p:spPr>
          <a:xfrm>
            <a:off x="230325" y="6368809"/>
            <a:ext cx="8878506" cy="369332"/>
          </a:xfrm>
          <a:prstGeom prst="rect">
            <a:avLst/>
          </a:prstGeom>
          <a:noFill/>
        </p:spPr>
        <p:txBody>
          <a:bodyPr wrap="square" rtlCol="0">
            <a:spAutoFit/>
          </a:bodyPr>
          <a:lstStyle/>
          <a:p>
            <a:r>
              <a:rPr lang="en-CA" dirty="0"/>
              <a:t>Source: </a:t>
            </a:r>
            <a:r>
              <a:rPr lang="fr-CA" altLang="en-US" dirty="0"/>
              <a:t>Revenue Canada Agency </a:t>
            </a:r>
            <a:r>
              <a:rPr lang="fr-CA" altLang="en-US" dirty="0" err="1"/>
              <a:t>laws</a:t>
            </a:r>
            <a:r>
              <a:rPr lang="fr-CA" altLang="en-US" dirty="0"/>
              <a:t> </a:t>
            </a:r>
            <a:r>
              <a:rPr lang="fr-CA" altLang="en-US" dirty="0" err="1"/>
              <a:t>governing</a:t>
            </a:r>
            <a:r>
              <a:rPr lang="fr-CA" altLang="en-US" dirty="0"/>
              <a:t> </a:t>
            </a:r>
            <a:r>
              <a:rPr lang="fr-FR" altLang="en-US" dirty="0"/>
              <a:t>Not-for-Profit Organizations (</a:t>
            </a:r>
            <a:r>
              <a:rPr lang="fr-CA" altLang="en-US" dirty="0" err="1"/>
              <a:t>NPOs</a:t>
            </a:r>
            <a:r>
              <a:rPr lang="fr-CA" altLang="en-US" dirty="0"/>
              <a:t>)</a:t>
            </a:r>
            <a:endParaRPr lang="en-CA" dirty="0"/>
          </a:p>
        </p:txBody>
      </p:sp>
    </p:spTree>
    <p:extLst>
      <p:ext uri="{BB962C8B-B14F-4D97-AF65-F5344CB8AC3E}">
        <p14:creationId xmlns:p14="http://schemas.microsoft.com/office/powerpoint/2010/main" val="2060202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contenu 2">
            <a:extLst>
              <a:ext uri="{FF2B5EF4-FFF2-40B4-BE49-F238E27FC236}">
                <a16:creationId xmlns:a16="http://schemas.microsoft.com/office/drawing/2014/main" id="{2DC669E0-FF82-48B6-82DE-6A2379AB04F8}"/>
              </a:ext>
            </a:extLst>
          </p:cNvPr>
          <p:cNvSpPr>
            <a:spLocks noGrp="1" noChangeArrowheads="1"/>
          </p:cNvSpPr>
          <p:nvPr>
            <p:ph idx="1"/>
          </p:nvPr>
        </p:nvSpPr>
        <p:spPr>
          <a:xfrm>
            <a:off x="1631950" y="1842847"/>
            <a:ext cx="9036050" cy="4525962"/>
          </a:xfrm>
        </p:spPr>
        <p:txBody>
          <a:bodyPr/>
          <a:lstStyle/>
          <a:p>
            <a:pPr>
              <a:buFontTx/>
              <a:buNone/>
            </a:pPr>
            <a:r>
              <a:rPr lang="en-US" altLang="en-US" sz="2400" dirty="0"/>
              <a:t>Other </a:t>
            </a:r>
            <a:r>
              <a:rPr lang="en-US" altLang="en-US" sz="2400" u="sng" dirty="0"/>
              <a:t>Community</a:t>
            </a:r>
            <a:r>
              <a:rPr lang="en-US" altLang="en-US" sz="2400" dirty="0"/>
              <a:t> Benefits Recognized as Charitable Purposes:</a:t>
            </a:r>
            <a:endParaRPr lang="fr-FR" altLang="en-US" sz="2400" dirty="0"/>
          </a:p>
          <a:p>
            <a:pPr lvl="1">
              <a:buClr>
                <a:srgbClr val="002060"/>
              </a:buClr>
              <a:buFont typeface="Wingdings" panose="05000000000000000000" pitchFamily="2" charset="2"/>
              <a:buChar char="Ø"/>
            </a:pPr>
            <a:r>
              <a:rPr lang="en-US" altLang="en-US" sz="2400" dirty="0"/>
              <a:t> Health promotion</a:t>
            </a:r>
          </a:p>
          <a:p>
            <a:pPr lvl="1">
              <a:buClr>
                <a:srgbClr val="002060"/>
              </a:buClr>
              <a:buFont typeface="Wingdings" panose="05000000000000000000" pitchFamily="2" charset="2"/>
              <a:buChar char="Ø"/>
            </a:pPr>
            <a:r>
              <a:rPr lang="en-US" altLang="en-US" sz="2400" dirty="0"/>
              <a:t> Contributing to the appreciation of the arts by the public</a:t>
            </a:r>
          </a:p>
          <a:p>
            <a:pPr lvl="1">
              <a:buClr>
                <a:srgbClr val="002060"/>
              </a:buClr>
              <a:buFont typeface="Wingdings" panose="05000000000000000000" pitchFamily="2" charset="2"/>
              <a:buChar char="Ø"/>
            </a:pPr>
            <a:r>
              <a:rPr lang="en-US" altLang="en-US" sz="2400" dirty="0"/>
              <a:t> Environmental Protection</a:t>
            </a:r>
          </a:p>
          <a:p>
            <a:pPr lvl="1">
              <a:buClr>
                <a:srgbClr val="002060"/>
              </a:buClr>
              <a:buFont typeface="Wingdings" panose="05000000000000000000" pitchFamily="2" charset="2"/>
              <a:buChar char="Ø"/>
            </a:pPr>
            <a:r>
              <a:rPr lang="en-US" altLang="en-US" sz="2400" dirty="0"/>
              <a:t> Treatment and prevention of the special needs of children and young people face</a:t>
            </a:r>
          </a:p>
          <a:p>
            <a:pPr lvl="1">
              <a:buClr>
                <a:srgbClr val="002060"/>
              </a:buClr>
              <a:buFont typeface="Wingdings" panose="05000000000000000000" pitchFamily="2" charset="2"/>
              <a:buChar char="Ø"/>
            </a:pPr>
            <a:r>
              <a:rPr lang="en-US" altLang="en-US" sz="2400" dirty="0"/>
              <a:t> Treatment and prevention of problems facing families</a:t>
            </a:r>
          </a:p>
          <a:p>
            <a:pPr lvl="1">
              <a:buClr>
                <a:srgbClr val="002060"/>
              </a:buClr>
              <a:buFont typeface="Wingdings" panose="05000000000000000000" pitchFamily="2" charset="2"/>
              <a:buChar char="Ø"/>
            </a:pPr>
            <a:r>
              <a:rPr lang="en-US" altLang="en-US" sz="2400" dirty="0"/>
              <a:t> Relief of conditions associated with old age</a:t>
            </a:r>
          </a:p>
          <a:p>
            <a:pPr lvl="1">
              <a:buClr>
                <a:srgbClr val="002060"/>
              </a:buClr>
              <a:buFont typeface="Wingdings" panose="05000000000000000000" pitchFamily="2" charset="2"/>
              <a:buChar char="Ø"/>
            </a:pPr>
            <a:r>
              <a:rPr lang="en-US" altLang="en-US" sz="2400" dirty="0"/>
              <a:t> Relieving conditions associated with impairment</a:t>
            </a:r>
          </a:p>
          <a:p>
            <a:pPr lvl="1">
              <a:buClr>
                <a:srgbClr val="002060"/>
              </a:buClr>
              <a:buFont typeface="Wingdings" panose="05000000000000000000" pitchFamily="2" charset="2"/>
              <a:buChar char="Ø"/>
            </a:pPr>
            <a:r>
              <a:rPr lang="en-US" altLang="en-US" sz="2400" dirty="0"/>
              <a:t> Provide public services</a:t>
            </a:r>
          </a:p>
          <a:p>
            <a:pPr lvl="1">
              <a:buClr>
                <a:srgbClr val="002060"/>
              </a:buClr>
              <a:buFont typeface="Wingdings" panose="05000000000000000000" pitchFamily="2" charset="2"/>
              <a:buChar char="Ø"/>
            </a:pPr>
            <a:r>
              <a:rPr lang="en-US" altLang="en-US" sz="2400" dirty="0"/>
              <a:t> Promotion of Trade and Industry</a:t>
            </a:r>
            <a:endParaRPr lang="fr-FR" altLang="en-US" sz="2000" dirty="0">
              <a:solidFill>
                <a:srgbClr val="0070C0"/>
              </a:solidFill>
            </a:endParaRPr>
          </a:p>
          <a:p>
            <a:pPr>
              <a:buFontTx/>
              <a:buNone/>
            </a:pPr>
            <a:endParaRPr lang="fr-FR" altLang="en-US" sz="3600" dirty="0"/>
          </a:p>
        </p:txBody>
      </p:sp>
      <p:sp>
        <p:nvSpPr>
          <p:cNvPr id="11267" name="Rectangle 2">
            <a:extLst>
              <a:ext uri="{FF2B5EF4-FFF2-40B4-BE49-F238E27FC236}">
                <a16:creationId xmlns:a16="http://schemas.microsoft.com/office/drawing/2014/main" id="{6E4D07C0-3EAE-4ECC-BC08-7AF3ADF4D6A5}"/>
              </a:ext>
            </a:extLst>
          </p:cNvPr>
          <p:cNvSpPr>
            <a:spLocks noGrp="1" noChangeArrowheads="1"/>
          </p:cNvSpPr>
          <p:nvPr>
            <p:ph type="title"/>
          </p:nvPr>
        </p:nvSpPr>
        <p:spPr>
          <a:xfrm>
            <a:off x="2855179" y="419829"/>
            <a:ext cx="7485185" cy="1314933"/>
          </a:xfrm>
        </p:spPr>
        <p:txBody>
          <a:bodyPr>
            <a:noAutofit/>
          </a:bodyPr>
          <a:lstStyle/>
          <a:p>
            <a:pPr eaLnBrk="1" hangingPunct="1"/>
            <a:r>
              <a:rPr lang="fr-CA" altLang="en-US" b="1" dirty="0">
                <a:solidFill>
                  <a:schemeClr val="tx1"/>
                </a:solidFill>
              </a:rPr>
              <a:t>Charitable </a:t>
            </a:r>
            <a:r>
              <a:rPr lang="fr-CA" altLang="en-US" b="1" dirty="0" err="1">
                <a:solidFill>
                  <a:schemeClr val="tx1"/>
                </a:solidFill>
              </a:rPr>
              <a:t>Activities</a:t>
            </a:r>
            <a:r>
              <a:rPr lang="fr-CA" altLang="en-US" b="1" dirty="0">
                <a:solidFill>
                  <a:schemeClr val="tx1"/>
                </a:solidFill>
              </a:rPr>
              <a:t> </a:t>
            </a:r>
            <a:r>
              <a:rPr lang="fr-CA" altLang="en-US" b="1" dirty="0" err="1">
                <a:solidFill>
                  <a:schemeClr val="tx1"/>
                </a:solidFill>
              </a:rPr>
              <a:t>Useful</a:t>
            </a:r>
            <a:r>
              <a:rPr lang="fr-CA" altLang="en-US" b="1" dirty="0">
                <a:solidFill>
                  <a:schemeClr val="tx1"/>
                </a:solidFill>
              </a:rPr>
              <a:t> for the Community</a:t>
            </a:r>
            <a:r>
              <a:rPr lang="fr-FR" altLang="en-US" b="1" dirty="0">
                <a:solidFill>
                  <a:schemeClr val="tx1"/>
                </a:solidFill>
              </a:rPr>
              <a:t> </a:t>
            </a:r>
            <a:endParaRPr lang="fr-FR" altLang="fr-FR" dirty="0">
              <a:solidFill>
                <a:schemeClr val="tx1"/>
              </a:solidFill>
            </a:endParaRPr>
          </a:p>
        </p:txBody>
      </p:sp>
      <p:sp>
        <p:nvSpPr>
          <p:cNvPr id="11270" name="Slide Number Placeholder 3">
            <a:extLst>
              <a:ext uri="{FF2B5EF4-FFF2-40B4-BE49-F238E27FC236}">
                <a16:creationId xmlns:a16="http://schemas.microsoft.com/office/drawing/2014/main" id="{3A9C2E97-83EC-4488-BE58-FD75186697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2E70E3-D7B4-404A-92E0-AB049BD44B3F}" type="slidenum">
              <a:rPr lang="fr-FR" altLang="fr-FR" sz="1400"/>
              <a:pPr>
                <a:spcBef>
                  <a:spcPct val="0"/>
                </a:spcBef>
                <a:buFontTx/>
                <a:buNone/>
              </a:pPr>
              <a:t>9</a:t>
            </a:fld>
            <a:endParaRPr lang="fr-FR" altLang="fr-FR" sz="1400"/>
          </a:p>
        </p:txBody>
      </p:sp>
      <p:pic>
        <p:nvPicPr>
          <p:cNvPr id="7" name="Image 3" descr="http://www.cra-arc.gc.ca/images/clf2/lffl.png">
            <a:extLst>
              <a:ext uri="{FF2B5EF4-FFF2-40B4-BE49-F238E27FC236}">
                <a16:creationId xmlns:a16="http://schemas.microsoft.com/office/drawing/2014/main" id="{D213008E-8B2E-4881-A7BD-46812CA7F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69" y="3918"/>
            <a:ext cx="20351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E46196E5-38B2-421A-9FD1-41291EC06426}"/>
              </a:ext>
            </a:extLst>
          </p:cNvPr>
          <p:cNvSpPr txBox="1"/>
          <p:nvPr/>
        </p:nvSpPr>
        <p:spPr>
          <a:xfrm>
            <a:off x="230325" y="6368809"/>
            <a:ext cx="8878506" cy="369332"/>
          </a:xfrm>
          <a:prstGeom prst="rect">
            <a:avLst/>
          </a:prstGeom>
          <a:noFill/>
        </p:spPr>
        <p:txBody>
          <a:bodyPr wrap="square" rtlCol="0">
            <a:spAutoFit/>
          </a:bodyPr>
          <a:lstStyle/>
          <a:p>
            <a:r>
              <a:rPr lang="en-CA" dirty="0"/>
              <a:t>Source: </a:t>
            </a:r>
            <a:r>
              <a:rPr lang="fr-CA" altLang="en-US" dirty="0"/>
              <a:t>Revenue Canada Agency </a:t>
            </a:r>
            <a:r>
              <a:rPr lang="fr-CA" altLang="en-US" dirty="0" err="1"/>
              <a:t>laws</a:t>
            </a:r>
            <a:r>
              <a:rPr lang="fr-CA" altLang="en-US" dirty="0"/>
              <a:t> </a:t>
            </a:r>
            <a:r>
              <a:rPr lang="fr-CA" altLang="en-US" dirty="0" err="1"/>
              <a:t>governing</a:t>
            </a:r>
            <a:r>
              <a:rPr lang="fr-CA" altLang="en-US" dirty="0"/>
              <a:t> </a:t>
            </a:r>
            <a:r>
              <a:rPr lang="fr-FR" altLang="en-US" dirty="0"/>
              <a:t>Not-for-Profit Organizations (</a:t>
            </a:r>
            <a:r>
              <a:rPr lang="fr-CA" altLang="en-US" dirty="0" err="1"/>
              <a:t>NPOs</a:t>
            </a:r>
            <a:r>
              <a:rPr lang="fr-CA" altLang="en-US" dirty="0"/>
              <a:t>)</a:t>
            </a:r>
            <a:endParaRPr lang="en-CA" dirty="0"/>
          </a:p>
        </p:txBody>
      </p:sp>
    </p:spTree>
    <p:extLst>
      <p:ext uri="{BB962C8B-B14F-4D97-AF65-F5344CB8AC3E}">
        <p14:creationId xmlns:p14="http://schemas.microsoft.com/office/powerpoint/2010/main" val="89528831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5276</TotalTime>
  <Words>2926</Words>
  <Application>Microsoft Office PowerPoint</Application>
  <PresentationFormat>Grand écran</PresentationFormat>
  <Paragraphs>260</Paragraphs>
  <Slides>33</Slides>
  <Notes>4</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40" baseType="lpstr">
      <vt:lpstr>Arial</vt:lpstr>
      <vt:lpstr>Calibri</vt:lpstr>
      <vt:lpstr>Calibri Light</vt:lpstr>
      <vt:lpstr>Times New Roman</vt:lpstr>
      <vt:lpstr>Wingdings</vt:lpstr>
      <vt:lpstr>Retrospect</vt:lpstr>
      <vt:lpstr>Worksheet</vt:lpstr>
      <vt:lpstr>Présentation PowerPoint</vt:lpstr>
      <vt:lpstr>Warning!</vt:lpstr>
      <vt:lpstr>Organizational Chart – Vincentian Family Tree     Society of Saint Vincent de Paul in Canada</vt:lpstr>
      <vt:lpstr>Présentation PowerPoint</vt:lpstr>
      <vt:lpstr>When is Incorporation Required?</vt:lpstr>
      <vt:lpstr>Special Works May Include:</vt:lpstr>
      <vt:lpstr>Not to be Carried on for Gain Incorporation</vt:lpstr>
      <vt:lpstr>Objects of Corporation must be Legally Charitable</vt:lpstr>
      <vt:lpstr>Charitable Activities Useful for the Community </vt:lpstr>
      <vt:lpstr>Main Obligations of a Registered Charity</vt:lpstr>
      <vt:lpstr>Objects Must Promote a Public Benefit</vt:lpstr>
      <vt:lpstr>Incorporations Requirements</vt:lpstr>
      <vt:lpstr>Key Roles of the Board   </vt:lpstr>
      <vt:lpstr>Incorporation Implications</vt:lpstr>
      <vt:lpstr>Advantages of Incorporation</vt:lpstr>
      <vt:lpstr>Disadvantages of Incorporation</vt:lpstr>
      <vt:lpstr>Composition of a Governing Board</vt:lpstr>
      <vt:lpstr>Pros and Cons of Small and Large Boards</vt:lpstr>
      <vt:lpstr>The Board Must:</vt:lpstr>
      <vt:lpstr>Individually, each Board Member Must:</vt:lpstr>
      <vt:lpstr>Board Member Job Description</vt:lpstr>
      <vt:lpstr>Distinguish Governance from Operations</vt:lpstr>
      <vt:lpstr>Board-Staff Relations  </vt:lpstr>
      <vt:lpstr>Board Members Agreements  </vt:lpstr>
      <vt:lpstr>Board: Creating a Mission and Vision</vt:lpstr>
      <vt:lpstr>Board: Creating a Strategic Plan</vt:lpstr>
      <vt:lpstr>Risk Management: Financial</vt:lpstr>
      <vt:lpstr>Risk Management: Human Resource</vt:lpstr>
      <vt:lpstr>New Board Member Orientation</vt:lpstr>
      <vt:lpstr>Non-Incorporated Councils (/Conferences)</vt:lpstr>
      <vt:lpstr>Operational Requirements:        Incorporated and Not Incorporated</vt:lpstr>
      <vt:lpstr>Q&amp;A</vt:lpstr>
      <vt:lpstr>Backup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The Ministry ONRC M</dc:title>
  <dc:creator>Maureen</dc:creator>
  <cp:lastModifiedBy>Richard Pommainville</cp:lastModifiedBy>
  <cp:revision>341</cp:revision>
  <dcterms:created xsi:type="dcterms:W3CDTF">2017-09-15T23:02:05Z</dcterms:created>
  <dcterms:modified xsi:type="dcterms:W3CDTF">2018-05-01T14:28:12Z</dcterms:modified>
</cp:coreProperties>
</file>