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328" r:id="rId3"/>
    <p:sldId id="257" r:id="rId4"/>
    <p:sldId id="260" r:id="rId5"/>
    <p:sldId id="363" r:id="rId6"/>
    <p:sldId id="362" r:id="rId7"/>
    <p:sldId id="263" r:id="rId8"/>
    <p:sldId id="266" r:id="rId9"/>
    <p:sldId id="268" r:id="rId10"/>
    <p:sldId id="272" r:id="rId11"/>
    <p:sldId id="273" r:id="rId12"/>
    <p:sldId id="274" r:id="rId13"/>
    <p:sldId id="275" r:id="rId14"/>
    <p:sldId id="277" r:id="rId15"/>
    <p:sldId id="278" r:id="rId16"/>
    <p:sldId id="279" r:id="rId17"/>
    <p:sldId id="283" r:id="rId18"/>
    <p:sldId id="284" r:id="rId19"/>
    <p:sldId id="285" r:id="rId20"/>
    <p:sldId id="286" r:id="rId21"/>
    <p:sldId id="294" r:id="rId22"/>
    <p:sldId id="295" r:id="rId23"/>
    <p:sldId id="296" r:id="rId24"/>
    <p:sldId id="298" r:id="rId25"/>
    <p:sldId id="299" r:id="rId26"/>
    <p:sldId id="300" r:id="rId27"/>
    <p:sldId id="301" r:id="rId28"/>
    <p:sldId id="302" r:id="rId29"/>
    <p:sldId id="303" r:id="rId30"/>
    <p:sldId id="307" r:id="rId31"/>
    <p:sldId id="312" r:id="rId32"/>
    <p:sldId id="313" r:id="rId33"/>
    <p:sldId id="348" r:id="rId34"/>
    <p:sldId id="366" r:id="rId35"/>
    <p:sldId id="367" r:id="rId36"/>
    <p:sldId id="368" r:id="rId37"/>
    <p:sldId id="369" r:id="rId38"/>
    <p:sldId id="370" r:id="rId39"/>
    <p:sldId id="350" r:id="rId40"/>
    <p:sldId id="349" r:id="rId41"/>
    <p:sldId id="353" r:id="rId42"/>
    <p:sldId id="317" r:id="rId43"/>
    <p:sldId id="372" r:id="rId44"/>
    <p:sldId id="318" r:id="rId45"/>
    <p:sldId id="319" r:id="rId46"/>
    <p:sldId id="322" r:id="rId47"/>
    <p:sldId id="320" r:id="rId48"/>
    <p:sldId id="337" r:id="rId49"/>
    <p:sldId id="338" r:id="rId50"/>
    <p:sldId id="340" r:id="rId51"/>
    <p:sldId id="343" r:id="rId52"/>
    <p:sldId id="344" r:id="rId53"/>
    <p:sldId id="345" r:id="rId54"/>
    <p:sldId id="346" r:id="rId55"/>
    <p:sldId id="374" r:id="rId56"/>
    <p:sldId id="358" r:id="rId57"/>
    <p:sldId id="361" r:id="rId58"/>
    <p:sldId id="375" r:id="rId59"/>
    <p:sldId id="326" r:id="rId60"/>
    <p:sldId id="32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66" d="100"/>
          <a:sy n="66" d="100"/>
        </p:scale>
        <p:origin x="-1218" y="-186"/>
      </p:cViewPr>
      <p:guideLst>
        <p:guide orient="horz" pos="2160"/>
        <p:guide pos="3840"/>
      </p:guideLst>
    </p:cSldViewPr>
  </p:slideViewPr>
  <p:notesTextViewPr>
    <p:cViewPr>
      <p:scale>
        <a:sx n="1" d="1"/>
        <a:sy n="1" d="1"/>
      </p:scale>
      <p:origin x="0" y="0"/>
    </p:cViewPr>
  </p:notesTextViewPr>
  <p:sorterViewPr>
    <p:cViewPr>
      <p:scale>
        <a:sx n="100" d="100"/>
        <a:sy n="100" d="100"/>
      </p:scale>
      <p:origin x="0" y="89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3D1AD-1FF1-401C-AFE7-F4BE55975257}" type="datetimeFigureOut">
              <a:rPr lang="en-CA" smtClean="0"/>
              <a:t>2018-06-21</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30D3B-AACA-420A-8514-282711A55C2B}" type="slidenum">
              <a:rPr lang="en-CA" smtClean="0"/>
              <a:t>‹#›</a:t>
            </a:fld>
            <a:endParaRPr lang="en-CA"/>
          </a:p>
        </p:txBody>
      </p:sp>
    </p:spTree>
    <p:extLst>
      <p:ext uri="{BB962C8B-B14F-4D97-AF65-F5344CB8AC3E}">
        <p14:creationId xmlns:p14="http://schemas.microsoft.com/office/powerpoint/2010/main" val="133529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030D3B-AACA-420A-8514-282711A55C2B}" type="slidenum">
              <a:rPr lang="en-CA" smtClean="0"/>
              <a:t>33</a:t>
            </a:fld>
            <a:endParaRPr lang="en-CA"/>
          </a:p>
        </p:txBody>
      </p:sp>
    </p:spTree>
    <p:extLst>
      <p:ext uri="{BB962C8B-B14F-4D97-AF65-F5344CB8AC3E}">
        <p14:creationId xmlns:p14="http://schemas.microsoft.com/office/powerpoint/2010/main" val="53718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F6DF1BE5-F162-44B5-AC69-AB8FA5EBF637}" type="datetimeFigureOut">
              <a:rPr lang="en-CA" smtClean="0"/>
              <a:t>2018-06-21</a:t>
            </a:fld>
            <a:endParaRPr lang="en-CA"/>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CA"/>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1492324" y="27384"/>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Oval 20"/>
          <p:cNvSpPr/>
          <p:nvPr/>
        </p:nvSpPr>
        <p:spPr bwMode="auto">
          <a:xfrm>
            <a:off x="146478" y="3416424"/>
            <a:ext cx="1148260" cy="1079376"/>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832397" y="4725144"/>
            <a:ext cx="569996" cy="52427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267114" y="5249414"/>
            <a:ext cx="121886"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849315" y="5733256"/>
            <a:ext cx="243772" cy="202312"/>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1609390" y="5135114"/>
            <a:ext cx="387648"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521959" y="5059232"/>
            <a:ext cx="541716" cy="517524"/>
          </a:xfrm>
          <a:prstGeom prst="rect">
            <a:avLst/>
          </a:prstGeom>
        </p:spPr>
        <p:txBody>
          <a:bodyPr/>
          <a:lstStyle/>
          <a:p>
            <a:fld id="{ACEFD36F-453A-47A5-83E7-8B481CC8F95B}" type="slidenum">
              <a:rPr lang="en-CA" smtClean="0"/>
              <a:t>‹#›</a:t>
            </a:fld>
            <a:endParaRPr lang="en-CA"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DF1BE5-F162-44B5-AC69-AB8FA5EBF637}" type="datetimeFigureOut">
              <a:rPr lang="en-CA" smtClean="0"/>
              <a:t>2018-06-21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1040392" y="5734050"/>
            <a:ext cx="611096" cy="521208"/>
          </a:xfrm>
          <a:prstGeom prst="rect">
            <a:avLst/>
          </a:prstGeom>
        </p:spPr>
        <p:txBody>
          <a:bodyPr/>
          <a:lstStyle/>
          <a:p>
            <a:fld id="{ACEFD36F-453A-47A5-83E7-8B481CC8F95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DF1BE5-F162-44B5-AC69-AB8FA5EBF637}" type="datetimeFigureOut">
              <a:rPr lang="en-CA" smtClean="0"/>
              <a:t>2018-06-21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1040392" y="5734050"/>
            <a:ext cx="611096" cy="521208"/>
          </a:xfrm>
          <a:prstGeom prst="rect">
            <a:avLst/>
          </a:prstGeom>
        </p:spPr>
        <p:txBody>
          <a:bodyPr/>
          <a:lstStyle/>
          <a:p>
            <a:fld id="{ACEFD36F-453A-47A5-83E7-8B481CC8F95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6DF1BE5-F162-44B5-AC69-AB8FA5EBF637}" type="datetimeFigureOut">
              <a:rPr lang="en-CA" smtClean="0"/>
              <a:t>2018-06-21</a:t>
            </a:fld>
            <a:endParaRPr lang="en-CA"/>
          </a:p>
        </p:txBody>
      </p:sp>
      <p:sp>
        <p:nvSpPr>
          <p:cNvPr id="9" name="Slide Number Placeholder 8"/>
          <p:cNvSpPr>
            <a:spLocks noGrp="1"/>
          </p:cNvSpPr>
          <p:nvPr>
            <p:ph type="sldNum" sz="quarter" idx="15"/>
          </p:nvPr>
        </p:nvSpPr>
        <p:spPr>
          <a:xfrm>
            <a:off x="11086592" y="6336614"/>
            <a:ext cx="611096" cy="521208"/>
          </a:xfrm>
          <a:prstGeom prst="rect">
            <a:avLst/>
          </a:prstGeom>
        </p:spPr>
        <p:txBody>
          <a:bodyPr rtlCol="0"/>
          <a:lstStyle/>
          <a:p>
            <a:fld id="{ACEFD36F-453A-47A5-83E7-8B481CC8F95B}" type="slidenum">
              <a:rPr lang="en-CA" smtClean="0"/>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F6DF1BE5-F162-44B5-AC69-AB8FA5EBF637}" type="datetimeFigureOut">
              <a:rPr lang="en-CA" smtClean="0"/>
              <a:t>2018-06-21</a:t>
            </a:fld>
            <a:endParaRPr lang="en-CA"/>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CA"/>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a:prstGeom prst="rect">
            <a:avLst/>
          </a:prstGeom>
        </p:spPr>
        <p:txBody>
          <a:bodyPr/>
          <a:lstStyle/>
          <a:p>
            <a:fld id="{ACEFD36F-453A-47A5-83E7-8B481CC8F95B}"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6DF1BE5-F162-44B5-AC69-AB8FA5EBF637}" type="datetimeFigureOut">
              <a:rPr lang="en-CA" smtClean="0"/>
              <a:t>2018-06-21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1040392" y="5734050"/>
            <a:ext cx="611096" cy="521208"/>
          </a:xfrm>
          <a:prstGeom prst="rect">
            <a:avLst/>
          </a:prstGeom>
        </p:spPr>
        <p:txBody>
          <a:bodyPr/>
          <a:lstStyle/>
          <a:p>
            <a:fld id="{ACEFD36F-453A-47A5-83E7-8B481CC8F95B}" type="slidenum">
              <a:rPr lang="en-CA" smtClean="0"/>
              <a:t>‹#›</a:t>
            </a:fld>
            <a:endParaRPr lang="en-CA"/>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6DF1BE5-F162-44B5-AC69-AB8FA5EBF637}" type="datetimeFigureOut">
              <a:rPr lang="en-CA" smtClean="0"/>
              <a:t>2018-06-21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11040392" y="5734050"/>
            <a:ext cx="611096" cy="521208"/>
          </a:xfrm>
          <a:prstGeom prst="rect">
            <a:avLst/>
          </a:prstGeom>
        </p:spPr>
        <p:txBody>
          <a:bodyPr/>
          <a:lstStyle/>
          <a:p>
            <a:fld id="{ACEFD36F-453A-47A5-83E7-8B481CC8F95B}" type="slidenum">
              <a:rPr lang="en-CA" smtClean="0"/>
              <a:t>‹#›</a:t>
            </a:fld>
            <a:endParaRPr lang="en-CA"/>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6DF1BE5-F162-44B5-AC69-AB8FA5EBF637}" type="datetimeFigureOut">
              <a:rPr lang="en-CA" smtClean="0"/>
              <a:t>2018-06-21</a:t>
            </a:fld>
            <a:endParaRPr lang="en-CA"/>
          </a:p>
        </p:txBody>
      </p:sp>
      <p:sp>
        <p:nvSpPr>
          <p:cNvPr id="7" name="Slide Number Placeholder 6"/>
          <p:cNvSpPr>
            <a:spLocks noGrp="1"/>
          </p:cNvSpPr>
          <p:nvPr>
            <p:ph type="sldNum" sz="quarter" idx="11"/>
          </p:nvPr>
        </p:nvSpPr>
        <p:spPr>
          <a:xfrm>
            <a:off x="11040392" y="5734050"/>
            <a:ext cx="611096" cy="521208"/>
          </a:xfrm>
          <a:prstGeom prst="rect">
            <a:avLst/>
          </a:prstGeom>
        </p:spPr>
        <p:txBody>
          <a:bodyPr rtlCol="0"/>
          <a:lstStyle/>
          <a:p>
            <a:fld id="{ACEFD36F-453A-47A5-83E7-8B481CC8F95B}" type="slidenum">
              <a:rPr lang="en-CA" smtClean="0"/>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F1BE5-F162-44B5-AC69-AB8FA5EBF637}" type="datetimeFigureOut">
              <a:rPr lang="en-CA" smtClean="0"/>
              <a:t>2018-06-21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11040392" y="5734050"/>
            <a:ext cx="611096" cy="521208"/>
          </a:xfrm>
          <a:prstGeom prst="rect">
            <a:avLst/>
          </a:prstGeom>
        </p:spPr>
        <p:txBody>
          <a:bodyPr/>
          <a:lstStyle/>
          <a:p>
            <a:fld id="{ACEFD36F-453A-47A5-83E7-8B481CC8F95B}"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6DF1BE5-F162-44B5-AC69-AB8FA5EBF637}" type="datetimeFigureOut">
              <a:rPr lang="en-CA" smtClean="0"/>
              <a:t>2018-06-21</a:t>
            </a:fld>
            <a:endParaRPr lang="en-CA"/>
          </a:p>
        </p:txBody>
      </p:sp>
      <p:sp>
        <p:nvSpPr>
          <p:cNvPr id="22" name="Slide Number Placeholder 21"/>
          <p:cNvSpPr>
            <a:spLocks noGrp="1"/>
          </p:cNvSpPr>
          <p:nvPr>
            <p:ph type="sldNum" sz="quarter" idx="15"/>
          </p:nvPr>
        </p:nvSpPr>
        <p:spPr>
          <a:xfrm>
            <a:off x="11040392" y="5734050"/>
            <a:ext cx="611096" cy="521208"/>
          </a:xfrm>
          <a:prstGeom prst="rect">
            <a:avLst/>
          </a:prstGeom>
        </p:spPr>
        <p:txBody>
          <a:bodyPr rtlCol="0"/>
          <a:lstStyle/>
          <a:p>
            <a:fld id="{ACEFD36F-453A-47A5-83E7-8B481CC8F95B}" type="slidenum">
              <a:rPr lang="en-CA" smtClean="0"/>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F6DF1BE5-F162-44B5-AC69-AB8FA5EBF637}" type="datetimeFigureOut">
              <a:rPr lang="en-CA" smtClean="0"/>
              <a:t>2018-06-21</a:t>
            </a:fld>
            <a:endParaRPr lang="en-CA"/>
          </a:p>
        </p:txBody>
      </p:sp>
      <p:sp>
        <p:nvSpPr>
          <p:cNvPr id="18" name="Slide Number Placeholder 17"/>
          <p:cNvSpPr>
            <a:spLocks noGrp="1"/>
          </p:cNvSpPr>
          <p:nvPr>
            <p:ph type="sldNum" sz="quarter" idx="11"/>
          </p:nvPr>
        </p:nvSpPr>
        <p:spPr>
          <a:xfrm>
            <a:off x="11040392" y="5734050"/>
            <a:ext cx="611096" cy="521208"/>
          </a:xfrm>
          <a:prstGeom prst="rect">
            <a:avLst/>
          </a:prstGeom>
        </p:spPr>
        <p:txBody>
          <a:bodyPr rtlCol="0"/>
          <a:lstStyle/>
          <a:p>
            <a:fld id="{ACEFD36F-453A-47A5-83E7-8B481CC8F95B}" type="slidenum">
              <a:rPr lang="en-CA" smtClean="0"/>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9888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F6DF1BE5-F162-44B5-AC69-AB8FA5EBF637}" type="datetimeFigureOut">
              <a:rPr lang="en-CA" smtClean="0"/>
              <a:t>2018-06-21</a:t>
            </a:fld>
            <a:endParaRPr lang="en-CA"/>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2144672"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2042107" y="0"/>
            <a:ext cx="149893"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99634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9.jpeg"/><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0.jpeg"/><Relationship Id="rId5" Type="http://schemas.openxmlformats.org/officeDocument/2006/relationships/hyperlink" Target="https://www.google.com/url?sa=i&amp;source=images&amp;cd=&amp;cad=rja&amp;uact=8&amp;ved=2ahUKEwiVh7DfgqHbAhXGslkKHZaRBDgQjRx6BAgBEAU&amp;url=https://www.venstre.no/artikkel/2017/09/05/venstre-noreg-verda/&amp;psig=AOvVaw0QcW29JDUhHgraEHcYjOOU&amp;ust=1527343127408634" TargetMode="Externa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2.jpeg"/><Relationship Id="rId5" Type="http://schemas.openxmlformats.org/officeDocument/2006/relationships/hyperlink" Target="https://www.google.com/url?sa=i&amp;source=images&amp;cd=&amp;cad=rja&amp;uact=8&amp;ved=2ahUKEwj17p2LhKHbAhWKrFkKHfNVBCUQjRx6BAgBEAU&amp;url=https://thenextweb.com/shareables/2011/10/27/earth-will-soon-be-home-to-7-billion-people-where-do-you-fit-in/&amp;psig=AOvVaw0vR3KKV6pu2jWt5ndVW8u3&amp;ust=1527343447659674" TargetMode="Externa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14.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3.jpeg"/><Relationship Id="rId5" Type="http://schemas.openxmlformats.org/officeDocument/2006/relationships/slideLayout" Target="../slideLayouts/slideLayout2.xml"/><Relationship Id="rId4" Type="http://schemas.openxmlformats.org/officeDocument/2006/relationships/tags" Target="../tags/tag83.xml"/></Relationships>
</file>

<file path=ppt/slides/_rels/slide2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0.xml"/><Relationship Id="rId7"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96.xml"/><Relationship Id="rId7" Type="http://schemas.openxmlformats.org/officeDocument/2006/relationships/image" Target="../media/image16.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19.jpe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20.jpe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image" Target="../media/image23.png"/><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tags" Target="../tags/tag106.xml"/><Relationship Id="rId16" Type="http://schemas.openxmlformats.org/officeDocument/2006/relationships/image" Target="../media/image25.png"/><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hyperlink" Target="http://upload.wikimedia.org/wikipedia/commons/e/ee/(at).svg" TargetMode="External"/><Relationship Id="rId5" Type="http://schemas.openxmlformats.org/officeDocument/2006/relationships/tags" Target="../tags/tag109.xml"/><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tags" Target="../tags/tag108.xml"/><Relationship Id="rId9" Type="http://schemas.openxmlformats.org/officeDocument/2006/relationships/slideLayout" Target="../slideLayouts/slideLayout7.xml"/><Relationship Id="rId14" Type="http://schemas.openxmlformats.org/officeDocument/2006/relationships/hyperlink" Target="http://upload.wikimedia.org/wikipedia/commons/e/e7/Mozilla_Firefox_3.5_logo_256.png" TargetMode="External"/></Relationships>
</file>

<file path=ppt/slides/_rels/slide28.xml.rels><?xml version="1.0" encoding="UTF-8" standalone="yes"?>
<Relationships xmlns="http://schemas.openxmlformats.org/package/2006/relationships"><Relationship Id="rId3" Type="http://schemas.openxmlformats.org/officeDocument/2006/relationships/tags" Target="../tags/tag115.xml"/><Relationship Id="rId7" Type="http://schemas.microsoft.com/office/2007/relationships/hdphoto" Target="../media/hdphoto1.wdp"/><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7.jpeg"/><Relationship Id="rId5" Type="http://schemas.openxmlformats.org/officeDocument/2006/relationships/hyperlink" Target="http://www.google.com/url?sa=i&amp;rct=j&amp;q=&amp;esrc=s&amp;source=images&amp;cd=&amp;cad=rja&amp;uact=8&amp;ved=2ahUKEwjt-b7ewd3aAhVnRN8KHZ4JDI0QjRx6BAgBEAU&amp;url=http://slideplayer.com/slide/9128606/&amp;psig=AOvVaw1G_ThI26fDOsYgivF2NwYN&amp;ust=1525023525043627" TargetMode="Externa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Layout" Target="../slideLayouts/slideLayout2.xml"/><Relationship Id="rId4" Type="http://schemas.openxmlformats.org/officeDocument/2006/relationships/tags" Target="../tags/tag119.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29.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28.png"/><Relationship Id="rId5" Type="http://schemas.openxmlformats.org/officeDocument/2006/relationships/slideLayout" Target="../slideLayouts/slideLayout2.xml"/><Relationship Id="rId4" Type="http://schemas.openxmlformats.org/officeDocument/2006/relationships/tags" Target="../tags/tag123.xml"/></Relationships>
</file>

<file path=ppt/slides/_rels/slide31.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s>
</file>

<file path=ppt/slides/_rels/slide3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30.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31.jpeg"/><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138.xml"/><Relationship Id="rId7"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35.jpeg"/><Relationship Id="rId5" Type="http://schemas.openxmlformats.org/officeDocument/2006/relationships/tags" Target="../tags/tag140.xml"/><Relationship Id="rId10" Type="http://schemas.openxmlformats.org/officeDocument/2006/relationships/image" Target="../media/image34.jpeg"/><Relationship Id="rId4" Type="http://schemas.openxmlformats.org/officeDocument/2006/relationships/tags" Target="../tags/tag139.xml"/><Relationship Id="rId9"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hyperlink" Target="https://www.google.com/url?sa=i&amp;source=images&amp;cd=&amp;cad=rja&amp;uact=8&amp;ved=&amp;url=http://www.caringconnections.org.uk/news/23-the-new-beginnings-group&amp;psig=AOvVaw2sQH-yhXED1SGERDoDgXSY&amp;ust=1527344421180262" TargetMode="External"/><Relationship Id="rId18" Type="http://schemas.openxmlformats.org/officeDocument/2006/relationships/hyperlink" Target="https://www.google.com/url?sa=i&amp;source=images&amp;cd=&amp;cad=rja&amp;uact=8&amp;ved=2ahUKEwj_iveqiKHbAhWMjlkKHQV-AKUQjRx6BAgBEAU&amp;url=https://www.lifeline24.co.uk/technology-for-older-people/&amp;psig=AOvVaw2sQH-yhXED1SGERDoDgXSY&amp;ust=1527344421180262" TargetMode="Externa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image" Target="../media/image37.jpeg"/><Relationship Id="rId17" Type="http://schemas.openxmlformats.org/officeDocument/2006/relationships/image" Target="../media/image41.jpeg"/><Relationship Id="rId2" Type="http://schemas.openxmlformats.org/officeDocument/2006/relationships/tags" Target="../tags/tag149.xml"/><Relationship Id="rId16" Type="http://schemas.openxmlformats.org/officeDocument/2006/relationships/image" Target="../media/image40.jpeg"/><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hyperlink" Target="https://www.google.com/url?sa=i&amp;source=images&amp;cd=&amp;cad=rja&amp;uact=8&amp;ved=2ahUKEwi-0fXdiKHbAhWDylkKHQ6KDpsQjRx6BAgBEAU&amp;url=https://www.foodnavigator.com/Article/2017/03/15/The-tint-taste-and-texture-of-food-What-matters-to-older-consumers&amp;psig=AOvVaw2sQH-yhXED1SGERDoDgXSY&amp;ust=1527344421180262" TargetMode="External"/><Relationship Id="rId5" Type="http://schemas.openxmlformats.org/officeDocument/2006/relationships/tags" Target="../tags/tag152.xml"/><Relationship Id="rId15" Type="http://schemas.openxmlformats.org/officeDocument/2006/relationships/image" Target="../media/image39.jpeg"/><Relationship Id="rId10" Type="http://schemas.openxmlformats.org/officeDocument/2006/relationships/slideLayout" Target="../slideLayouts/slideLayout2.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tags" Target="../tags/tag157.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4.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hyperlink" Target="https://www.google.com/url?sa=i&amp;rct=j&amp;q=&amp;esrc=s&amp;source=images&amp;cd=&amp;cad=rja&amp;uact=8&amp;ved=2ahUKEwjqi-fp7tvbAhVE0FkKHaT_C9sQjRx6BAgBEAU&amp;url=https://famvin.org/en/2015/04/16/reading-an-ozanam-icon-sr-kieran-kneaves/&amp;psig=AOvVaw0dbTWiq2NO1VSJG0ajTJxx&amp;ust=1529365007008462"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6.gif"/><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tags" Target="../tags/tag159.xml"/></Relationships>
</file>

<file path=ppt/slides/_rels/slide41.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42.jpeg"/><Relationship Id="rId5" Type="http://schemas.openxmlformats.org/officeDocument/2006/relationships/hyperlink" Target="http://www.freeimages.co.uk/galleries/backdrops/fractal/slides/fractal_green_spiral_.htm" TargetMode="Externa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Layout" Target="../slideLayouts/slideLayout2.xml"/><Relationship Id="rId4" Type="http://schemas.openxmlformats.org/officeDocument/2006/relationships/tags" Target="../tags/tag170.xml"/></Relationships>
</file>

<file path=ppt/slides/_rels/slide44.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43.jpeg"/><Relationship Id="rId4"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slideLayout" Target="../slideLayouts/slideLayout2.xml"/><Relationship Id="rId4" Type="http://schemas.openxmlformats.org/officeDocument/2006/relationships/tags" Target="../tags/tag17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tags" Target="../tags/tag178.xml"/></Relationships>
</file>

<file path=ppt/slides/_rels/slide47.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Layout" Target="../slideLayouts/slideLayout2.xml"/><Relationship Id="rId4" Type="http://schemas.openxmlformats.org/officeDocument/2006/relationships/tags" Target="../tags/tag183.xml"/></Relationships>
</file>

<file path=ppt/slides/_rels/slide48.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44.jpe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hyperlink" Target="https://www.google.com/url?sa=i&amp;source=images&amp;cd=&amp;cad=rja&amp;uact=8&amp;ved=2ahUKEwjE_e_Ey6vbAhVLOhQKHTyzAqoQjRx6BAgBEAU&amp;url=http://www.art4god.com/store/the-good-samaritan&amp;psig=AOvVaw1I_bD34MUdbeyY0qcptOQq&amp;ust=1527706275103781" TargetMode="External"/><Relationship Id="rId5" Type="http://schemas.openxmlformats.org/officeDocument/2006/relationships/slideLayout" Target="../slideLayouts/slideLayout2.xml"/><Relationship Id="rId4" Type="http://schemas.openxmlformats.org/officeDocument/2006/relationships/tags" Target="../tags/tag187.xml"/></Relationships>
</file>

<file path=ppt/slides/_rels/slide49.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slideLayout" Target="../slideLayouts/slideLayout2.xml"/><Relationship Id="rId4" Type="http://schemas.openxmlformats.org/officeDocument/2006/relationships/tags" Target="../tags/tag191.xml"/></Relationships>
</file>

<file path=ppt/slides/_rels/slide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45.jpeg"/><Relationship Id="rId5" Type="http://schemas.openxmlformats.org/officeDocument/2006/relationships/slideLayout" Target="../slideLayouts/slideLayout2.xml"/><Relationship Id="rId4" Type="http://schemas.openxmlformats.org/officeDocument/2006/relationships/tags" Target="../tags/tag195.xml"/></Relationships>
</file>

<file path=ppt/slides/_rels/slide51.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image" Target="../media/image46.jpeg"/><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slideLayout" Target="../slideLayouts/slideLayout2.xml"/><Relationship Id="rId4" Type="http://schemas.openxmlformats.org/officeDocument/2006/relationships/tags" Target="../tags/tag20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s>
</file>

<file path=ppt/slides/_rels/slide54.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image" Target="../media/image47.jpeg"/><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48.jpeg"/><Relationship Id="rId5" Type="http://schemas.openxmlformats.org/officeDocument/2006/relationships/hyperlink" Target="http://gogreenorgohome-poetryman.blogspot.com/2013/06/photos-and-pictures-of-butterfly.html" TargetMode="Externa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1.xml"/><Relationship Id="rId1" Type="http://schemas.openxmlformats.org/officeDocument/2006/relationships/tags" Target="../tags/tag220.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8.xml"/><Relationship Id="rId7" Type="http://schemas.openxmlformats.org/officeDocument/2006/relationships/hyperlink" Target="https://www.google.com/url?sa=i&amp;rct=j&amp;q=&amp;esrc=s&amp;source=images&amp;cd=&amp;cad=rja&amp;uact=8&amp;ved=2ahUKEwix6onw79vbAhWxpFkKHUSjCngQjRx6BAgBEAU&amp;url=https://www.pinterest.com/pin/549650329493012235/&amp;psig=AOvVaw07NmUYLr7umeIH6wW4VxIO&amp;ust=1529365234067189" TargetMode="Externa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s>
</file>

<file path=ppt/slides/_rels/slide60.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jpeg"/><Relationship Id="rId5" Type="http://schemas.openxmlformats.org/officeDocument/2006/relationships/hyperlink" Target="http://www.desktopwallpaperhd.net/wallpapers/6/a/creation-wallpaper-resolution-high-67898.jpg" TargetMode="Externa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487489" y="546108"/>
            <a:ext cx="3960440" cy="1607312"/>
          </a:xfrm>
        </p:spPr>
        <p:txBody>
          <a:bodyPr>
            <a:normAutofit/>
          </a:bodyPr>
          <a:lstStyle/>
          <a:p>
            <a:pPr algn="ctr" fontAlgn="base"/>
            <a:r>
              <a:rPr lang="en-CA" sz="2400" dirty="0" smtClean="0">
                <a:solidFill>
                  <a:srgbClr val="C00000"/>
                </a:solidFill>
                <a:effectLst>
                  <a:outerShdw blurRad="38100" dist="38100" dir="2700000" algn="tl">
                    <a:srgbClr val="000000">
                      <a:alpha val="43137"/>
                    </a:srgbClr>
                  </a:outerShdw>
                </a:effectLst>
              </a:rPr>
              <a:t>NATIONAL </a:t>
            </a:r>
            <a:r>
              <a:rPr lang="en-CA" sz="2400" dirty="0">
                <a:solidFill>
                  <a:srgbClr val="C00000"/>
                </a:solidFill>
                <a:effectLst>
                  <a:outerShdw blurRad="38100" dist="38100" dir="2700000" algn="tl">
                    <a:srgbClr val="000000">
                      <a:alpha val="43137"/>
                    </a:srgbClr>
                  </a:outerShdw>
                </a:effectLst>
              </a:rPr>
              <a:t>COUNCIL OF CANADA </a:t>
            </a:r>
            <a:br>
              <a:rPr lang="en-CA" sz="2400" dirty="0">
                <a:solidFill>
                  <a:srgbClr val="C00000"/>
                </a:solidFill>
                <a:effectLst>
                  <a:outerShdw blurRad="38100" dist="38100" dir="2700000" algn="tl">
                    <a:srgbClr val="000000">
                      <a:alpha val="43137"/>
                    </a:srgbClr>
                  </a:outerShdw>
                </a:effectLst>
              </a:rPr>
            </a:br>
            <a:r>
              <a:rPr lang="en-CA" sz="2400" dirty="0">
                <a:solidFill>
                  <a:srgbClr val="C00000"/>
                </a:solidFill>
                <a:effectLst>
                  <a:outerShdw blurRad="38100" dist="38100" dir="2700000" algn="tl">
                    <a:srgbClr val="000000">
                      <a:alpha val="43137"/>
                    </a:srgbClr>
                  </a:outerShdw>
                </a:effectLst>
              </a:rPr>
              <a:t>47</a:t>
            </a:r>
            <a:r>
              <a:rPr lang="en-CA" sz="2400" baseline="30000" dirty="0">
                <a:solidFill>
                  <a:srgbClr val="C00000"/>
                </a:solidFill>
                <a:effectLst>
                  <a:outerShdw blurRad="38100" dist="38100" dir="2700000" algn="tl">
                    <a:srgbClr val="000000">
                      <a:alpha val="43137"/>
                    </a:srgbClr>
                  </a:outerShdw>
                </a:effectLst>
              </a:rPr>
              <a:t>th</a:t>
            </a:r>
            <a:r>
              <a:rPr lang="en-CA" sz="2400" dirty="0">
                <a:solidFill>
                  <a:srgbClr val="C00000"/>
                </a:solidFill>
                <a:effectLst>
                  <a:outerShdw blurRad="38100" dist="38100" dir="2700000" algn="tl">
                    <a:srgbClr val="000000">
                      <a:alpha val="43137"/>
                    </a:srgbClr>
                  </a:outerShdw>
                </a:effectLst>
              </a:rPr>
              <a:t> ANNUAL GENERAL </a:t>
            </a:r>
            <a:r>
              <a:rPr lang="en-CA" sz="2400" dirty="0" smtClean="0">
                <a:solidFill>
                  <a:srgbClr val="C00000"/>
                </a:solidFill>
                <a:effectLst>
                  <a:outerShdw blurRad="38100" dist="38100" dir="2700000" algn="tl">
                    <a:srgbClr val="000000">
                      <a:alpha val="43137"/>
                    </a:srgbClr>
                  </a:outerShdw>
                </a:effectLst>
              </a:rPr>
              <a:t>ASSEMBLY</a:t>
            </a:r>
            <a:endParaRPr lang="en-CA" sz="2400" dirty="0"/>
          </a:p>
        </p:txBody>
      </p:sp>
      <p:sp>
        <p:nvSpPr>
          <p:cNvPr id="3" name="Subtitle 2"/>
          <p:cNvSpPr>
            <a:spLocks noGrp="1"/>
          </p:cNvSpPr>
          <p:nvPr>
            <p:ph type="subTitle" idx="1"/>
            <p:custDataLst>
              <p:tags r:id="rId2"/>
            </p:custDataLst>
          </p:nvPr>
        </p:nvSpPr>
        <p:spPr>
          <a:xfrm>
            <a:off x="1674884" y="3429000"/>
            <a:ext cx="4767008" cy="2664296"/>
          </a:xfrm>
        </p:spPr>
        <p:txBody>
          <a:bodyPr>
            <a:normAutofit/>
          </a:bodyPr>
          <a:lstStyle/>
          <a:p>
            <a:pPr algn="ctr"/>
            <a:r>
              <a:rPr lang="en-CA" sz="2800" dirty="0" smtClean="0">
                <a:solidFill>
                  <a:srgbClr val="002060"/>
                </a:solidFill>
                <a:effectLst>
                  <a:outerShdw blurRad="38100" dist="38100" dir="2700000" algn="tl">
                    <a:srgbClr val="000000">
                      <a:alpha val="43137"/>
                    </a:srgbClr>
                  </a:outerShdw>
                </a:effectLst>
              </a:rPr>
              <a:t>FAMILY </a:t>
            </a:r>
            <a:r>
              <a:rPr lang="en-CA" sz="2800" dirty="0">
                <a:solidFill>
                  <a:srgbClr val="002060"/>
                </a:solidFill>
                <a:effectLst>
                  <a:outerShdw blurRad="38100" dist="38100" dir="2700000" algn="tl">
                    <a:srgbClr val="000000">
                      <a:alpha val="43137"/>
                    </a:srgbClr>
                  </a:outerShdw>
                </a:effectLst>
              </a:rPr>
              <a:t>~ A LIGHT </a:t>
            </a:r>
          </a:p>
          <a:p>
            <a:pPr algn="ctr"/>
            <a:r>
              <a:rPr lang="en-CA" sz="2800" dirty="0">
                <a:solidFill>
                  <a:srgbClr val="002060"/>
                </a:solidFill>
                <a:effectLst>
                  <a:outerShdw blurRad="38100" dist="38100" dir="2700000" algn="tl">
                    <a:srgbClr val="000000">
                      <a:alpha val="43137"/>
                    </a:srgbClr>
                  </a:outerShdw>
                </a:effectLst>
              </a:rPr>
              <a:t>IN THE DARKNESS </a:t>
            </a:r>
          </a:p>
          <a:p>
            <a:pPr algn="ctr"/>
            <a:r>
              <a:rPr lang="en-CA" sz="2800" dirty="0">
                <a:solidFill>
                  <a:srgbClr val="002060"/>
                </a:solidFill>
                <a:effectLst>
                  <a:outerShdw blurRad="38100" dist="38100" dir="2700000" algn="tl">
                    <a:srgbClr val="000000">
                      <a:alpha val="43137"/>
                    </a:srgbClr>
                  </a:outerShdw>
                </a:effectLst>
              </a:rPr>
              <a:t>OF THE WORLD</a:t>
            </a:r>
          </a:p>
          <a:p>
            <a:pPr algn="ctr"/>
            <a:endParaRPr lang="en-CA" sz="2800" dirty="0">
              <a:solidFill>
                <a:srgbClr val="002060"/>
              </a:solidFill>
              <a:effectLst>
                <a:outerShdw blurRad="38100" dist="38100" dir="2700000" algn="tl">
                  <a:srgbClr val="000000">
                    <a:alpha val="43137"/>
                  </a:srgbClr>
                </a:outerShdw>
              </a:effectLst>
            </a:endParaRPr>
          </a:p>
          <a:p>
            <a:pPr algn="ctr"/>
            <a:r>
              <a:rPr lang="en-CA" sz="2800" dirty="0">
                <a:solidFill>
                  <a:srgbClr val="002060"/>
                </a:solidFill>
                <a:effectLst>
                  <a:outerShdw blurRad="38100" dist="38100" dir="2700000" algn="tl">
                    <a:srgbClr val="000000">
                      <a:alpha val="43137"/>
                    </a:srgbClr>
                  </a:outerShdw>
                </a:effectLst>
              </a:rPr>
              <a:t>19 June 2018</a:t>
            </a:r>
          </a:p>
        </p:txBody>
      </p:sp>
      <p:sp>
        <p:nvSpPr>
          <p:cNvPr id="6" name="Rectangle 3"/>
          <p:cNvSpPr>
            <a:spLocks noChangeArrowheads="1"/>
          </p:cNvSpPr>
          <p:nvPr>
            <p:custDataLst>
              <p:tags r:id="rId3"/>
            </p:custDataLst>
          </p:nvPr>
        </p:nvSpPr>
        <p:spPr bwMode="auto">
          <a:xfrm>
            <a:off x="6075161" y="182434"/>
            <a:ext cx="4167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algn="ctr" eaLnBrk="0" fontAlgn="t" hangingPunct="0">
              <a:spcBef>
                <a:spcPct val="0"/>
              </a:spcBef>
              <a:spcAft>
                <a:spcPct val="0"/>
              </a:spcAft>
            </a:pPr>
            <a:r>
              <a:rPr lang="en-US" altLang="en-US" sz="600" dirty="0">
                <a:latin typeface="Arial" pitchFamily="34" charset="0"/>
                <a:cs typeface="Arial" pitchFamily="34" charset="0"/>
              </a:rPr>
              <a:t>  </a:t>
            </a:r>
            <a:endParaRPr lang="en-US" altLang="en-US" sz="30000" dirty="0">
              <a:latin typeface="Arial" pitchFamily="34" charset="0"/>
              <a:cs typeface="Arial" pitchFamily="34" charset="0"/>
            </a:endParaRPr>
          </a:p>
        </p:txBody>
      </p:sp>
      <p:pic>
        <p:nvPicPr>
          <p:cNvPr id="1028" name="Picture 4" descr="SSVP Logo"/>
          <p:cNvPicPr>
            <a:picLocks noChangeAspect="1" noChangeArrowheads="1"/>
          </p:cNvPicPr>
          <p:nvPr>
            <p:custDataLst>
              <p:tags r:id="rId4"/>
            </p:custDataLst>
          </p:nvPr>
        </p:nvPicPr>
        <p:blipFill>
          <a:blip r:embed="rId8" cstate="email">
            <a:extLst>
              <a:ext uri="{28A0092B-C50C-407E-A947-70E740481C1C}">
                <a14:useLocalDpi xmlns:a14="http://schemas.microsoft.com/office/drawing/2010/main"/>
              </a:ext>
            </a:extLst>
          </a:blip>
          <a:srcRect/>
          <a:stretch>
            <a:fillRect/>
          </a:stretch>
        </p:blipFill>
        <p:spPr bwMode="auto">
          <a:xfrm>
            <a:off x="5576370" y="495962"/>
            <a:ext cx="1502691" cy="170760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custDataLst>
              <p:tags r:id="rId5"/>
            </p:custDataLst>
          </p:nvPr>
        </p:nvSpPr>
        <p:spPr>
          <a:xfrm>
            <a:off x="7392144" y="620688"/>
            <a:ext cx="4517566" cy="1885935"/>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fontAlgn="base"/>
            <a:r>
              <a:rPr lang="fr-CA" sz="2400" dirty="0" smtClean="0">
                <a:solidFill>
                  <a:srgbClr val="C00000"/>
                </a:solidFill>
                <a:effectLst>
                  <a:outerShdw blurRad="38100" dist="38100" dir="2700000" algn="tl">
                    <a:srgbClr val="000000">
                      <a:alpha val="43137"/>
                    </a:srgbClr>
                  </a:outerShdw>
                </a:effectLst>
              </a:rPr>
              <a:t>CONSEIL NATIONAL DU CANADA </a:t>
            </a:r>
            <a:br>
              <a:rPr lang="fr-CA" sz="2400" dirty="0" smtClean="0">
                <a:solidFill>
                  <a:srgbClr val="C00000"/>
                </a:solidFill>
                <a:effectLst>
                  <a:outerShdw blurRad="38100" dist="38100" dir="2700000" algn="tl">
                    <a:srgbClr val="000000">
                      <a:alpha val="43137"/>
                    </a:srgbClr>
                  </a:outerShdw>
                </a:effectLst>
              </a:rPr>
            </a:br>
            <a:r>
              <a:rPr lang="fr-CA" sz="2400" dirty="0" smtClean="0">
                <a:solidFill>
                  <a:srgbClr val="C00000"/>
                </a:solidFill>
                <a:effectLst>
                  <a:outerShdw blurRad="38100" dist="38100" dir="2700000" algn="tl">
                    <a:srgbClr val="000000">
                      <a:alpha val="43137"/>
                    </a:srgbClr>
                  </a:outerShdw>
                </a:effectLst>
              </a:rPr>
              <a:t>47</a:t>
            </a:r>
            <a:r>
              <a:rPr lang="fr-CA" sz="2400" baseline="30000" dirty="0" smtClean="0">
                <a:solidFill>
                  <a:srgbClr val="C00000"/>
                </a:solidFill>
                <a:effectLst>
                  <a:outerShdw blurRad="38100" dist="38100" dir="2700000" algn="tl">
                    <a:srgbClr val="000000">
                      <a:alpha val="43137"/>
                    </a:srgbClr>
                  </a:outerShdw>
                </a:effectLst>
              </a:rPr>
              <a:t>e</a:t>
            </a:r>
            <a:r>
              <a:rPr lang="fr-CA" sz="2400" dirty="0" smtClean="0">
                <a:solidFill>
                  <a:srgbClr val="C00000"/>
                </a:solidFill>
                <a:effectLst>
                  <a:outerShdw blurRad="38100" dist="38100" dir="2700000" algn="tl">
                    <a:srgbClr val="000000">
                      <a:alpha val="43137"/>
                    </a:srgbClr>
                  </a:outerShdw>
                </a:effectLst>
              </a:rPr>
              <a:t> ASSEMBLÉE GÉNÉRALE ANNUELLE</a:t>
            </a:r>
            <a:r>
              <a:rPr lang="fr-CA" sz="2400" dirty="0" smtClean="0">
                <a:effectLst>
                  <a:outerShdw blurRad="38100" dist="38100" dir="2700000" algn="tl">
                    <a:srgbClr val="000000">
                      <a:alpha val="43137"/>
                    </a:srgbClr>
                  </a:outerShdw>
                </a:effectLst>
              </a:rPr>
              <a:t/>
            </a:r>
            <a:br>
              <a:rPr lang="fr-CA" sz="2400" dirty="0" smtClean="0">
                <a:effectLst>
                  <a:outerShdw blurRad="38100" dist="38100" dir="2700000" algn="tl">
                    <a:srgbClr val="000000">
                      <a:alpha val="43137"/>
                    </a:srgbClr>
                  </a:outerShdw>
                </a:effectLst>
              </a:rPr>
            </a:br>
            <a:endParaRPr lang="fr-CA" sz="2400" dirty="0">
              <a:effectLst>
                <a:outerShdw blurRad="38100" dist="38100" dir="2700000" algn="tl">
                  <a:srgbClr val="000000">
                    <a:alpha val="43137"/>
                  </a:srgbClr>
                </a:outerShdw>
              </a:effectLst>
            </a:endParaRPr>
          </a:p>
        </p:txBody>
      </p:sp>
      <p:sp>
        <p:nvSpPr>
          <p:cNvPr id="8" name="Subtitle 2"/>
          <p:cNvSpPr txBox="1">
            <a:spLocks/>
          </p:cNvSpPr>
          <p:nvPr>
            <p:custDataLst>
              <p:tags r:id="rId6"/>
            </p:custDataLst>
          </p:nvPr>
        </p:nvSpPr>
        <p:spPr>
          <a:xfrm>
            <a:off x="6834638" y="3356992"/>
            <a:ext cx="5075072" cy="2564904"/>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fr-CA" sz="2800" dirty="0" smtClean="0">
                <a:solidFill>
                  <a:srgbClr val="002060"/>
                </a:solidFill>
                <a:effectLst>
                  <a:outerShdw blurRad="38100" dist="38100" dir="2700000" algn="tl">
                    <a:srgbClr val="000000">
                      <a:alpha val="43137"/>
                    </a:srgbClr>
                  </a:outerShdw>
                </a:effectLst>
              </a:rPr>
              <a:t>LA FAMILLE ~ UNE LUEUR DANS L’OBSCURITÉ DU MONDE</a:t>
            </a:r>
          </a:p>
          <a:p>
            <a:pPr algn="ctr"/>
            <a:endParaRPr lang="fr-CA" sz="2800" dirty="0" smtClean="0">
              <a:solidFill>
                <a:srgbClr val="002060"/>
              </a:solidFill>
              <a:effectLst>
                <a:outerShdw blurRad="38100" dist="38100" dir="2700000" algn="tl">
                  <a:srgbClr val="000000">
                    <a:alpha val="43137"/>
                  </a:srgbClr>
                </a:outerShdw>
              </a:effectLst>
            </a:endParaRPr>
          </a:p>
          <a:p>
            <a:pPr algn="ctr"/>
            <a:r>
              <a:rPr lang="fr-CA" sz="2800" dirty="0" smtClean="0">
                <a:solidFill>
                  <a:srgbClr val="002060"/>
                </a:solidFill>
                <a:effectLst>
                  <a:outerShdw blurRad="38100" dist="38100" dir="2700000" algn="tl">
                    <a:srgbClr val="000000">
                      <a:alpha val="43137"/>
                    </a:srgbClr>
                  </a:outerShdw>
                </a:effectLst>
              </a:rPr>
              <a:t>19 juin 2018</a:t>
            </a:r>
            <a:endParaRPr lang="fr-CA"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8877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335360" y="1052736"/>
            <a:ext cx="5688632" cy="4800600"/>
          </a:xfrm>
        </p:spPr>
        <p:txBody>
          <a:bodyPr>
            <a:normAutofit/>
          </a:bodyPr>
          <a:lstStyle/>
          <a:p>
            <a:pPr marL="82296" indent="0" algn="just">
              <a:buNone/>
            </a:pPr>
            <a:r>
              <a:rPr lang="en-CA" b="1" dirty="0"/>
              <a:t>God’s first idea was to become manifest – to pour out divine, infinite love into visible forms. The “First Flaring Forth” (Big Bang) is now our scientific name for that first idea; and “Christ” is our theological name. Both are about love and beauty exploding outward in all directions. Creation is indeed the Body of God!  </a:t>
            </a:r>
          </a:p>
          <a:p>
            <a:pPr marL="82296" indent="0" algn="just">
              <a:buNone/>
            </a:pPr>
            <a:r>
              <a:rPr lang="en-CA" sz="1800" b="1" dirty="0"/>
              <a:t>                 </a:t>
            </a:r>
            <a:r>
              <a:rPr lang="en-CA" sz="1800" b="1" dirty="0" smtClean="0"/>
              <a:t>		 </a:t>
            </a:r>
            <a:r>
              <a:rPr lang="en-CA" sz="1800" b="1" dirty="0"/>
              <a:t>~ Richard Rohr, </a:t>
            </a:r>
            <a:r>
              <a:rPr lang="en-CA" sz="1800" b="1" dirty="0" err="1"/>
              <a:t>ofm</a:t>
            </a:r>
            <a:r>
              <a:rPr lang="en-CA" sz="1800" b="1" dirty="0"/>
              <a:t> </a:t>
            </a:r>
          </a:p>
        </p:txBody>
      </p:sp>
      <p:sp>
        <p:nvSpPr>
          <p:cNvPr id="4" name="Content Placeholder 2"/>
          <p:cNvSpPr txBox="1">
            <a:spLocks/>
          </p:cNvSpPr>
          <p:nvPr>
            <p:custDataLst>
              <p:tags r:id="rId2"/>
            </p:custDataLst>
          </p:nvPr>
        </p:nvSpPr>
        <p:spPr>
          <a:xfrm>
            <a:off x="6312024" y="620688"/>
            <a:ext cx="5544616" cy="5616624"/>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82296" indent="0" algn="just">
              <a:buFont typeface="Wingdings"/>
              <a:buNone/>
            </a:pPr>
            <a:r>
              <a:rPr lang="fr-CA" sz="2800" b="1" dirty="0" smtClean="0"/>
              <a:t>L’idée première de Dieu était de se manifester – de répandre son amour divin et infini en lui donnant une forme visible. « L’étincelle originelle » (</a:t>
            </a:r>
            <a:r>
              <a:rPr lang="fr-CA" sz="2800" b="1" dirty="0" err="1" smtClean="0"/>
              <a:t>Big</a:t>
            </a:r>
            <a:r>
              <a:rPr lang="fr-CA" sz="2800" b="1" dirty="0" smtClean="0"/>
              <a:t> Bang) est le nom scientifique que nous donnons maintenant à cette première idée et Christ en est le nom théologique. Les deux sont empreints de l’amour et la beauté qui explosent et se dispersent dans toutes les directions. La création est, véritablement, le Corps de Dieu !</a:t>
            </a:r>
            <a:r>
              <a:rPr lang="fr-CA" sz="2100" b="1" baseline="30000" dirty="0" smtClean="0"/>
              <a:t>4</a:t>
            </a:r>
            <a:r>
              <a:rPr lang="fr-CA" sz="2800" b="1" dirty="0" smtClean="0"/>
              <a:t>  </a:t>
            </a:r>
          </a:p>
          <a:p>
            <a:pPr marL="82296" indent="0" algn="just">
              <a:buFont typeface="Wingdings"/>
              <a:buNone/>
            </a:pPr>
            <a:r>
              <a:rPr lang="fr-CA" sz="2800" b="1" dirty="0" smtClean="0"/>
              <a:t>                        </a:t>
            </a:r>
            <a:r>
              <a:rPr lang="fr-CA" sz="2000" b="1" dirty="0" smtClean="0"/>
              <a:t>~ Richard </a:t>
            </a:r>
            <a:r>
              <a:rPr lang="fr-CA" sz="2000" b="1" dirty="0" err="1" smtClean="0"/>
              <a:t>Rohr</a:t>
            </a:r>
            <a:r>
              <a:rPr lang="fr-CA" sz="2000" b="1" dirty="0" smtClean="0"/>
              <a:t>, </a:t>
            </a:r>
            <a:r>
              <a:rPr lang="fr-CA" sz="2000" b="1" dirty="0" err="1" smtClean="0"/>
              <a:t>ofm</a:t>
            </a:r>
            <a:r>
              <a:rPr lang="fr-CA" sz="2000" b="1" dirty="0" smtClean="0"/>
              <a:t> </a:t>
            </a:r>
            <a:endParaRPr lang="fr-CA" sz="2000" b="1" dirty="0"/>
          </a:p>
        </p:txBody>
      </p:sp>
      <p:sp>
        <p:nvSpPr>
          <p:cNvPr id="5" name="Rectangle 4"/>
          <p:cNvSpPr/>
          <p:nvPr>
            <p:custDataLst>
              <p:tags r:id="rId3"/>
            </p:custDataLst>
          </p:nvPr>
        </p:nvSpPr>
        <p:spPr>
          <a:xfrm>
            <a:off x="6960096" y="6581000"/>
            <a:ext cx="4896544" cy="276999"/>
          </a:xfrm>
          <a:prstGeom prst="rect">
            <a:avLst/>
          </a:prstGeom>
        </p:spPr>
        <p:txBody>
          <a:bodyPr wrap="square">
            <a:spAutoFit/>
          </a:bodyPr>
          <a:lstStyle/>
          <a:p>
            <a:pPr algn="r"/>
            <a:r>
              <a:rPr lang="fr-CA" sz="1200" baseline="30000" dirty="0" smtClean="0"/>
              <a:t>4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3050245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335360" y="980728"/>
            <a:ext cx="5616624" cy="5016624"/>
          </a:xfrm>
        </p:spPr>
        <p:txBody>
          <a:bodyPr>
            <a:noAutofit/>
          </a:bodyPr>
          <a:lstStyle/>
          <a:p>
            <a:pPr marL="82296" indent="0" algn="just">
              <a:buNone/>
            </a:pPr>
            <a:r>
              <a:rPr lang="en-CA" b="1" dirty="0">
                <a:solidFill>
                  <a:srgbClr val="000000"/>
                </a:solidFill>
              </a:rPr>
              <a:t>In Jesus, God’s presence became more obvious and believable in the world. “By his incarnation (the Christ) inserted himself not just into our humanity, but into the universe which support humanity. The presence of the incarnate word . . . shines at the heart of all things.  </a:t>
            </a:r>
          </a:p>
          <a:p>
            <a:pPr marL="82296" indent="0" algn="just">
              <a:buNone/>
            </a:pPr>
            <a:r>
              <a:rPr lang="en-CA" b="1" dirty="0">
                <a:solidFill>
                  <a:srgbClr val="000000"/>
                </a:solidFill>
              </a:rPr>
              <a:t>          </a:t>
            </a:r>
            <a:r>
              <a:rPr lang="en-CA" b="1" dirty="0" smtClean="0">
                <a:solidFill>
                  <a:srgbClr val="000000"/>
                </a:solidFill>
              </a:rPr>
              <a:t> </a:t>
            </a:r>
            <a:r>
              <a:rPr lang="en-CA" b="1" dirty="0">
                <a:solidFill>
                  <a:srgbClr val="000000"/>
                </a:solidFill>
              </a:rPr>
              <a:t>~ </a:t>
            </a:r>
            <a:r>
              <a:rPr lang="en-CA" b="1" dirty="0" err="1">
                <a:solidFill>
                  <a:srgbClr val="000000"/>
                </a:solidFill>
              </a:rPr>
              <a:t>Teilhard</a:t>
            </a:r>
            <a:r>
              <a:rPr lang="en-CA" b="1" dirty="0">
                <a:solidFill>
                  <a:srgbClr val="000000"/>
                </a:solidFill>
              </a:rPr>
              <a:t> de </a:t>
            </a:r>
            <a:r>
              <a:rPr lang="en-CA" b="1" dirty="0" err="1">
                <a:solidFill>
                  <a:srgbClr val="000000"/>
                </a:solidFill>
              </a:rPr>
              <a:t>Chardin</a:t>
            </a:r>
            <a:r>
              <a:rPr lang="en-CA" b="1" dirty="0">
                <a:solidFill>
                  <a:srgbClr val="000000"/>
                </a:solidFill>
              </a:rPr>
              <a:t>, </a:t>
            </a:r>
            <a:r>
              <a:rPr lang="en-CA" b="1" dirty="0" err="1">
                <a:solidFill>
                  <a:srgbClr val="000000"/>
                </a:solidFill>
              </a:rPr>
              <a:t>sj</a:t>
            </a:r>
            <a:endParaRPr lang="en-CA" b="1" dirty="0">
              <a:solidFill>
                <a:srgbClr val="000000"/>
              </a:solidFill>
            </a:endParaRPr>
          </a:p>
          <a:p>
            <a:endParaRPr lang="en-CA" sz="2000" dirty="0"/>
          </a:p>
        </p:txBody>
      </p:sp>
      <p:sp>
        <p:nvSpPr>
          <p:cNvPr id="4" name="Content Placeholder 2"/>
          <p:cNvSpPr txBox="1">
            <a:spLocks/>
          </p:cNvSpPr>
          <p:nvPr>
            <p:custDataLst>
              <p:tags r:id="rId2"/>
            </p:custDataLst>
          </p:nvPr>
        </p:nvSpPr>
        <p:spPr>
          <a:xfrm>
            <a:off x="6198096" y="1052736"/>
            <a:ext cx="5730552" cy="4800600"/>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82296" indent="0" algn="just">
              <a:buFont typeface="Wingdings"/>
              <a:buNone/>
            </a:pPr>
            <a:r>
              <a:rPr lang="fr-CA" sz="2800" b="1" dirty="0" smtClean="0"/>
              <a:t>L’idée première de Dieu était de se manifester – de répandre son amour divin et infini en lui donnant une forme visible. « L’étincelle originelle » (</a:t>
            </a:r>
            <a:r>
              <a:rPr lang="fr-CA" sz="2800" b="1" dirty="0" err="1" smtClean="0"/>
              <a:t>Big</a:t>
            </a:r>
            <a:r>
              <a:rPr lang="fr-CA" sz="2800" b="1" dirty="0" smtClean="0"/>
              <a:t> Bang) est le nom scientifique que nous donnons maintenant à cette première idée et Christ en est le nom théologique. Les deux sont empreints de l’amour et la beauté qui explosent et se dispersent dans toutes les directions. La création est, véritablement, le Corps de Dieu !</a:t>
            </a:r>
            <a:r>
              <a:rPr lang="fr-CA" sz="2100" b="1" baseline="30000" dirty="0"/>
              <a:t>5</a:t>
            </a:r>
            <a:r>
              <a:rPr lang="fr-CA" sz="2800" b="1" dirty="0" smtClean="0"/>
              <a:t>  </a:t>
            </a:r>
          </a:p>
          <a:p>
            <a:pPr marL="82296" indent="0" algn="just">
              <a:buFont typeface="Wingdings"/>
              <a:buNone/>
            </a:pPr>
            <a:r>
              <a:rPr lang="fr-CA" sz="2800" b="1" dirty="0" smtClean="0"/>
              <a:t>                          </a:t>
            </a:r>
            <a:r>
              <a:rPr lang="fr-CA" sz="2000" b="1" dirty="0" smtClean="0"/>
              <a:t>~ Richard </a:t>
            </a:r>
            <a:r>
              <a:rPr lang="fr-CA" sz="2000" b="1" dirty="0" err="1" smtClean="0"/>
              <a:t>Rohr</a:t>
            </a:r>
            <a:r>
              <a:rPr lang="fr-CA" sz="2000" b="1" dirty="0" smtClean="0"/>
              <a:t>, </a:t>
            </a:r>
            <a:r>
              <a:rPr lang="fr-CA" sz="2000" b="1" dirty="0" err="1" smtClean="0"/>
              <a:t>ofm</a:t>
            </a:r>
            <a:r>
              <a:rPr lang="fr-CA" sz="2000" b="1" dirty="0" smtClean="0"/>
              <a:t> </a:t>
            </a:r>
            <a:endParaRPr lang="fr-CA" sz="2000" b="1" dirty="0"/>
          </a:p>
        </p:txBody>
      </p:sp>
      <p:sp>
        <p:nvSpPr>
          <p:cNvPr id="5" name="Rectangle 4"/>
          <p:cNvSpPr/>
          <p:nvPr>
            <p:custDataLst>
              <p:tags r:id="rId3"/>
            </p:custDataLst>
          </p:nvPr>
        </p:nvSpPr>
        <p:spPr>
          <a:xfrm>
            <a:off x="7032104" y="6572516"/>
            <a:ext cx="4896544" cy="276999"/>
          </a:xfrm>
          <a:prstGeom prst="rect">
            <a:avLst/>
          </a:prstGeom>
        </p:spPr>
        <p:txBody>
          <a:bodyPr wrap="square">
            <a:spAutoFit/>
          </a:bodyPr>
          <a:lstStyle/>
          <a:p>
            <a:pPr algn="r"/>
            <a:r>
              <a:rPr lang="fr-CA" sz="1200" baseline="30000" dirty="0"/>
              <a:t>5</a:t>
            </a:r>
            <a:r>
              <a:rPr lang="fr-CA" sz="1200" baseline="30000" dirty="0" smtClean="0"/>
              <a:t>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3200790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descr="C:\Users\Elizabeth\Pictures\10th%20Anniversary%20Logo%20created%20by%20Mary%20Southard,%20CSJ.jpg"/>
          <p:cNvPicPr>
            <a:picLocks noGrp="1"/>
          </p:cNvPicPr>
          <p:nvPr>
            <p:ph sz="quarter" idx="1"/>
            <p:custDataLst>
              <p:tags r:id="rId1"/>
            </p:custDataLst>
          </p:nvPr>
        </p:nvPicPr>
        <p:blipFill rotWithShape="1">
          <a:blip r:embed="rId6" cstate="email">
            <a:extLst>
              <a:ext uri="{28A0092B-C50C-407E-A947-70E740481C1C}">
                <a14:useLocalDpi xmlns:a14="http://schemas.microsoft.com/office/drawing/2010/main"/>
              </a:ext>
            </a:extLst>
          </a:blip>
          <a:srcRect t="13928" b="1534"/>
          <a:stretch/>
        </p:blipFill>
        <p:spPr>
          <a:xfrm>
            <a:off x="0" y="0"/>
            <a:ext cx="12192000" cy="6876000"/>
          </a:xfrm>
        </p:spPr>
      </p:pic>
      <p:sp>
        <p:nvSpPr>
          <p:cNvPr id="3" name="Title 2"/>
          <p:cNvSpPr>
            <a:spLocks noGrp="1"/>
          </p:cNvSpPr>
          <p:nvPr>
            <p:ph type="title"/>
            <p:custDataLst>
              <p:tags r:id="rId2"/>
            </p:custDataLst>
          </p:nvPr>
        </p:nvSpPr>
        <p:spPr>
          <a:xfrm>
            <a:off x="191344" y="0"/>
            <a:ext cx="5256584" cy="2348880"/>
          </a:xfrm>
        </p:spPr>
        <p:txBody>
          <a:bodyPr rtlCol="0">
            <a:noAutofit/>
          </a:bodyPr>
          <a:lstStyle/>
          <a:p>
            <a:pPr>
              <a:defRPr/>
            </a:pPr>
            <a:r>
              <a:rPr lang="en-CA" sz="2400" b="1" dirty="0">
                <a:solidFill>
                  <a:schemeClr val="bg1"/>
                </a:solidFill>
                <a:effectLst>
                  <a:outerShdw blurRad="38100" dist="38100" dir="2700000" algn="tl">
                    <a:srgbClr val="000000">
                      <a:alpha val="43137"/>
                    </a:srgbClr>
                  </a:outerShdw>
                </a:effectLst>
              </a:rPr>
              <a:t>A flourishing humanity </a:t>
            </a:r>
            <a:br>
              <a:rPr lang="en-CA" sz="2400" b="1" dirty="0">
                <a:solidFill>
                  <a:schemeClr val="bg1"/>
                </a:solidFill>
                <a:effectLst>
                  <a:outerShdw blurRad="38100" dist="38100" dir="2700000" algn="tl">
                    <a:srgbClr val="000000">
                      <a:alpha val="43137"/>
                    </a:srgbClr>
                  </a:outerShdw>
                </a:effectLst>
              </a:rPr>
            </a:br>
            <a:r>
              <a:rPr lang="en-CA" sz="2400" b="1" dirty="0">
                <a:solidFill>
                  <a:schemeClr val="bg1"/>
                </a:solidFill>
                <a:effectLst>
                  <a:outerShdw blurRad="38100" dist="38100" dir="2700000" algn="tl">
                    <a:srgbClr val="000000">
                      <a:alpha val="43137"/>
                    </a:srgbClr>
                  </a:outerShdw>
                </a:effectLst>
              </a:rPr>
              <a:t>on a thriving Earth </a:t>
            </a:r>
            <a:br>
              <a:rPr lang="en-CA" sz="2400" b="1" dirty="0">
                <a:solidFill>
                  <a:schemeClr val="bg1"/>
                </a:solidFill>
                <a:effectLst>
                  <a:outerShdw blurRad="38100" dist="38100" dir="2700000" algn="tl">
                    <a:srgbClr val="000000">
                      <a:alpha val="43137"/>
                    </a:srgbClr>
                  </a:outerShdw>
                </a:effectLst>
              </a:rPr>
            </a:br>
            <a:r>
              <a:rPr lang="en-CA" sz="2400" b="1" dirty="0">
                <a:solidFill>
                  <a:schemeClr val="bg1"/>
                </a:solidFill>
                <a:effectLst>
                  <a:outerShdw blurRad="38100" dist="38100" dir="2700000" algn="tl">
                    <a:srgbClr val="000000">
                      <a:alpha val="43137"/>
                    </a:srgbClr>
                  </a:outerShdw>
                </a:effectLst>
              </a:rPr>
              <a:t>in an evolving universe </a:t>
            </a:r>
            <a:br>
              <a:rPr lang="en-CA" sz="2400" b="1" dirty="0">
                <a:solidFill>
                  <a:schemeClr val="bg1"/>
                </a:solidFill>
                <a:effectLst>
                  <a:outerShdw blurRad="38100" dist="38100" dir="2700000" algn="tl">
                    <a:srgbClr val="000000">
                      <a:alpha val="43137"/>
                    </a:srgbClr>
                  </a:outerShdw>
                </a:effectLst>
              </a:rPr>
            </a:br>
            <a:r>
              <a:rPr lang="en-CA" sz="2400" b="1" dirty="0">
                <a:solidFill>
                  <a:schemeClr val="bg1"/>
                </a:solidFill>
                <a:effectLst>
                  <a:outerShdw blurRad="38100" dist="38100" dir="2700000" algn="tl">
                    <a:srgbClr val="000000">
                      <a:alpha val="43137"/>
                    </a:srgbClr>
                  </a:outerShdw>
                </a:effectLst>
              </a:rPr>
              <a:t>all together filled with the glory of God</a:t>
            </a:r>
            <a:br>
              <a:rPr lang="en-CA" sz="2400" b="1" dirty="0">
                <a:solidFill>
                  <a:schemeClr val="bg1"/>
                </a:solidFill>
                <a:effectLst>
                  <a:outerShdw blurRad="38100" dist="38100" dir="2700000" algn="tl">
                    <a:srgbClr val="000000">
                      <a:alpha val="43137"/>
                    </a:srgbClr>
                  </a:outerShdw>
                </a:effectLst>
              </a:rPr>
            </a:br>
            <a:r>
              <a:rPr lang="en-CA" sz="2400" b="1" dirty="0" smtClean="0">
                <a:solidFill>
                  <a:schemeClr val="bg1"/>
                </a:solidFill>
                <a:effectLst>
                  <a:outerShdw blurRad="38100" dist="38100" dir="2700000" algn="tl">
                    <a:srgbClr val="000000">
                      <a:alpha val="43137"/>
                    </a:srgbClr>
                  </a:outerShdw>
                </a:effectLst>
              </a:rPr>
              <a:t>		</a:t>
            </a:r>
            <a:r>
              <a:rPr lang="en-CA" sz="1600" b="1" dirty="0" smtClean="0">
                <a:solidFill>
                  <a:schemeClr val="bg1"/>
                </a:solidFill>
                <a:effectLst>
                  <a:outerShdw blurRad="38100" dist="38100" dir="2700000" algn="tl">
                    <a:srgbClr val="000000">
                      <a:alpha val="43137"/>
                    </a:srgbClr>
                  </a:outerShdw>
                </a:effectLst>
              </a:rPr>
              <a:t>Elizabeth </a:t>
            </a:r>
            <a:r>
              <a:rPr lang="en-CA" sz="1600" b="1" dirty="0">
                <a:solidFill>
                  <a:schemeClr val="bg1"/>
                </a:solidFill>
                <a:effectLst>
                  <a:outerShdw blurRad="38100" dist="38100" dir="2700000" algn="tl">
                    <a:srgbClr val="000000">
                      <a:alpha val="43137"/>
                    </a:srgbClr>
                  </a:outerShdw>
                </a:effectLst>
              </a:rPr>
              <a:t>Johnson, </a:t>
            </a:r>
            <a:r>
              <a:rPr lang="en-CA" sz="1600" b="1" dirty="0" err="1">
                <a:solidFill>
                  <a:schemeClr val="bg1"/>
                </a:solidFill>
                <a:effectLst>
                  <a:outerShdw blurRad="38100" dist="38100" dir="2700000" algn="tl">
                    <a:srgbClr val="000000">
                      <a:alpha val="43137"/>
                    </a:srgbClr>
                  </a:outerShdw>
                </a:effectLst>
              </a:rPr>
              <a:t>csj</a:t>
            </a:r>
            <a:r>
              <a:rPr lang="en-CA" sz="1600" b="1" dirty="0">
                <a:solidFill>
                  <a:schemeClr val="bg1"/>
                </a:solidFill>
                <a:effectLst>
                  <a:outerShdw blurRad="38100" dist="38100" dir="2700000" algn="tl">
                    <a:srgbClr val="000000">
                      <a:alpha val="43137"/>
                    </a:srgbClr>
                  </a:outerShdw>
                </a:effectLst>
              </a:rPr>
              <a:t> </a:t>
            </a:r>
            <a:endParaRPr lang="en-CA" sz="2400" b="1" dirty="0">
              <a:solidFill>
                <a:schemeClr val="bg1"/>
              </a:solidFill>
              <a:effectLst>
                <a:outerShdw blurRad="38100" dist="38100" dir="2700000" algn="tl">
                  <a:srgbClr val="000000">
                    <a:alpha val="43137"/>
                  </a:srgbClr>
                </a:outerShdw>
              </a:effectLst>
            </a:endParaRPr>
          </a:p>
        </p:txBody>
      </p:sp>
      <p:sp>
        <p:nvSpPr>
          <p:cNvPr id="5" name="Title 2"/>
          <p:cNvSpPr txBox="1">
            <a:spLocks/>
          </p:cNvSpPr>
          <p:nvPr>
            <p:custDataLst>
              <p:tags r:id="rId3"/>
            </p:custDataLst>
          </p:nvPr>
        </p:nvSpPr>
        <p:spPr>
          <a:xfrm>
            <a:off x="5447928" y="116632"/>
            <a:ext cx="6588224" cy="1880390"/>
          </a:xfrm>
          <a:prstGeom prst="rect">
            <a:avLst/>
          </a:prstGeom>
        </p:spPr>
        <p:txBody>
          <a:bodyPr vert="horz" rtlCol="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defRPr/>
            </a:pPr>
            <a:r>
              <a:rPr lang="fr-CA" sz="2400" b="1" dirty="0" smtClean="0">
                <a:solidFill>
                  <a:schemeClr val="bg1"/>
                </a:solidFill>
                <a:effectLst>
                  <a:outerShdw blurRad="38100" dist="38100" dir="2700000" algn="tl">
                    <a:srgbClr val="000000">
                      <a:alpha val="43137"/>
                    </a:srgbClr>
                  </a:outerShdw>
                </a:effectLst>
              </a:rPr>
              <a:t>Une humanité florissante </a:t>
            </a:r>
            <a:br>
              <a:rPr lang="fr-CA" sz="2400" b="1" dirty="0" smtClean="0">
                <a:solidFill>
                  <a:schemeClr val="bg1"/>
                </a:solidFill>
                <a:effectLst>
                  <a:outerShdw blurRad="38100" dist="38100" dir="2700000" algn="tl">
                    <a:srgbClr val="000000">
                      <a:alpha val="43137"/>
                    </a:srgbClr>
                  </a:outerShdw>
                </a:effectLst>
              </a:rPr>
            </a:br>
            <a:r>
              <a:rPr lang="fr-CA" sz="2400" b="1" dirty="0" smtClean="0">
                <a:solidFill>
                  <a:schemeClr val="bg1"/>
                </a:solidFill>
                <a:effectLst>
                  <a:outerShdw blurRad="38100" dist="38100" dir="2700000" algn="tl">
                    <a:srgbClr val="000000">
                      <a:alpha val="43137"/>
                    </a:srgbClr>
                  </a:outerShdw>
                </a:effectLst>
              </a:rPr>
              <a:t>sur une terre prospère</a:t>
            </a:r>
            <a:br>
              <a:rPr lang="fr-CA" sz="2400" b="1" dirty="0" smtClean="0">
                <a:solidFill>
                  <a:schemeClr val="bg1"/>
                </a:solidFill>
                <a:effectLst>
                  <a:outerShdw blurRad="38100" dist="38100" dir="2700000" algn="tl">
                    <a:srgbClr val="000000">
                      <a:alpha val="43137"/>
                    </a:srgbClr>
                  </a:outerShdw>
                </a:effectLst>
              </a:rPr>
            </a:br>
            <a:r>
              <a:rPr lang="fr-CA" sz="2400" b="1" dirty="0" smtClean="0">
                <a:solidFill>
                  <a:schemeClr val="bg1"/>
                </a:solidFill>
                <a:effectLst>
                  <a:outerShdw blurRad="38100" dist="38100" dir="2700000" algn="tl">
                    <a:srgbClr val="000000">
                      <a:alpha val="43137"/>
                    </a:srgbClr>
                  </a:outerShdw>
                </a:effectLst>
              </a:rPr>
              <a:t>dans un univers en évolution</a:t>
            </a:r>
            <a:br>
              <a:rPr lang="fr-CA" sz="2400" b="1" dirty="0" smtClean="0">
                <a:solidFill>
                  <a:schemeClr val="bg1"/>
                </a:solidFill>
                <a:effectLst>
                  <a:outerShdw blurRad="38100" dist="38100" dir="2700000" algn="tl">
                    <a:srgbClr val="000000">
                      <a:alpha val="43137"/>
                    </a:srgbClr>
                  </a:outerShdw>
                </a:effectLst>
              </a:rPr>
            </a:br>
            <a:r>
              <a:rPr lang="fr-CA" sz="2400" b="1" dirty="0" smtClean="0">
                <a:solidFill>
                  <a:schemeClr val="bg1"/>
                </a:solidFill>
                <a:effectLst>
                  <a:outerShdw blurRad="38100" dist="38100" dir="2700000" algn="tl">
                    <a:srgbClr val="000000">
                      <a:alpha val="43137"/>
                    </a:srgbClr>
                  </a:outerShdw>
                </a:effectLst>
              </a:rPr>
              <a:t>le tout imprégné de la gloire de Dieu</a:t>
            </a:r>
            <a:r>
              <a:rPr lang="fr-CA" sz="1800" b="1" baseline="30000" dirty="0" smtClean="0">
                <a:solidFill>
                  <a:schemeClr val="bg1"/>
                </a:solidFill>
                <a:effectLst>
                  <a:outerShdw blurRad="38100" dist="38100" dir="2700000" algn="tl">
                    <a:srgbClr val="000000">
                      <a:alpha val="43137"/>
                    </a:srgbClr>
                  </a:outerShdw>
                </a:effectLst>
              </a:rPr>
              <a:t>6</a:t>
            </a:r>
            <a:r>
              <a:rPr lang="fr-CA" sz="3200" b="1" dirty="0" smtClean="0">
                <a:solidFill>
                  <a:schemeClr val="bg1"/>
                </a:solidFill>
                <a:effectLst>
                  <a:outerShdw blurRad="38100" dist="38100" dir="2700000" algn="tl">
                    <a:srgbClr val="000000">
                      <a:alpha val="43137"/>
                    </a:srgbClr>
                  </a:outerShdw>
                </a:effectLst>
              </a:rPr>
              <a:t/>
            </a:r>
            <a:br>
              <a:rPr lang="fr-CA" sz="3200" b="1" dirty="0" smtClean="0">
                <a:solidFill>
                  <a:schemeClr val="bg1"/>
                </a:solidFill>
                <a:effectLst>
                  <a:outerShdw blurRad="38100" dist="38100" dir="2700000" algn="tl">
                    <a:srgbClr val="000000">
                      <a:alpha val="43137"/>
                    </a:srgbClr>
                  </a:outerShdw>
                </a:effectLst>
              </a:rPr>
            </a:br>
            <a:r>
              <a:rPr lang="fr-CA" sz="1800" b="1" dirty="0" smtClean="0">
                <a:solidFill>
                  <a:schemeClr val="bg1"/>
                </a:solidFill>
                <a:effectLst>
                  <a:outerShdw blurRad="38100" dist="38100" dir="2700000" algn="tl">
                    <a:srgbClr val="000000">
                      <a:alpha val="43137"/>
                    </a:srgbClr>
                  </a:outerShdw>
                </a:effectLst>
              </a:rPr>
              <a:t>Elizabeth Johnson, </a:t>
            </a:r>
            <a:r>
              <a:rPr lang="fr-CA" sz="1800" b="1" dirty="0" err="1" smtClean="0">
                <a:solidFill>
                  <a:schemeClr val="bg1"/>
                </a:solidFill>
                <a:effectLst>
                  <a:outerShdw blurRad="38100" dist="38100" dir="2700000" algn="tl">
                    <a:srgbClr val="000000">
                      <a:alpha val="43137"/>
                    </a:srgbClr>
                  </a:outerShdw>
                </a:effectLst>
              </a:rPr>
              <a:t>csj</a:t>
            </a:r>
            <a:r>
              <a:rPr lang="fr-CA" sz="1800" b="1" dirty="0" smtClean="0">
                <a:solidFill>
                  <a:schemeClr val="bg1"/>
                </a:solidFill>
                <a:effectLst>
                  <a:outerShdw blurRad="38100" dist="38100" dir="2700000" algn="tl">
                    <a:srgbClr val="000000">
                      <a:alpha val="43137"/>
                    </a:srgbClr>
                  </a:outerShdw>
                </a:effectLst>
              </a:rPr>
              <a:t> </a:t>
            </a:r>
            <a:endParaRPr lang="fr-CA" sz="3200" b="1" dirty="0">
              <a:solidFill>
                <a:schemeClr val="bg1"/>
              </a:solidFill>
              <a:effectLst>
                <a:outerShdw blurRad="38100" dist="38100" dir="2700000" algn="tl">
                  <a:srgbClr val="000000">
                    <a:alpha val="43137"/>
                  </a:srgbClr>
                </a:outerShdw>
              </a:effectLst>
            </a:endParaRPr>
          </a:p>
        </p:txBody>
      </p:sp>
      <p:sp>
        <p:nvSpPr>
          <p:cNvPr id="6" name="Rectangle 5"/>
          <p:cNvSpPr/>
          <p:nvPr>
            <p:custDataLst>
              <p:tags r:id="rId4"/>
            </p:custDataLst>
          </p:nvPr>
        </p:nvSpPr>
        <p:spPr>
          <a:xfrm>
            <a:off x="7295456" y="6572516"/>
            <a:ext cx="4896544" cy="276999"/>
          </a:xfrm>
          <a:prstGeom prst="rect">
            <a:avLst/>
          </a:prstGeom>
        </p:spPr>
        <p:txBody>
          <a:bodyPr wrap="square">
            <a:spAutoFit/>
          </a:bodyPr>
          <a:lstStyle/>
          <a:p>
            <a:pPr algn="r"/>
            <a:r>
              <a:rPr lang="fr-CA" sz="1200" baseline="30000" dirty="0" smtClean="0">
                <a:solidFill>
                  <a:schemeClr val="bg1"/>
                </a:solidFill>
              </a:rPr>
              <a:t>6 </a:t>
            </a:r>
            <a:r>
              <a:rPr lang="fr-CA" sz="1200" dirty="0" smtClean="0">
                <a:solidFill>
                  <a:schemeClr val="bg1"/>
                </a:solidFill>
              </a:rPr>
              <a:t>Traduction libre – Version française non disponible.</a:t>
            </a:r>
            <a:endParaRPr lang="fr-CA" sz="1200" dirty="0">
              <a:solidFill>
                <a:schemeClr val="bg1"/>
              </a:solidFill>
            </a:endParaRPr>
          </a:p>
        </p:txBody>
      </p:sp>
    </p:spTree>
    <p:extLst>
      <p:ext uri="{BB962C8B-B14F-4D97-AF65-F5344CB8AC3E}">
        <p14:creationId xmlns:p14="http://schemas.microsoft.com/office/powerpoint/2010/main" val="2423016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Related image">
            <a:hlinkClick r:id="rId5"/>
          </p:cNvPr>
          <p:cNvPicPr>
            <a:picLocks noChangeAspect="1" noChangeArrowheads="1"/>
          </p:cNvPicPr>
          <p:nvPr>
            <p:custDataLst>
              <p:tags r:id="rId1"/>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2567608" y="6791"/>
            <a:ext cx="6696744" cy="6862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407368" y="188640"/>
            <a:ext cx="3024336" cy="1143000"/>
          </a:xfrm>
        </p:spPr>
        <p:txBody>
          <a:bodyPr>
            <a:normAutofit/>
          </a:bodyPr>
          <a:lstStyle/>
          <a:p>
            <a:pPr algn="r"/>
            <a:r>
              <a:rPr lang="en-CA" sz="5400" b="1" dirty="0">
                <a:solidFill>
                  <a:srgbClr val="FFFF00"/>
                </a:solidFill>
                <a:effectLst>
                  <a:outerShdw blurRad="38100" dist="38100" dir="2700000" algn="tl">
                    <a:srgbClr val="000000">
                      <a:alpha val="43137"/>
                    </a:srgbClr>
                  </a:outerShdw>
                </a:effectLst>
              </a:rPr>
              <a:t>EARTH</a:t>
            </a:r>
          </a:p>
        </p:txBody>
      </p:sp>
      <p:sp>
        <p:nvSpPr>
          <p:cNvPr id="4" name="Title 1"/>
          <p:cNvSpPr txBox="1">
            <a:spLocks/>
          </p:cNvSpPr>
          <p:nvPr>
            <p:custDataLst>
              <p:tags r:id="rId3"/>
            </p:custDataLst>
          </p:nvPr>
        </p:nvSpPr>
        <p:spPr>
          <a:xfrm>
            <a:off x="8544272" y="404664"/>
            <a:ext cx="3372544"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fr-CA" sz="3600" b="1" spc="-300" dirty="0" smtClean="0">
                <a:solidFill>
                  <a:srgbClr val="FFFF00"/>
                </a:solidFill>
                <a:effectLst>
                  <a:outerShdw blurRad="38100" dist="38100" dir="2700000" algn="tl">
                    <a:srgbClr val="000000">
                      <a:alpha val="43137"/>
                    </a:srgbClr>
                  </a:outerShdw>
                </a:effectLst>
              </a:rPr>
              <a:t>La</a:t>
            </a:r>
            <a:r>
              <a:rPr lang="fr-CA" sz="2800" b="1" spc="-300" dirty="0" smtClean="0">
                <a:solidFill>
                  <a:srgbClr val="FFFF00"/>
                </a:solidFill>
                <a:effectLst>
                  <a:outerShdw blurRad="38100" dist="38100" dir="2700000" algn="tl">
                    <a:srgbClr val="000000">
                      <a:alpha val="43137"/>
                    </a:srgbClr>
                  </a:outerShdw>
                </a:effectLst>
              </a:rPr>
              <a:t> </a:t>
            </a:r>
            <a:r>
              <a:rPr lang="fr-CA" sz="5400" b="1" dirty="0" smtClean="0">
                <a:solidFill>
                  <a:srgbClr val="FFFF00"/>
                </a:solidFill>
                <a:effectLst>
                  <a:outerShdw blurRad="38100" dist="38100" dir="2700000" algn="tl">
                    <a:srgbClr val="000000">
                      <a:alpha val="43137"/>
                    </a:srgbClr>
                  </a:outerShdw>
                </a:effectLst>
              </a:rPr>
              <a:t>TERRE</a:t>
            </a:r>
            <a:endParaRPr lang="fr-CA" sz="5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2804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9336" y="58011"/>
            <a:ext cx="5472608" cy="838200"/>
          </a:xfrm>
        </p:spPr>
        <p:txBody>
          <a:bodyPr>
            <a:normAutofit fontScale="90000"/>
          </a:bodyPr>
          <a:lstStyle/>
          <a:p>
            <a:pPr algn="ctr">
              <a:defRPr/>
            </a:pPr>
            <a:r>
              <a:rPr lang="en-US" sz="3600" b="1" dirty="0">
                <a:solidFill>
                  <a:srgbClr val="C00000"/>
                </a:solidFill>
                <a:effectLst>
                  <a:outerShdw blurRad="38100" dist="38100" dir="2700000" algn="tl">
                    <a:srgbClr val="000000">
                      <a:alpha val="43137"/>
                    </a:srgbClr>
                  </a:outerShdw>
                </a:effectLst>
              </a:rPr>
              <a:t>THE FIRST COVENANT</a:t>
            </a:r>
          </a:p>
        </p:txBody>
      </p:sp>
      <p:sp>
        <p:nvSpPr>
          <p:cNvPr id="3" name="Content Placeholder 2"/>
          <p:cNvSpPr>
            <a:spLocks noGrp="1"/>
          </p:cNvSpPr>
          <p:nvPr>
            <p:ph sz="quarter" idx="1"/>
            <p:custDataLst>
              <p:tags r:id="rId2"/>
            </p:custDataLst>
          </p:nvPr>
        </p:nvSpPr>
        <p:spPr>
          <a:xfrm>
            <a:off x="191344" y="1026840"/>
            <a:ext cx="5688632" cy="5210472"/>
          </a:xfrm>
        </p:spPr>
        <p:txBody>
          <a:bodyPr>
            <a:normAutofit fontScale="92500" lnSpcReduction="10000"/>
          </a:bodyPr>
          <a:lstStyle/>
          <a:p>
            <a:pPr>
              <a:buClr>
                <a:schemeClr val="accent3"/>
              </a:buClr>
              <a:buNone/>
              <a:defRPr/>
            </a:pPr>
            <a:r>
              <a:rPr lang="en-US" sz="2600" b="1" dirty="0"/>
              <a:t>Then God said to Noah and to his sons with him, ‘As for me, I am establishing my covenant with you and your descendants after you, and with every living creature that is with you, the birds, the domestic animals, and every animal of the earth with you, as many as came out of the ark.</a:t>
            </a:r>
            <a:r>
              <a:rPr lang="en-US" sz="2600" b="1" baseline="30000" dirty="0"/>
              <a:t> </a:t>
            </a:r>
            <a:r>
              <a:rPr lang="en-US" sz="2600" b="1" dirty="0"/>
              <a:t>I establish my covenant with you, that never again shall all flesh be cut off by the waters of a flood, and never again shall there be a flood to destroy the earth.’ </a:t>
            </a:r>
          </a:p>
          <a:p>
            <a:pPr>
              <a:buClr>
                <a:schemeClr val="accent3"/>
              </a:buClr>
              <a:buNone/>
              <a:defRPr/>
            </a:pPr>
            <a:r>
              <a:rPr lang="en-US" sz="1800" b="1" dirty="0" smtClean="0"/>
              <a:t>                                         </a:t>
            </a:r>
            <a:r>
              <a:rPr lang="en-US" sz="1900" b="1" dirty="0"/>
              <a:t>Gen 9:8-11</a:t>
            </a:r>
          </a:p>
        </p:txBody>
      </p:sp>
      <p:sp>
        <p:nvSpPr>
          <p:cNvPr id="4" name="Title 1"/>
          <p:cNvSpPr txBox="1">
            <a:spLocks/>
          </p:cNvSpPr>
          <p:nvPr>
            <p:custDataLst>
              <p:tags r:id="rId3"/>
            </p:custDataLst>
          </p:nvPr>
        </p:nvSpPr>
        <p:spPr>
          <a:xfrm>
            <a:off x="6270104" y="44624"/>
            <a:ext cx="5586536" cy="8382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fr-CA" sz="3600" b="1" dirty="0" smtClean="0">
                <a:solidFill>
                  <a:srgbClr val="C00000"/>
                </a:solidFill>
                <a:effectLst>
                  <a:outerShdw blurRad="38100" dist="38100" dir="2700000" algn="tl">
                    <a:srgbClr val="000000">
                      <a:alpha val="43137"/>
                    </a:srgbClr>
                  </a:outerShdw>
                </a:effectLst>
              </a:rPr>
              <a:t>La première alliance</a:t>
            </a:r>
            <a:endParaRPr lang="fr-CA" sz="3600" b="1" dirty="0">
              <a:solidFill>
                <a:srgbClr val="C00000"/>
              </a:solidFill>
              <a:effectLst>
                <a:outerShdw blurRad="38100" dist="38100" dir="2700000" algn="tl">
                  <a:srgbClr val="000000">
                    <a:alpha val="43137"/>
                  </a:srgbClr>
                </a:outerShdw>
              </a:effectLst>
            </a:endParaRPr>
          </a:p>
        </p:txBody>
      </p:sp>
      <p:sp>
        <p:nvSpPr>
          <p:cNvPr id="5" name="Content Placeholder 2"/>
          <p:cNvSpPr txBox="1">
            <a:spLocks/>
          </p:cNvSpPr>
          <p:nvPr>
            <p:custDataLst>
              <p:tags r:id="rId4"/>
            </p:custDataLst>
          </p:nvPr>
        </p:nvSpPr>
        <p:spPr>
          <a:xfrm>
            <a:off x="6270104" y="1196752"/>
            <a:ext cx="5730552" cy="5184576"/>
          </a:xfrm>
          <a:prstGeom prst="rect">
            <a:avLst/>
          </a:prstGeom>
        </p:spPr>
        <p:txBody>
          <a:bodyPr vert="horz">
            <a:normAutofit fontScale="2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20000"/>
              </a:lnSpc>
              <a:buClr>
                <a:schemeClr val="accent3"/>
              </a:buClr>
              <a:buFont typeface="Wingdings"/>
              <a:buNone/>
              <a:defRPr/>
            </a:pPr>
            <a:r>
              <a:rPr lang="fr-CA" sz="9200" b="1" dirty="0" smtClean="0"/>
              <a:t>Dieu dit encore à Noé et à ses fils: </a:t>
            </a:r>
          </a:p>
          <a:p>
            <a:pPr marL="0" indent="0">
              <a:lnSpc>
                <a:spcPct val="120000"/>
              </a:lnSpc>
              <a:buClr>
                <a:schemeClr val="accent3"/>
              </a:buClr>
              <a:buFont typeface="Wingdings"/>
              <a:buNone/>
              <a:defRPr/>
            </a:pPr>
            <a:r>
              <a:rPr lang="fr-CA" sz="9200" b="1" dirty="0" smtClean="0"/>
              <a:t>« J'établis mon alliance avec vous et avec votre descendance après vous, avec tous les êtres vivants qui sont avec vous, tant les oiseaux que le bétail et tous les animaux de la terre, avec tous ceux qui sont sortis de l'arche, avec tous les animaux de la terre. J'établis mon alliance avec vous : aucune créature ne sera plus supprimée par l’eau du déluge et il n'y aura plus de déluge pour détruire la terre. » </a:t>
            </a:r>
          </a:p>
          <a:p>
            <a:pPr algn="r">
              <a:buClr>
                <a:schemeClr val="accent3"/>
              </a:buClr>
              <a:buFont typeface="Wingdings 2"/>
              <a:buNone/>
              <a:defRPr/>
            </a:pPr>
            <a:r>
              <a:rPr lang="fr-CA" sz="7200" b="1" dirty="0" smtClean="0"/>
              <a:t>                                  </a:t>
            </a:r>
            <a:r>
              <a:rPr lang="fr-CA" sz="7200" b="1" dirty="0" err="1" smtClean="0"/>
              <a:t>Gen</a:t>
            </a:r>
            <a:r>
              <a:rPr lang="fr-CA" sz="7200" b="1" dirty="0" smtClean="0"/>
              <a:t> 9:8-11</a:t>
            </a:r>
            <a:endParaRPr lang="fr-CA" sz="9600" b="1" dirty="0" smtClean="0"/>
          </a:p>
        </p:txBody>
      </p:sp>
    </p:spTree>
    <p:extLst>
      <p:ext uri="{BB962C8B-B14F-4D97-AF65-F5344CB8AC3E}">
        <p14:creationId xmlns:p14="http://schemas.microsoft.com/office/powerpoint/2010/main" val="956398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3352" y="446956"/>
            <a:ext cx="5400600" cy="651892"/>
          </a:xfrm>
        </p:spPr>
        <p:txBody>
          <a:bodyPr>
            <a:normAutofit fontScale="90000"/>
          </a:bodyPr>
          <a:lstStyle/>
          <a:p>
            <a:pPr algn="ctr"/>
            <a:r>
              <a:rPr lang="en-US" sz="3600" b="1" dirty="0">
                <a:solidFill>
                  <a:srgbClr val="C00000"/>
                </a:solidFill>
                <a:effectLst>
                  <a:outerShdw blurRad="38100" dist="38100" dir="2700000" algn="tl">
                    <a:srgbClr val="000000">
                      <a:alpha val="43137"/>
                    </a:srgbClr>
                  </a:outerShdw>
                </a:effectLst>
              </a:rPr>
              <a:t>THE FIRST COVENANT</a:t>
            </a:r>
            <a:endParaRPr lang="en-US" sz="3600" dirty="0"/>
          </a:p>
        </p:txBody>
      </p:sp>
      <p:sp>
        <p:nvSpPr>
          <p:cNvPr id="3" name="Content Placeholder 2"/>
          <p:cNvSpPr>
            <a:spLocks noGrp="1"/>
          </p:cNvSpPr>
          <p:nvPr>
            <p:ph sz="quarter" idx="1"/>
            <p:custDataLst>
              <p:tags r:id="rId2"/>
            </p:custDataLst>
          </p:nvPr>
        </p:nvSpPr>
        <p:spPr>
          <a:xfrm>
            <a:off x="191344" y="1412776"/>
            <a:ext cx="5760640" cy="4680520"/>
          </a:xfrm>
        </p:spPr>
        <p:txBody>
          <a:bodyPr>
            <a:noAutofit/>
          </a:bodyPr>
          <a:lstStyle/>
          <a:p>
            <a:pPr>
              <a:buClr>
                <a:schemeClr val="accent3"/>
              </a:buClr>
              <a:buNone/>
              <a:defRPr/>
            </a:pPr>
            <a:r>
              <a:rPr lang="en-US" sz="2000" b="1" dirty="0">
                <a:solidFill>
                  <a:schemeClr val="accent1">
                    <a:lumMod val="50000"/>
                  </a:schemeClr>
                </a:solidFill>
              </a:rPr>
              <a:t>God said, ‘This is the sign of the covenant that I make between me and you and every living creature that is with you, for all future generations: I have set my bow in the clouds, and it shall be a sign of the covenant between me and the earth. When I bring clouds over the earth and the bow is seen in the clouds, I will remember my covenant that is between me and you and every living creature of all flesh.</a:t>
            </a:r>
          </a:p>
          <a:p>
            <a:pPr>
              <a:buClr>
                <a:schemeClr val="accent3"/>
              </a:buClr>
              <a:buNone/>
              <a:defRPr/>
            </a:pPr>
            <a:r>
              <a:rPr lang="en-US" b="1" dirty="0">
                <a:solidFill>
                  <a:schemeClr val="accent1">
                    <a:lumMod val="50000"/>
                  </a:schemeClr>
                </a:solidFill>
              </a:rPr>
              <a:t>  </a:t>
            </a:r>
            <a:r>
              <a:rPr lang="en-US" sz="2000" b="1" dirty="0" smtClean="0">
                <a:solidFill>
                  <a:schemeClr val="accent1">
                    <a:lumMod val="50000"/>
                  </a:schemeClr>
                </a:solidFill>
              </a:rPr>
              <a:t>	                                    </a:t>
            </a:r>
            <a:r>
              <a:rPr lang="en-US" sz="1800" b="1" dirty="0">
                <a:solidFill>
                  <a:schemeClr val="accent1">
                    <a:lumMod val="50000"/>
                  </a:schemeClr>
                </a:solidFill>
              </a:rPr>
              <a:t>Gen 9:12-15</a:t>
            </a:r>
          </a:p>
        </p:txBody>
      </p:sp>
      <p:sp>
        <p:nvSpPr>
          <p:cNvPr id="4" name="Content Placeholder 2"/>
          <p:cNvSpPr txBox="1">
            <a:spLocks/>
          </p:cNvSpPr>
          <p:nvPr>
            <p:custDataLst>
              <p:tags r:id="rId3"/>
            </p:custDataLst>
          </p:nvPr>
        </p:nvSpPr>
        <p:spPr>
          <a:xfrm>
            <a:off x="6312024" y="1268760"/>
            <a:ext cx="5616624" cy="540060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chemeClr val="accent3"/>
              </a:buClr>
              <a:buFont typeface="Wingdings"/>
              <a:buNone/>
              <a:defRPr/>
            </a:pPr>
            <a:r>
              <a:rPr lang="fr-CA" sz="2300" b="1" dirty="0" smtClean="0">
                <a:solidFill>
                  <a:schemeClr val="accent1">
                    <a:lumMod val="50000"/>
                  </a:schemeClr>
                </a:solidFill>
              </a:rPr>
              <a:t>Dieu dit : « Voici le signe de l'alliance que j'établis entre moi et vous, ainsi que tous les êtres vivants qui sont avec vous, pour toutes les générations : j'ai placé mon arc parmi les nuages et il servira de signe de l'alliance conclue entre moi et la terre. Quand j'aurai rassemblé des nuages au-dessus de la terre, l'arc apparaîtra parmi les nuages et je me souviendrai de mon alliance entre moi et vous ainsi que tous les êtres vivants de toute espèce : l’eau ne se transformera plus en déluge pour détruire toute créature. »</a:t>
            </a:r>
          </a:p>
          <a:p>
            <a:pPr marL="0" indent="0" algn="r">
              <a:buClr>
                <a:schemeClr val="accent3"/>
              </a:buClr>
              <a:buFont typeface="Wingdings"/>
              <a:buNone/>
              <a:defRPr/>
            </a:pPr>
            <a:r>
              <a:rPr lang="fr-CA" b="1" dirty="0" smtClean="0">
                <a:solidFill>
                  <a:schemeClr val="accent1">
                    <a:lumMod val="50000"/>
                  </a:schemeClr>
                </a:solidFill>
              </a:rPr>
              <a:t>                                  </a:t>
            </a:r>
            <a:r>
              <a:rPr lang="fr-CA" sz="1900" b="1" dirty="0" err="1" smtClean="0">
                <a:solidFill>
                  <a:schemeClr val="accent1">
                    <a:lumMod val="50000"/>
                  </a:schemeClr>
                </a:solidFill>
              </a:rPr>
              <a:t>Gen</a:t>
            </a:r>
            <a:r>
              <a:rPr lang="fr-CA" sz="1900" b="1" dirty="0" smtClean="0">
                <a:solidFill>
                  <a:schemeClr val="accent1">
                    <a:lumMod val="50000"/>
                  </a:schemeClr>
                </a:solidFill>
              </a:rPr>
              <a:t> 9:12-15</a:t>
            </a:r>
            <a:endParaRPr lang="fr-CA" sz="1900" b="1" dirty="0">
              <a:solidFill>
                <a:schemeClr val="accent1">
                  <a:lumMod val="50000"/>
                </a:schemeClr>
              </a:solidFill>
            </a:endParaRPr>
          </a:p>
        </p:txBody>
      </p:sp>
      <p:sp>
        <p:nvSpPr>
          <p:cNvPr id="5" name="Title 1"/>
          <p:cNvSpPr txBox="1">
            <a:spLocks/>
          </p:cNvSpPr>
          <p:nvPr>
            <p:custDataLst>
              <p:tags r:id="rId4"/>
            </p:custDataLst>
          </p:nvPr>
        </p:nvSpPr>
        <p:spPr>
          <a:xfrm>
            <a:off x="6312024" y="260648"/>
            <a:ext cx="5616624" cy="838200"/>
          </a:xfrm>
          <a:prstGeom prst="rect">
            <a:avLst/>
          </a:prstGeom>
        </p:spPr>
        <p:txBody>
          <a:bodyPr vert="horz" anchor="b">
            <a:normAutofit fontScale="85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fr-CA" sz="4400" b="1" dirty="0" smtClean="0">
                <a:solidFill>
                  <a:srgbClr val="C00000"/>
                </a:solidFill>
                <a:effectLst>
                  <a:outerShdw blurRad="38100" dist="38100" dir="2700000" algn="tl">
                    <a:srgbClr val="000000">
                      <a:alpha val="43137"/>
                    </a:srgbClr>
                  </a:outerShdw>
                </a:effectLst>
              </a:rPr>
              <a:t>La première alliance</a:t>
            </a:r>
            <a:endParaRPr lang="fr-CA" sz="4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0987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Content Placeholder 3" descr="http://www.scenicreflections.com/files/beautiful_rainbow_Wallpaper_zbb1l.jpg"/>
          <p:cNvPicPr>
            <a:picLocks noGrp="1"/>
          </p:cNvPicPr>
          <p:nvPr>
            <p:ph sz="quarter" idx="1"/>
            <p:custDataLst>
              <p:tags r:id="rId1"/>
            </p:custDataLst>
          </p:nvPr>
        </p:nvPicPr>
        <p:blipFill rotWithShape="1">
          <a:blip r:embed="rId6" cstate="email">
            <a:extLst>
              <a:ext uri="{28A0092B-C50C-407E-A947-70E740481C1C}">
                <a14:useLocalDpi xmlns:a14="http://schemas.microsoft.com/office/drawing/2010/main"/>
              </a:ext>
            </a:extLst>
          </a:blip>
          <a:srcRect b="8183"/>
          <a:stretch/>
        </p:blipFill>
        <p:spPr>
          <a:xfrm>
            <a:off x="1919" y="-18000"/>
            <a:ext cx="12192000" cy="6876000"/>
          </a:xfrm>
        </p:spPr>
      </p:pic>
      <p:sp>
        <p:nvSpPr>
          <p:cNvPr id="2" name="Rectangle 1"/>
          <p:cNvSpPr/>
          <p:nvPr>
            <p:custDataLst>
              <p:tags r:id="rId2"/>
            </p:custDataLst>
          </p:nvPr>
        </p:nvSpPr>
        <p:spPr>
          <a:xfrm>
            <a:off x="90093" y="1891483"/>
            <a:ext cx="5544616" cy="4678204"/>
          </a:xfrm>
          <a:prstGeom prst="rect">
            <a:avLst/>
          </a:prstGeom>
          <a:solidFill>
            <a:schemeClr val="accent4">
              <a:alpha val="27000"/>
            </a:schemeClr>
          </a:solidFill>
        </p:spPr>
        <p:txBody>
          <a:bodyPr wrap="square">
            <a:spAutoFit/>
          </a:bodyPr>
          <a:lstStyle/>
          <a:p>
            <a:pPr algn="just"/>
            <a:r>
              <a:rPr lang="en-US" sz="2400" b="1" dirty="0">
                <a:solidFill>
                  <a:srgbClr val="FFFF00"/>
                </a:solidFill>
              </a:rPr>
              <a:t>Human beings must feel that they are sons and daughters of the rainbow, those who translate this divine covenant with all the beings existing and living, with new relationships of kindness, compassion, cosmic solidarity, and deep reverence for the mystery that each one bears and reveals. </a:t>
            </a:r>
          </a:p>
          <a:p>
            <a:r>
              <a:rPr lang="en-US" sz="1600" b="1" dirty="0">
                <a:solidFill>
                  <a:srgbClr val="FFFF00"/>
                </a:solidFill>
              </a:rPr>
              <a:t>                                                         </a:t>
            </a:r>
            <a:endParaRPr lang="en-US" sz="1600" b="1" dirty="0" smtClean="0">
              <a:solidFill>
                <a:srgbClr val="FFFF00"/>
              </a:solidFill>
            </a:endParaRPr>
          </a:p>
          <a:p>
            <a:r>
              <a:rPr lang="en-US" sz="1600" b="1" dirty="0">
                <a:solidFill>
                  <a:srgbClr val="FFFF00"/>
                </a:solidFill>
              </a:rPr>
              <a:t>	</a:t>
            </a:r>
            <a:r>
              <a:rPr lang="en-US" sz="1600" b="1" dirty="0" smtClean="0">
                <a:solidFill>
                  <a:srgbClr val="FFFF00"/>
                </a:solidFill>
              </a:rPr>
              <a:t>		           </a:t>
            </a:r>
            <a:r>
              <a:rPr lang="en-US" sz="1600" b="1" dirty="0">
                <a:solidFill>
                  <a:srgbClr val="FFFF00"/>
                </a:solidFill>
              </a:rPr>
              <a:t>~ Leonardo </a:t>
            </a:r>
            <a:r>
              <a:rPr lang="en-US" sz="1600" b="1" dirty="0" err="1">
                <a:solidFill>
                  <a:srgbClr val="FFFF00"/>
                </a:solidFill>
              </a:rPr>
              <a:t>Boff</a:t>
            </a:r>
            <a:r>
              <a:rPr lang="en-US" sz="1600" b="1" dirty="0">
                <a:solidFill>
                  <a:srgbClr val="FFFF00"/>
                </a:solidFill>
              </a:rPr>
              <a:t> </a:t>
            </a:r>
          </a:p>
          <a:p>
            <a:pPr algn="r"/>
            <a:r>
              <a:rPr lang="en-US" sz="1600" b="1" i="1" dirty="0">
                <a:solidFill>
                  <a:srgbClr val="FFFF00"/>
                </a:solidFill>
              </a:rPr>
              <a:t>Cry of the Earth, Cry of the Poor</a:t>
            </a:r>
            <a:endParaRPr lang="en-CA" sz="1600" b="1" dirty="0">
              <a:solidFill>
                <a:srgbClr val="FFFF00"/>
              </a:solidFill>
            </a:endParaRPr>
          </a:p>
          <a:p>
            <a:endParaRPr lang="en-CA" sz="2400" dirty="0">
              <a:solidFill>
                <a:srgbClr val="FFFF00"/>
              </a:solidFill>
            </a:endParaRPr>
          </a:p>
        </p:txBody>
      </p:sp>
      <p:sp>
        <p:nvSpPr>
          <p:cNvPr id="4" name="Rectangle 3"/>
          <p:cNvSpPr/>
          <p:nvPr>
            <p:custDataLst>
              <p:tags r:id="rId3"/>
            </p:custDataLst>
          </p:nvPr>
        </p:nvSpPr>
        <p:spPr>
          <a:xfrm>
            <a:off x="6312024" y="1124744"/>
            <a:ext cx="5616624" cy="5047536"/>
          </a:xfrm>
          <a:prstGeom prst="rect">
            <a:avLst/>
          </a:prstGeom>
          <a:solidFill>
            <a:schemeClr val="accent4">
              <a:lumMod val="75000"/>
              <a:alpha val="21000"/>
            </a:schemeClr>
          </a:solidFill>
        </p:spPr>
        <p:txBody>
          <a:bodyPr wrap="square">
            <a:spAutoFit/>
          </a:bodyPr>
          <a:lstStyle/>
          <a:p>
            <a:pPr algn="just"/>
            <a:r>
              <a:rPr lang="fr-CA" sz="2400" b="1" dirty="0" smtClean="0">
                <a:solidFill>
                  <a:srgbClr val="FFFF00"/>
                </a:solidFill>
              </a:rPr>
              <a:t>Les êtres humains doivent sentir qu’ils sont les fils et les filles de l’arc-en-ciel, ceux qui traduisent cette alliance divine avec tous les êtres existants et vivants, en de nouvelles relations de bonté, de compassion, de solidarité cosmique et un profond respect pour le mystère porté et révélé par chacun.</a:t>
            </a:r>
            <a:r>
              <a:rPr lang="fr-CA" b="1" baseline="30000" dirty="0" smtClean="0">
                <a:solidFill>
                  <a:srgbClr val="FFFF00"/>
                </a:solidFill>
              </a:rPr>
              <a:t>7</a:t>
            </a:r>
            <a:r>
              <a:rPr lang="fr-CA" sz="2400" b="1" dirty="0" smtClean="0">
                <a:solidFill>
                  <a:srgbClr val="FFFF00"/>
                </a:solidFill>
              </a:rPr>
              <a:t> </a:t>
            </a:r>
          </a:p>
          <a:p>
            <a:endParaRPr lang="fr-CA" b="1" dirty="0" smtClean="0">
              <a:solidFill>
                <a:srgbClr val="FFFF00"/>
              </a:solidFill>
            </a:endParaRPr>
          </a:p>
          <a:p>
            <a:r>
              <a:rPr lang="fr-CA" b="1" dirty="0" smtClean="0">
                <a:solidFill>
                  <a:srgbClr val="FFFF00"/>
                </a:solidFill>
              </a:rPr>
              <a:t>			        ~ Leonardo Boff </a:t>
            </a:r>
          </a:p>
          <a:p>
            <a:pPr algn="r"/>
            <a:r>
              <a:rPr lang="fr-CA" b="1" i="1" dirty="0" smtClean="0">
                <a:solidFill>
                  <a:srgbClr val="FFFF00"/>
                </a:solidFill>
              </a:rPr>
              <a:t>Cry of the </a:t>
            </a:r>
            <a:r>
              <a:rPr lang="fr-CA" b="1" i="1" dirty="0" err="1" smtClean="0">
                <a:solidFill>
                  <a:srgbClr val="FFFF00"/>
                </a:solidFill>
              </a:rPr>
              <a:t>Earth</a:t>
            </a:r>
            <a:r>
              <a:rPr lang="fr-CA" b="1" i="1" dirty="0" smtClean="0">
                <a:solidFill>
                  <a:srgbClr val="FFFF00"/>
                </a:solidFill>
              </a:rPr>
              <a:t>, Cry of the Poor</a:t>
            </a:r>
            <a:endParaRPr lang="fr-CA" b="1" dirty="0" smtClean="0">
              <a:solidFill>
                <a:srgbClr val="FFFF00"/>
              </a:solidFill>
            </a:endParaRPr>
          </a:p>
          <a:p>
            <a:endParaRPr lang="fr-CA" sz="2800" b="1" dirty="0">
              <a:solidFill>
                <a:srgbClr val="FFFF00"/>
              </a:solidFill>
            </a:endParaRPr>
          </a:p>
        </p:txBody>
      </p:sp>
      <p:sp>
        <p:nvSpPr>
          <p:cNvPr id="5" name="Rectangle 4"/>
          <p:cNvSpPr/>
          <p:nvPr>
            <p:custDataLst>
              <p:tags r:id="rId4"/>
            </p:custDataLst>
          </p:nvPr>
        </p:nvSpPr>
        <p:spPr>
          <a:xfrm>
            <a:off x="395536" y="6581001"/>
            <a:ext cx="4896544" cy="276999"/>
          </a:xfrm>
          <a:prstGeom prst="rect">
            <a:avLst/>
          </a:prstGeom>
        </p:spPr>
        <p:txBody>
          <a:bodyPr wrap="square">
            <a:spAutoFit/>
          </a:bodyPr>
          <a:lstStyle/>
          <a:p>
            <a:r>
              <a:rPr lang="fr-CA" sz="1200" baseline="30000" dirty="0" smtClean="0">
                <a:solidFill>
                  <a:schemeClr val="bg1"/>
                </a:solidFill>
              </a:rPr>
              <a:t>7 </a:t>
            </a:r>
            <a:r>
              <a:rPr lang="fr-CA" sz="1200" dirty="0" smtClean="0">
                <a:solidFill>
                  <a:schemeClr val="bg1"/>
                </a:solidFill>
              </a:rPr>
              <a:t>Traduction libre – Version française non disponible.</a:t>
            </a:r>
            <a:endParaRPr lang="fr-CA" sz="1200" dirty="0">
              <a:solidFill>
                <a:schemeClr val="bg1"/>
              </a:solidFill>
            </a:endParaRPr>
          </a:p>
        </p:txBody>
      </p:sp>
    </p:spTree>
    <p:extLst>
      <p:ext uri="{BB962C8B-B14F-4D97-AF65-F5344CB8AC3E}">
        <p14:creationId xmlns:p14="http://schemas.microsoft.com/office/powerpoint/2010/main" val="4140614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1344" y="14469"/>
            <a:ext cx="5544616" cy="818964"/>
          </a:xfrm>
        </p:spPr>
        <p:txBody>
          <a:bodyPr>
            <a:normAutofit/>
          </a:bodyPr>
          <a:lstStyle/>
          <a:p>
            <a:pPr algn="ctr"/>
            <a:r>
              <a:rPr lang="en-US" sz="3400" b="1" dirty="0">
                <a:solidFill>
                  <a:srgbClr val="C00000"/>
                </a:solidFill>
                <a:effectLst>
                  <a:outerShdw blurRad="38100" dist="38100" dir="2700000" algn="tl">
                    <a:srgbClr val="000000">
                      <a:alpha val="43137"/>
                    </a:srgbClr>
                  </a:outerShdw>
                </a:effectLst>
              </a:rPr>
              <a:t>THE EARTH CHARTER</a:t>
            </a:r>
          </a:p>
        </p:txBody>
      </p:sp>
      <p:sp>
        <p:nvSpPr>
          <p:cNvPr id="3" name="Content Placeholder 2"/>
          <p:cNvSpPr>
            <a:spLocks noGrp="1"/>
          </p:cNvSpPr>
          <p:nvPr>
            <p:ph sz="quarter" idx="1"/>
            <p:custDataLst>
              <p:tags r:id="rId2"/>
            </p:custDataLst>
          </p:nvPr>
        </p:nvSpPr>
        <p:spPr>
          <a:xfrm>
            <a:off x="191344" y="1052736"/>
            <a:ext cx="5688632" cy="5328592"/>
          </a:xfrm>
        </p:spPr>
        <p:txBody>
          <a:bodyPr>
            <a:noAutofit/>
          </a:bodyPr>
          <a:lstStyle/>
          <a:p>
            <a:pPr>
              <a:buNone/>
            </a:pPr>
            <a:r>
              <a:rPr lang="en-CA" b="1" dirty="0">
                <a:solidFill>
                  <a:schemeClr val="accent2">
                    <a:lumMod val="50000"/>
                  </a:schemeClr>
                </a:solidFill>
              </a:rPr>
              <a:t>We stand at a critical moment in Earth's history, a time when humanity must choose its future. As the world becomes increasingly interdependent and fragile, the future at once holds great peril and great promise. To move forward we must recognize that in the midst of a magnificent diversity of cultures and life forms we are one human family and one Earth community with a common destiny. </a:t>
            </a:r>
          </a:p>
          <a:p>
            <a:pPr algn="r">
              <a:buNone/>
            </a:pPr>
            <a:r>
              <a:rPr lang="en-CA" sz="1800" b="1" dirty="0" smtClean="0">
                <a:solidFill>
                  <a:schemeClr val="accent2">
                    <a:lumMod val="50000"/>
                  </a:schemeClr>
                </a:solidFill>
              </a:rPr>
              <a:t>						</a:t>
            </a:r>
            <a:r>
              <a:rPr lang="en-CA" sz="1800" b="1" i="1" dirty="0" smtClean="0">
                <a:solidFill>
                  <a:schemeClr val="accent2">
                    <a:lumMod val="50000"/>
                  </a:schemeClr>
                </a:solidFill>
              </a:rPr>
              <a:t>Preamble</a:t>
            </a:r>
            <a:endParaRPr lang="en-US" sz="1800" b="1" i="1" dirty="0">
              <a:solidFill>
                <a:schemeClr val="accent2">
                  <a:lumMod val="50000"/>
                </a:schemeClr>
              </a:solidFill>
            </a:endParaRPr>
          </a:p>
        </p:txBody>
      </p:sp>
      <p:sp>
        <p:nvSpPr>
          <p:cNvPr id="4" name="Title 1"/>
          <p:cNvSpPr txBox="1">
            <a:spLocks/>
          </p:cNvSpPr>
          <p:nvPr>
            <p:custDataLst>
              <p:tags r:id="rId3"/>
            </p:custDataLst>
          </p:nvPr>
        </p:nvSpPr>
        <p:spPr>
          <a:xfrm>
            <a:off x="6096001" y="188640"/>
            <a:ext cx="5832646" cy="5760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3600" b="1" dirty="0" smtClean="0">
                <a:solidFill>
                  <a:srgbClr val="C00000"/>
                </a:solidFill>
                <a:effectLst>
                  <a:outerShdw blurRad="38100" dist="38100" dir="2700000" algn="tl">
                    <a:srgbClr val="000000">
                      <a:alpha val="43137"/>
                    </a:srgbClr>
                  </a:outerShdw>
                </a:effectLst>
              </a:rPr>
              <a:t>La charte de la terre</a:t>
            </a:r>
            <a:endParaRPr lang="fr-CA" sz="3600" b="1" dirty="0">
              <a:solidFill>
                <a:srgbClr val="C00000"/>
              </a:solidFill>
              <a:effectLst>
                <a:outerShdw blurRad="38100" dist="38100" dir="2700000" algn="tl">
                  <a:srgbClr val="000000">
                    <a:alpha val="43137"/>
                  </a:srgbClr>
                </a:outerShdw>
              </a:effectLst>
            </a:endParaRPr>
          </a:p>
        </p:txBody>
      </p:sp>
      <p:sp>
        <p:nvSpPr>
          <p:cNvPr id="5" name="Content Placeholder 2"/>
          <p:cNvSpPr txBox="1">
            <a:spLocks/>
          </p:cNvSpPr>
          <p:nvPr>
            <p:custDataLst>
              <p:tags r:id="rId4"/>
            </p:custDataLst>
          </p:nvPr>
        </p:nvSpPr>
        <p:spPr>
          <a:xfrm>
            <a:off x="6312024" y="908720"/>
            <a:ext cx="5616623" cy="570924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CA" b="1" dirty="0" smtClean="0"/>
              <a:t>Nous nous trouvons à un moment déterminant de l’histoire de la Terre, le moment où l’humanité doit décider de son avenir</a:t>
            </a:r>
            <a:r>
              <a:rPr lang="fr-CA" b="1" dirty="0" smtClean="0">
                <a:solidFill>
                  <a:schemeClr val="accent2">
                    <a:lumMod val="50000"/>
                  </a:schemeClr>
                </a:solidFill>
              </a:rPr>
              <a:t>. </a:t>
            </a:r>
            <a:r>
              <a:rPr lang="fr-CA" b="1" dirty="0" smtClean="0"/>
              <a:t>Dans un monde de plus en plus interdépendant et fragile, le futur est à la fois très inquiétant et très prometteur. Pour évoluer, nous devons reconnaître qu’au milieu d’une grande diversité de cultures et de formes de vie nous formons une seule humanité et une seule communauté sur Terre partageant une destinée commune. </a:t>
            </a:r>
            <a:r>
              <a:rPr lang="fr-CA" b="1" dirty="0" smtClean="0">
                <a:solidFill>
                  <a:schemeClr val="accent2">
                    <a:lumMod val="50000"/>
                  </a:schemeClr>
                </a:solidFill>
              </a:rPr>
              <a:t> </a:t>
            </a:r>
          </a:p>
          <a:p>
            <a:pPr>
              <a:spcBef>
                <a:spcPts val="1800"/>
              </a:spcBef>
              <a:buFont typeface="Wingdings"/>
              <a:buNone/>
            </a:pPr>
            <a:r>
              <a:rPr lang="fr-CA" sz="1800" b="1" dirty="0" smtClean="0">
                <a:solidFill>
                  <a:schemeClr val="accent2">
                    <a:lumMod val="50000"/>
                  </a:schemeClr>
                </a:solidFill>
              </a:rPr>
              <a:t>				               </a:t>
            </a:r>
            <a:r>
              <a:rPr lang="fr-CA" sz="1800" b="1" i="1" dirty="0" smtClean="0">
                <a:solidFill>
                  <a:schemeClr val="accent2">
                    <a:lumMod val="50000"/>
                  </a:schemeClr>
                </a:solidFill>
              </a:rPr>
              <a:t>Préambule</a:t>
            </a:r>
            <a:endParaRPr lang="fr-CA" sz="1800" b="1" i="1" dirty="0">
              <a:solidFill>
                <a:schemeClr val="accent2">
                  <a:lumMod val="50000"/>
                </a:schemeClr>
              </a:solidFill>
            </a:endParaRPr>
          </a:p>
        </p:txBody>
      </p:sp>
    </p:spTree>
    <p:extLst>
      <p:ext uri="{BB962C8B-B14F-4D97-AF65-F5344CB8AC3E}">
        <p14:creationId xmlns:p14="http://schemas.microsoft.com/office/powerpoint/2010/main" val="2516244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3352" y="116632"/>
            <a:ext cx="5472608" cy="780696"/>
          </a:xfrm>
        </p:spPr>
        <p:txBody>
          <a:bodyPr>
            <a:normAutofit/>
          </a:bodyPr>
          <a:lstStyle/>
          <a:p>
            <a:pPr algn="ctr"/>
            <a:r>
              <a:rPr lang="en-US" sz="3200" b="1" dirty="0">
                <a:solidFill>
                  <a:srgbClr val="C00000"/>
                </a:solidFill>
                <a:effectLst>
                  <a:outerShdw blurRad="38100" dist="38100" dir="2700000" algn="tl">
                    <a:srgbClr val="000000">
                      <a:alpha val="43137"/>
                    </a:srgbClr>
                  </a:outerShdw>
                </a:effectLst>
              </a:rPr>
              <a:t>INTEGRAL ECOLOGY</a:t>
            </a:r>
            <a:endParaRPr lang="en-US" sz="3200" dirty="0">
              <a:solidFill>
                <a:srgbClr val="C00000"/>
              </a:solidFill>
            </a:endParaRPr>
          </a:p>
        </p:txBody>
      </p:sp>
      <p:sp>
        <p:nvSpPr>
          <p:cNvPr id="3" name="Content Placeholder 2"/>
          <p:cNvSpPr>
            <a:spLocks noGrp="1"/>
          </p:cNvSpPr>
          <p:nvPr>
            <p:ph sz="quarter" idx="1"/>
            <p:custDataLst>
              <p:tags r:id="rId2"/>
            </p:custDataLst>
          </p:nvPr>
        </p:nvSpPr>
        <p:spPr>
          <a:xfrm>
            <a:off x="263352" y="1268760"/>
            <a:ext cx="5832648" cy="5589240"/>
          </a:xfrm>
        </p:spPr>
        <p:txBody>
          <a:bodyPr>
            <a:normAutofit fontScale="70000" lnSpcReduction="20000"/>
          </a:bodyPr>
          <a:lstStyle/>
          <a:p>
            <a:pPr marL="0" indent="0">
              <a:lnSpc>
                <a:spcPct val="120000"/>
              </a:lnSpc>
              <a:buNone/>
            </a:pPr>
            <a:r>
              <a:rPr lang="en-CA" sz="3200" b="1" dirty="0">
                <a:solidFill>
                  <a:srgbClr val="000000"/>
                </a:solidFill>
              </a:rPr>
              <a:t>Relationships at the atomic and molecular level, between plants and animals, and among species in ecological networks and systems</a:t>
            </a:r>
          </a:p>
          <a:p>
            <a:pPr marL="0" indent="0">
              <a:lnSpc>
                <a:spcPct val="120000"/>
              </a:lnSpc>
              <a:buNone/>
            </a:pPr>
            <a:endParaRPr lang="en-CA" sz="3200" b="1" dirty="0">
              <a:solidFill>
                <a:srgbClr val="000000"/>
              </a:solidFill>
            </a:endParaRPr>
          </a:p>
          <a:p>
            <a:pPr marL="0" indent="0">
              <a:lnSpc>
                <a:spcPct val="120000"/>
              </a:lnSpc>
              <a:buNone/>
            </a:pPr>
            <a:r>
              <a:rPr lang="en-CA" sz="3200" b="1" dirty="0">
                <a:solidFill>
                  <a:srgbClr val="000000"/>
                </a:solidFill>
              </a:rPr>
              <a:t>The profound interconnectedness of environmental, economic, political, social, cultural, and ethical issues</a:t>
            </a:r>
          </a:p>
          <a:p>
            <a:pPr marL="0" indent="0">
              <a:lnSpc>
                <a:spcPct val="120000"/>
              </a:lnSpc>
              <a:buNone/>
            </a:pPr>
            <a:endParaRPr lang="en-CA" sz="3200" b="1" dirty="0">
              <a:solidFill>
                <a:srgbClr val="000000"/>
              </a:solidFill>
            </a:endParaRPr>
          </a:p>
          <a:p>
            <a:pPr marL="0" indent="0">
              <a:lnSpc>
                <a:spcPct val="120000"/>
              </a:lnSpc>
              <a:buNone/>
            </a:pPr>
            <a:r>
              <a:rPr lang="en-CA" sz="3200" b="1" dirty="0">
                <a:solidFill>
                  <a:srgbClr val="000000"/>
                </a:solidFill>
              </a:rPr>
              <a:t>The vision to think about comprehensive solutions to what is both an environmental and human </a:t>
            </a:r>
            <a:r>
              <a:rPr lang="en-CA" sz="3200" b="1" dirty="0" smtClean="0">
                <a:solidFill>
                  <a:srgbClr val="000000"/>
                </a:solidFill>
              </a:rPr>
              <a:t>crisi</a:t>
            </a:r>
            <a:r>
              <a:rPr lang="en-CA" sz="3200" b="1" dirty="0" smtClean="0">
                <a:solidFill>
                  <a:srgbClr val="000000"/>
                </a:solidFill>
              </a:rPr>
              <a:t>s</a:t>
            </a:r>
          </a:p>
          <a:p>
            <a:pPr marL="0" indent="0" algn="r">
              <a:lnSpc>
                <a:spcPct val="120000"/>
              </a:lnSpc>
              <a:buNone/>
            </a:pPr>
            <a:r>
              <a:rPr lang="en-CA" sz="3200" b="1" dirty="0" smtClean="0">
                <a:solidFill>
                  <a:srgbClr val="000000"/>
                </a:solidFill>
              </a:rPr>
              <a:t>          </a:t>
            </a:r>
            <a:r>
              <a:rPr lang="en-US" sz="3200" b="1" dirty="0" smtClean="0">
                <a:solidFill>
                  <a:srgbClr val="000000"/>
                </a:solidFill>
              </a:rPr>
              <a:t>              </a:t>
            </a:r>
            <a:r>
              <a:rPr lang="en-US" b="1" dirty="0" smtClean="0">
                <a:solidFill>
                  <a:srgbClr val="000000"/>
                </a:solidFill>
              </a:rPr>
              <a:t> </a:t>
            </a:r>
            <a:r>
              <a:rPr lang="en-US" b="1" dirty="0">
                <a:solidFill>
                  <a:srgbClr val="000000"/>
                </a:solidFill>
              </a:rPr>
              <a:t>~ Pope Francis</a:t>
            </a:r>
          </a:p>
          <a:p>
            <a:pPr marL="0" indent="0" algn="r">
              <a:lnSpc>
                <a:spcPct val="120000"/>
              </a:lnSpc>
              <a:buNone/>
            </a:pPr>
            <a:r>
              <a:rPr lang="en-US" b="1" dirty="0">
                <a:solidFill>
                  <a:srgbClr val="000000"/>
                </a:solidFill>
              </a:rPr>
              <a:t>	</a:t>
            </a:r>
            <a:r>
              <a:rPr lang="en-US" b="1" i="1" dirty="0" err="1" smtClean="0">
                <a:solidFill>
                  <a:srgbClr val="000000"/>
                </a:solidFill>
              </a:rPr>
              <a:t>Laudato</a:t>
            </a:r>
            <a:r>
              <a:rPr lang="en-US" b="1" i="1" dirty="0" smtClean="0">
                <a:solidFill>
                  <a:srgbClr val="000000"/>
                </a:solidFill>
              </a:rPr>
              <a:t> </a:t>
            </a:r>
            <a:r>
              <a:rPr lang="en-US" b="1" i="1" dirty="0">
                <a:solidFill>
                  <a:srgbClr val="000000"/>
                </a:solidFill>
              </a:rPr>
              <a:t>Si’</a:t>
            </a:r>
          </a:p>
        </p:txBody>
      </p:sp>
      <p:sp>
        <p:nvSpPr>
          <p:cNvPr id="4" name="Title 1"/>
          <p:cNvSpPr txBox="1">
            <a:spLocks/>
          </p:cNvSpPr>
          <p:nvPr>
            <p:custDataLst>
              <p:tags r:id="rId3"/>
            </p:custDataLst>
          </p:nvPr>
        </p:nvSpPr>
        <p:spPr>
          <a:xfrm>
            <a:off x="6234100" y="188640"/>
            <a:ext cx="5694548" cy="780696"/>
          </a:xfrm>
          <a:prstGeom prst="rect">
            <a:avLst/>
          </a:prstGeom>
        </p:spPr>
        <p:txBody>
          <a:bodyPr vert="horz" anchor="b">
            <a:normAutofit fontScale="77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4400" b="1" dirty="0" smtClean="0">
                <a:solidFill>
                  <a:srgbClr val="C00000"/>
                </a:solidFill>
                <a:effectLst>
                  <a:outerShdw blurRad="38100" dist="38100" dir="2700000" algn="tl">
                    <a:srgbClr val="000000">
                      <a:alpha val="43137"/>
                    </a:srgbClr>
                  </a:outerShdw>
                </a:effectLst>
              </a:rPr>
              <a:t>L’ÉCOLOGIE INTÉGRALE</a:t>
            </a:r>
            <a:endParaRPr lang="fr-CA" sz="4400" dirty="0">
              <a:solidFill>
                <a:srgbClr val="C00000"/>
              </a:solidFill>
            </a:endParaRPr>
          </a:p>
        </p:txBody>
      </p:sp>
      <p:sp>
        <p:nvSpPr>
          <p:cNvPr id="5" name="Content Placeholder 2"/>
          <p:cNvSpPr txBox="1">
            <a:spLocks/>
          </p:cNvSpPr>
          <p:nvPr>
            <p:custDataLst>
              <p:tags r:id="rId4"/>
            </p:custDataLst>
          </p:nvPr>
        </p:nvSpPr>
        <p:spPr>
          <a:xfrm>
            <a:off x="6234100" y="1196752"/>
            <a:ext cx="5694548" cy="5661248"/>
          </a:xfrm>
          <a:prstGeom prst="rect">
            <a:avLst/>
          </a:prstGeom>
        </p:spPr>
        <p:txBody>
          <a:bodyPr vert="horz">
            <a:normAutofit fontScale="6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20000"/>
              </a:lnSpc>
              <a:buFont typeface="Wingdings"/>
              <a:buNone/>
            </a:pPr>
            <a:r>
              <a:rPr lang="fr-CA" sz="3500" b="1" dirty="0" smtClean="0">
                <a:solidFill>
                  <a:srgbClr val="000000"/>
                </a:solidFill>
              </a:rPr>
              <a:t>Les relations aux niveaux atomique et moléculaire, entre les plantes et les animaux et entre les espèces des réseaux et systèmes écologiques.</a:t>
            </a:r>
          </a:p>
          <a:p>
            <a:pPr marL="0" indent="0">
              <a:lnSpc>
                <a:spcPct val="120000"/>
              </a:lnSpc>
              <a:buFont typeface="Wingdings"/>
              <a:buNone/>
            </a:pPr>
            <a:endParaRPr lang="fr-CA" sz="3500" b="1" dirty="0" smtClean="0">
              <a:solidFill>
                <a:srgbClr val="000000"/>
              </a:solidFill>
            </a:endParaRPr>
          </a:p>
          <a:p>
            <a:pPr marL="0" indent="0">
              <a:lnSpc>
                <a:spcPct val="120000"/>
              </a:lnSpc>
              <a:buFont typeface="Wingdings"/>
              <a:buNone/>
            </a:pPr>
            <a:r>
              <a:rPr lang="fr-CA" sz="3500" b="1" dirty="0" smtClean="0">
                <a:solidFill>
                  <a:srgbClr val="000000"/>
                </a:solidFill>
              </a:rPr>
              <a:t>L’</a:t>
            </a:r>
            <a:r>
              <a:rPr lang="fr-CA" sz="3500" b="1" dirty="0" err="1" smtClean="0">
                <a:solidFill>
                  <a:srgbClr val="000000"/>
                </a:solidFill>
              </a:rPr>
              <a:t>interconnectivité</a:t>
            </a:r>
            <a:r>
              <a:rPr lang="fr-CA" sz="3500" b="1" dirty="0" smtClean="0">
                <a:solidFill>
                  <a:srgbClr val="000000"/>
                </a:solidFill>
              </a:rPr>
              <a:t> fondamentale des différents enjeux de nature environnementale, économique, politique, sociale, culturelle et éthique.</a:t>
            </a:r>
          </a:p>
          <a:p>
            <a:pPr marL="0" indent="0">
              <a:lnSpc>
                <a:spcPct val="120000"/>
              </a:lnSpc>
              <a:buFont typeface="Wingdings"/>
              <a:buNone/>
            </a:pPr>
            <a:endParaRPr lang="fr-CA" sz="3500" b="1" dirty="0" smtClean="0">
              <a:solidFill>
                <a:srgbClr val="000000"/>
              </a:solidFill>
            </a:endParaRPr>
          </a:p>
          <a:p>
            <a:pPr marL="0" indent="0">
              <a:lnSpc>
                <a:spcPct val="120000"/>
              </a:lnSpc>
              <a:buFont typeface="Wingdings"/>
              <a:buNone/>
            </a:pPr>
            <a:r>
              <a:rPr lang="fr-CA" sz="3500" b="1" dirty="0" smtClean="0">
                <a:solidFill>
                  <a:srgbClr val="000000"/>
                </a:solidFill>
              </a:rPr>
              <a:t>La vision de réfléchir à des solutions globales à la crise environnementale et humaine actuelle. </a:t>
            </a:r>
          </a:p>
          <a:p>
            <a:pPr marL="0" indent="0" algn="r">
              <a:buFont typeface="Wingdings"/>
              <a:buNone/>
            </a:pPr>
            <a:r>
              <a:rPr lang="fr-CA" b="1" dirty="0" smtClean="0">
                <a:solidFill>
                  <a:srgbClr val="000000"/>
                </a:solidFill>
              </a:rPr>
              <a:t>			        ~ Pape François</a:t>
            </a:r>
          </a:p>
          <a:p>
            <a:pPr marL="0" indent="0" algn="r">
              <a:buFont typeface="Wingdings"/>
              <a:buNone/>
            </a:pPr>
            <a:r>
              <a:rPr lang="fr-CA" b="1" dirty="0" smtClean="0">
                <a:solidFill>
                  <a:srgbClr val="000000"/>
                </a:solidFill>
              </a:rPr>
              <a:t>				</a:t>
            </a:r>
            <a:r>
              <a:rPr lang="fr-CA" b="1" i="1" dirty="0" err="1" smtClean="0">
                <a:solidFill>
                  <a:srgbClr val="000000"/>
                </a:solidFill>
              </a:rPr>
              <a:t>Laudato</a:t>
            </a:r>
            <a:r>
              <a:rPr lang="fr-CA" b="1" i="1" dirty="0" smtClean="0">
                <a:solidFill>
                  <a:srgbClr val="000000"/>
                </a:solidFill>
              </a:rPr>
              <a:t> Si’</a:t>
            </a:r>
            <a:endParaRPr lang="fr-CA" b="1" i="1" dirty="0">
              <a:solidFill>
                <a:srgbClr val="000000"/>
              </a:solidFill>
            </a:endParaRPr>
          </a:p>
        </p:txBody>
      </p:sp>
    </p:spTree>
    <p:extLst>
      <p:ext uri="{BB962C8B-B14F-4D97-AF65-F5344CB8AC3E}">
        <p14:creationId xmlns:p14="http://schemas.microsoft.com/office/powerpoint/2010/main" val="795042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a:hlinkClick r:id="rId5"/>
          </p:cNvPr>
          <p:cNvPicPr>
            <a:picLocks noChangeAspect="1" noChangeArrowheads="1"/>
          </p:cNvPicPr>
          <p:nvPr>
            <p:custDataLst>
              <p:tags r:id="rId1"/>
            </p:custDataLst>
          </p:nvPr>
        </p:nvPicPr>
        <p:blipFill rotWithShape="1">
          <a:blip r:embed="rId6" cstate="email">
            <a:extLst>
              <a:ext uri="{28A0092B-C50C-407E-A947-70E740481C1C}">
                <a14:useLocalDpi xmlns:a14="http://schemas.microsoft.com/office/drawing/2010/main"/>
              </a:ext>
            </a:extLst>
          </a:blip>
          <a:srcRect t="1" b="24989"/>
          <a:stretch/>
        </p:blipFill>
        <p:spPr bwMode="auto">
          <a:xfrm>
            <a:off x="0" y="-18000"/>
            <a:ext cx="12192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695400" y="331483"/>
            <a:ext cx="4690863" cy="1143000"/>
          </a:xfrm>
        </p:spPr>
        <p:txBody>
          <a:bodyPr>
            <a:normAutofit/>
          </a:bodyPr>
          <a:lstStyle/>
          <a:p>
            <a:pPr algn="r"/>
            <a:r>
              <a:rPr lang="en-CA" sz="4800" b="1" dirty="0">
                <a:solidFill>
                  <a:srgbClr val="FFFF00"/>
                </a:solidFill>
                <a:effectLst>
                  <a:outerShdw blurRad="38100" dist="38100" dir="2700000" algn="tl">
                    <a:srgbClr val="000000">
                      <a:alpha val="43137"/>
                    </a:srgbClr>
                  </a:outerShdw>
                </a:effectLst>
              </a:rPr>
              <a:t>HUMANKIND</a:t>
            </a:r>
          </a:p>
        </p:txBody>
      </p:sp>
      <p:sp>
        <p:nvSpPr>
          <p:cNvPr id="4" name="Title 1"/>
          <p:cNvSpPr txBox="1">
            <a:spLocks/>
          </p:cNvSpPr>
          <p:nvPr>
            <p:custDataLst>
              <p:tags r:id="rId3"/>
            </p:custDataLst>
          </p:nvPr>
        </p:nvSpPr>
        <p:spPr>
          <a:xfrm>
            <a:off x="7536160" y="332656"/>
            <a:ext cx="4248471"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fr-CA" sz="4800" b="1" dirty="0" smtClean="0">
                <a:solidFill>
                  <a:srgbClr val="FFFF00"/>
                </a:solidFill>
                <a:effectLst>
                  <a:outerShdw blurRad="38100" dist="38100" dir="2700000" algn="tl">
                    <a:srgbClr val="000000">
                      <a:alpha val="43137"/>
                    </a:srgbClr>
                  </a:outerShdw>
                </a:effectLst>
              </a:rPr>
              <a:t>L’HUMANITÉ</a:t>
            </a:r>
            <a:endParaRPr lang="fr-CA" sz="4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1980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14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0" y="997370"/>
            <a:ext cx="3888433" cy="4857820"/>
          </a:xfrm>
        </p:spPr>
        <p:txBody>
          <a:bodyPr>
            <a:normAutofit/>
          </a:bodyPr>
          <a:lstStyle/>
          <a:p>
            <a:pPr marL="0" indent="0" algn="ctr">
              <a:buNone/>
            </a:pPr>
            <a:r>
              <a:rPr lang="en-US" sz="2800" b="1" dirty="0"/>
              <a:t>God help us </a:t>
            </a:r>
          </a:p>
          <a:p>
            <a:pPr marL="0" indent="0" algn="ctr">
              <a:buNone/>
            </a:pPr>
            <a:r>
              <a:rPr lang="en-US" sz="2800" b="1" dirty="0"/>
              <a:t>To live slowly</a:t>
            </a:r>
          </a:p>
          <a:p>
            <a:pPr marL="0" indent="0" algn="ctr">
              <a:buNone/>
            </a:pPr>
            <a:r>
              <a:rPr lang="en-US" sz="2800" b="1" dirty="0"/>
              <a:t>To move simply</a:t>
            </a:r>
          </a:p>
          <a:p>
            <a:pPr marL="0" indent="0" algn="ctr">
              <a:buNone/>
            </a:pPr>
            <a:r>
              <a:rPr lang="en-US" sz="2800" b="1" dirty="0"/>
              <a:t>To look softly</a:t>
            </a:r>
          </a:p>
          <a:p>
            <a:pPr marL="0" indent="0" algn="ctr">
              <a:buNone/>
            </a:pPr>
            <a:r>
              <a:rPr lang="en-US" sz="2800" b="1" dirty="0"/>
              <a:t>To allow emptiness</a:t>
            </a:r>
          </a:p>
          <a:p>
            <a:pPr marL="0" indent="0" algn="ctr">
              <a:buNone/>
            </a:pPr>
            <a:r>
              <a:rPr lang="en-US" sz="2800" b="1" dirty="0"/>
              <a:t>To let the heart</a:t>
            </a:r>
          </a:p>
          <a:p>
            <a:pPr marL="0" indent="0" algn="ctr">
              <a:buNone/>
            </a:pPr>
            <a:r>
              <a:rPr lang="en-US" sz="2800" b="1" dirty="0"/>
              <a:t>create for us.</a:t>
            </a:r>
          </a:p>
          <a:p>
            <a:pPr marL="0" indent="0" algn="ctr">
              <a:buNone/>
            </a:pPr>
            <a:r>
              <a:rPr lang="en-US" sz="2800" b="1" dirty="0"/>
              <a:t>Amen</a:t>
            </a:r>
          </a:p>
          <a:p>
            <a:pPr marL="0" indent="0" algn="r">
              <a:buNone/>
            </a:pPr>
            <a:endParaRPr lang="en-US" sz="2000" b="1" dirty="0"/>
          </a:p>
          <a:p>
            <a:pPr marL="0" indent="0" algn="r">
              <a:buNone/>
            </a:pPr>
            <a:r>
              <a:rPr lang="en-US" sz="2000" b="1" dirty="0"/>
              <a:t>~ Michael Leunig</a:t>
            </a:r>
          </a:p>
        </p:txBody>
      </p:sp>
      <p:pic>
        <p:nvPicPr>
          <p:cNvPr id="5" name="Content Placeholder 4">
            <a:extLst>
              <a:ext uri="{FF2B5EF4-FFF2-40B4-BE49-F238E27FC236}">
                <a16:creationId xmlns="" xmlns:a16="http://schemas.microsoft.com/office/drawing/2014/main" id="{8AFCE12E-C6F6-40F2-B9F1-57713F165211}"/>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3682468" y="620688"/>
            <a:ext cx="4418901" cy="4618454"/>
          </a:xfrm>
          <a:prstGeom prst="rect">
            <a:avLst/>
          </a:prstGeom>
          <a:ln>
            <a:noFill/>
          </a:ln>
          <a:effectLst>
            <a:softEdge rad="112500"/>
          </a:effectLst>
        </p:spPr>
      </p:pic>
      <p:sp>
        <p:nvSpPr>
          <p:cNvPr id="4" name="Content Placeholder 2"/>
          <p:cNvSpPr txBox="1">
            <a:spLocks/>
          </p:cNvSpPr>
          <p:nvPr>
            <p:custDataLst>
              <p:tags r:id="rId3"/>
            </p:custDataLst>
          </p:nvPr>
        </p:nvSpPr>
        <p:spPr>
          <a:xfrm>
            <a:off x="8134905" y="641218"/>
            <a:ext cx="3793743" cy="595613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fr-CA" sz="2800" b="1" dirty="0" smtClean="0"/>
              <a:t>Que Dieu nous aide</a:t>
            </a:r>
          </a:p>
          <a:p>
            <a:pPr marL="0" indent="0" algn="ctr">
              <a:buFont typeface="Wingdings"/>
              <a:buNone/>
            </a:pPr>
            <a:r>
              <a:rPr lang="fr-CA" sz="2800" b="1" dirty="0" smtClean="0"/>
              <a:t>À vivre lentement</a:t>
            </a:r>
          </a:p>
          <a:p>
            <a:pPr marL="0" indent="0" algn="ctr">
              <a:buFont typeface="Wingdings"/>
              <a:buNone/>
            </a:pPr>
            <a:r>
              <a:rPr lang="fr-CA" sz="2800" b="1" dirty="0" smtClean="0"/>
              <a:t>À bouger simplement</a:t>
            </a:r>
          </a:p>
          <a:p>
            <a:pPr marL="0" indent="0" algn="ctr">
              <a:buFont typeface="Wingdings"/>
              <a:buNone/>
            </a:pPr>
            <a:r>
              <a:rPr lang="fr-CA" sz="2800" b="1" dirty="0" smtClean="0"/>
              <a:t>À regarder doucement</a:t>
            </a:r>
          </a:p>
          <a:p>
            <a:pPr marL="0" indent="0" algn="ctr">
              <a:buFont typeface="Wingdings"/>
              <a:buNone/>
            </a:pPr>
            <a:r>
              <a:rPr lang="fr-CA" sz="2800" b="1" dirty="0" smtClean="0"/>
              <a:t>À permettre le vide</a:t>
            </a:r>
          </a:p>
          <a:p>
            <a:pPr marL="0" indent="0" algn="ctr">
              <a:buFont typeface="Wingdings"/>
              <a:buNone/>
            </a:pPr>
            <a:r>
              <a:rPr lang="fr-CA" sz="2800" b="1" dirty="0" smtClean="0"/>
              <a:t>À laisser le cœur créer pour nous.</a:t>
            </a:r>
          </a:p>
          <a:p>
            <a:pPr marL="0" indent="0" algn="ctr">
              <a:buFont typeface="Wingdings"/>
              <a:buNone/>
            </a:pPr>
            <a:r>
              <a:rPr lang="fr-CA" sz="2800" b="1" dirty="0" smtClean="0"/>
              <a:t>Amen</a:t>
            </a:r>
          </a:p>
          <a:p>
            <a:pPr marL="0" indent="0" algn="r">
              <a:buFont typeface="Wingdings"/>
              <a:buNone/>
            </a:pPr>
            <a:endParaRPr lang="fr-CA" sz="2800" b="1" dirty="0" smtClean="0"/>
          </a:p>
          <a:p>
            <a:pPr marL="0" indent="0" algn="r">
              <a:buFont typeface="Wingdings"/>
              <a:buNone/>
            </a:pPr>
            <a:r>
              <a:rPr lang="fr-CA" sz="2000" b="1" dirty="0" smtClean="0"/>
              <a:t>~ Michael </a:t>
            </a:r>
            <a:r>
              <a:rPr lang="fr-CA" sz="2000" b="1" dirty="0" err="1" smtClean="0"/>
              <a:t>Leunig</a:t>
            </a:r>
            <a:endParaRPr lang="fr-CA" sz="2000" b="1" dirty="0"/>
          </a:p>
        </p:txBody>
      </p:sp>
    </p:spTree>
    <p:extLst>
      <p:ext uri="{BB962C8B-B14F-4D97-AF65-F5344CB8AC3E}">
        <p14:creationId xmlns:p14="http://schemas.microsoft.com/office/powerpoint/2010/main" val="1315932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191344" y="548680"/>
            <a:ext cx="5832648" cy="6032321"/>
          </a:xfrm>
        </p:spPr>
        <p:txBody>
          <a:bodyPr>
            <a:normAutofit fontScale="25000" lnSpcReduction="20000"/>
          </a:bodyPr>
          <a:lstStyle/>
          <a:p>
            <a:pPr marL="0" indent="0" algn="ctr">
              <a:buNone/>
            </a:pPr>
            <a:r>
              <a:rPr lang="en-US" sz="8600" b="1" dirty="0">
                <a:solidFill>
                  <a:srgbClr val="000000"/>
                </a:solidFill>
              </a:rPr>
              <a:t>The God of the poor is present </a:t>
            </a:r>
          </a:p>
          <a:p>
            <a:pPr marL="0" indent="0" algn="ctr">
              <a:buNone/>
            </a:pPr>
            <a:r>
              <a:rPr lang="en-US" sz="8600" b="1" dirty="0">
                <a:solidFill>
                  <a:srgbClr val="000000"/>
                </a:solidFill>
              </a:rPr>
              <a:t>in ordinary things, </a:t>
            </a:r>
            <a:endParaRPr lang="en-CA" sz="8600" b="1" dirty="0">
              <a:solidFill>
                <a:srgbClr val="000000"/>
              </a:solidFill>
            </a:endParaRPr>
          </a:p>
          <a:p>
            <a:pPr marL="0" indent="0" algn="ctr">
              <a:buNone/>
            </a:pPr>
            <a:r>
              <a:rPr lang="en-US" sz="8600" b="1" dirty="0">
                <a:solidFill>
                  <a:srgbClr val="000000"/>
                </a:solidFill>
              </a:rPr>
              <a:t>in the working hands of the people, </a:t>
            </a:r>
            <a:endParaRPr lang="en-CA" sz="8600" b="1" dirty="0">
              <a:solidFill>
                <a:srgbClr val="000000"/>
              </a:solidFill>
            </a:endParaRPr>
          </a:p>
          <a:p>
            <a:pPr marL="0" indent="0" algn="ctr">
              <a:buNone/>
            </a:pPr>
            <a:r>
              <a:rPr lang="en-US" sz="8600" b="1" dirty="0">
                <a:solidFill>
                  <a:srgbClr val="000000"/>
                </a:solidFill>
              </a:rPr>
              <a:t>in the struggle that becomes life’s beauty, </a:t>
            </a:r>
            <a:endParaRPr lang="en-CA" sz="8600" b="1" dirty="0">
              <a:solidFill>
                <a:srgbClr val="000000"/>
              </a:solidFill>
            </a:endParaRPr>
          </a:p>
          <a:p>
            <a:pPr marL="0" indent="0" algn="ctr">
              <a:buNone/>
            </a:pPr>
            <a:r>
              <a:rPr lang="en-US" sz="8600" b="1" dirty="0">
                <a:solidFill>
                  <a:srgbClr val="000000"/>
                </a:solidFill>
              </a:rPr>
              <a:t>in work and in food, </a:t>
            </a:r>
          </a:p>
          <a:p>
            <a:pPr marL="0" indent="0" algn="ctr">
              <a:buNone/>
            </a:pPr>
            <a:r>
              <a:rPr lang="en-US" sz="8600" b="1" dirty="0">
                <a:solidFill>
                  <a:srgbClr val="000000"/>
                </a:solidFill>
              </a:rPr>
              <a:t>the very now </a:t>
            </a:r>
          </a:p>
          <a:p>
            <a:pPr marL="0" indent="0" algn="ctr">
              <a:buNone/>
            </a:pPr>
            <a:r>
              <a:rPr lang="en-US" sz="8600" b="1" dirty="0">
                <a:solidFill>
                  <a:srgbClr val="000000"/>
                </a:solidFill>
              </a:rPr>
              <a:t>and the challenges of tomorrow, </a:t>
            </a:r>
            <a:endParaRPr lang="en-CA" sz="8600" b="1" dirty="0">
              <a:solidFill>
                <a:srgbClr val="000000"/>
              </a:solidFill>
            </a:endParaRPr>
          </a:p>
          <a:p>
            <a:pPr marL="0" indent="0" algn="ctr">
              <a:buNone/>
            </a:pPr>
            <a:r>
              <a:rPr lang="en-US" sz="8600" b="1" dirty="0">
                <a:solidFill>
                  <a:srgbClr val="000000"/>
                </a:solidFill>
              </a:rPr>
              <a:t>in a hug and in dancing </a:t>
            </a:r>
            <a:endParaRPr lang="en-CA" sz="8600" b="1" dirty="0">
              <a:solidFill>
                <a:srgbClr val="000000"/>
              </a:solidFill>
            </a:endParaRPr>
          </a:p>
          <a:p>
            <a:pPr marL="0" indent="0" algn="ctr">
              <a:buNone/>
            </a:pPr>
            <a:r>
              <a:rPr lang="en-US" sz="8600" b="1" dirty="0">
                <a:solidFill>
                  <a:srgbClr val="000000"/>
                </a:solidFill>
              </a:rPr>
              <a:t>and in the tenderness that dawn hopes. </a:t>
            </a:r>
            <a:endParaRPr lang="en-CA" sz="8600" b="1" dirty="0">
              <a:solidFill>
                <a:srgbClr val="000000"/>
              </a:solidFill>
            </a:endParaRPr>
          </a:p>
          <a:p>
            <a:pPr marL="0" indent="0" algn="ctr">
              <a:buNone/>
            </a:pPr>
            <a:r>
              <a:rPr lang="en-US" sz="8600" b="1" dirty="0">
                <a:solidFill>
                  <a:srgbClr val="000000"/>
                </a:solidFill>
              </a:rPr>
              <a:t>It’s a God of taste, it’s a God of love.  </a:t>
            </a:r>
            <a:endParaRPr lang="en-CA" sz="8600" b="1" dirty="0">
              <a:solidFill>
                <a:srgbClr val="000000"/>
              </a:solidFill>
            </a:endParaRPr>
          </a:p>
          <a:p>
            <a:pPr marL="0" indent="0" algn="ctr">
              <a:buNone/>
            </a:pPr>
            <a:r>
              <a:rPr lang="en-US" sz="8600" b="1" dirty="0">
                <a:solidFill>
                  <a:srgbClr val="000000"/>
                </a:solidFill>
              </a:rPr>
              <a:t>The experts know nothing about God </a:t>
            </a:r>
          </a:p>
          <a:p>
            <a:pPr marL="0" indent="0" algn="ctr">
              <a:buNone/>
            </a:pPr>
            <a:r>
              <a:rPr lang="en-US" sz="8600" b="1" dirty="0">
                <a:solidFill>
                  <a:srgbClr val="000000"/>
                </a:solidFill>
              </a:rPr>
              <a:t>(they know without tasting) </a:t>
            </a:r>
            <a:endParaRPr lang="en-CA" sz="8600" b="1" dirty="0">
              <a:solidFill>
                <a:srgbClr val="000000"/>
              </a:solidFill>
            </a:endParaRPr>
          </a:p>
          <a:p>
            <a:pPr marL="0" indent="0" algn="ctr">
              <a:buNone/>
            </a:pPr>
            <a:r>
              <a:rPr lang="en-US" sz="8600" b="1" dirty="0">
                <a:solidFill>
                  <a:srgbClr val="000000"/>
                </a:solidFill>
              </a:rPr>
              <a:t>but the poor can feel at home </a:t>
            </a:r>
          </a:p>
          <a:p>
            <a:pPr marL="0" indent="0" algn="ctr">
              <a:buNone/>
            </a:pPr>
            <a:r>
              <a:rPr lang="en-US" sz="8600" b="1" dirty="0">
                <a:solidFill>
                  <a:srgbClr val="000000"/>
                </a:solidFill>
              </a:rPr>
              <a:t>in the arms of this God. </a:t>
            </a:r>
          </a:p>
          <a:p>
            <a:pPr marL="0" indent="0" algn="ctr">
              <a:buNone/>
            </a:pPr>
            <a:endParaRPr lang="en-CA" sz="3400" b="1" dirty="0">
              <a:solidFill>
                <a:srgbClr val="000000"/>
              </a:solidFill>
            </a:endParaRPr>
          </a:p>
          <a:p>
            <a:pPr marL="0" indent="0" algn="r">
              <a:buNone/>
            </a:pPr>
            <a:r>
              <a:rPr lang="en-US" sz="6400" b="1" dirty="0">
                <a:solidFill>
                  <a:srgbClr val="000000"/>
                </a:solidFill>
              </a:rPr>
              <a:t>                  </a:t>
            </a:r>
            <a:r>
              <a:rPr lang="en-US" sz="6400" b="1" dirty="0" smtClean="0">
                <a:solidFill>
                  <a:srgbClr val="000000"/>
                </a:solidFill>
              </a:rPr>
              <a:t>  </a:t>
            </a:r>
            <a:r>
              <a:rPr lang="en-US" sz="6400" b="1" dirty="0">
                <a:solidFill>
                  <a:srgbClr val="000000"/>
                </a:solidFill>
              </a:rPr>
              <a:t>~ Silvia </a:t>
            </a:r>
            <a:r>
              <a:rPr lang="en-US" sz="6400" b="1" dirty="0" err="1">
                <a:solidFill>
                  <a:srgbClr val="000000"/>
                </a:solidFill>
              </a:rPr>
              <a:t>Schroer</a:t>
            </a:r>
            <a:r>
              <a:rPr lang="en-US" sz="6400" b="1" dirty="0">
                <a:solidFill>
                  <a:srgbClr val="000000"/>
                </a:solidFill>
              </a:rPr>
              <a:t> &amp; Sophia </a:t>
            </a:r>
            <a:r>
              <a:rPr lang="en-US" sz="6400" b="1" dirty="0" err="1">
                <a:solidFill>
                  <a:srgbClr val="000000"/>
                </a:solidFill>
              </a:rPr>
              <a:t>Bietenhard</a:t>
            </a:r>
            <a:r>
              <a:rPr lang="en-US" sz="6400" b="1" dirty="0">
                <a:solidFill>
                  <a:srgbClr val="000000"/>
                </a:solidFill>
              </a:rPr>
              <a:t> </a:t>
            </a:r>
          </a:p>
          <a:p>
            <a:pPr marL="0" indent="0" algn="r">
              <a:buNone/>
            </a:pPr>
            <a:r>
              <a:rPr lang="en-US" sz="6400" b="1" dirty="0">
                <a:solidFill>
                  <a:srgbClr val="000000"/>
                </a:solidFill>
              </a:rPr>
              <a:t>                </a:t>
            </a:r>
            <a:r>
              <a:rPr lang="en-US" sz="6400" b="1" dirty="0" smtClean="0">
                <a:solidFill>
                  <a:srgbClr val="000000"/>
                </a:solidFill>
              </a:rPr>
              <a:t>      </a:t>
            </a:r>
            <a:r>
              <a:rPr lang="en-US" sz="6400" b="1" dirty="0">
                <a:solidFill>
                  <a:srgbClr val="000000"/>
                </a:solidFill>
              </a:rPr>
              <a:t>(based on a poem by Hugo </a:t>
            </a:r>
            <a:r>
              <a:rPr lang="en-US" sz="6400" b="1" dirty="0" err="1">
                <a:solidFill>
                  <a:srgbClr val="000000"/>
                </a:solidFill>
              </a:rPr>
              <a:t>Assmann</a:t>
            </a:r>
            <a:r>
              <a:rPr lang="en-US" sz="6400" b="1" dirty="0">
                <a:solidFill>
                  <a:srgbClr val="000000"/>
                </a:solidFill>
              </a:rPr>
              <a:t>)</a:t>
            </a:r>
            <a:endParaRPr lang="en-CA" sz="6400" b="1" dirty="0">
              <a:solidFill>
                <a:srgbClr val="000000"/>
              </a:solidFill>
            </a:endParaRPr>
          </a:p>
          <a:p>
            <a:pPr marL="0" indent="0">
              <a:buNone/>
            </a:pPr>
            <a:endParaRPr lang="en-CA" sz="6400" b="1" dirty="0">
              <a:solidFill>
                <a:srgbClr val="3A1953"/>
              </a:solidFill>
            </a:endParaRPr>
          </a:p>
        </p:txBody>
      </p:sp>
      <p:sp>
        <p:nvSpPr>
          <p:cNvPr id="4" name="Content Placeholder 2"/>
          <p:cNvSpPr txBox="1">
            <a:spLocks/>
          </p:cNvSpPr>
          <p:nvPr>
            <p:custDataLst>
              <p:tags r:id="rId2"/>
            </p:custDataLst>
          </p:nvPr>
        </p:nvSpPr>
        <p:spPr>
          <a:xfrm>
            <a:off x="6192924" y="260648"/>
            <a:ext cx="5735724" cy="6120680"/>
          </a:xfrm>
          <a:prstGeom prst="rect">
            <a:avLst/>
          </a:prstGeom>
        </p:spPr>
        <p:txBody>
          <a:bodyPr vert="horz">
            <a:normAutofit fontScale="2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fr-CA" sz="8000" b="1" dirty="0" smtClean="0">
                <a:solidFill>
                  <a:srgbClr val="000000"/>
                </a:solidFill>
              </a:rPr>
              <a:t>Le Dieu des pauvres est présent </a:t>
            </a:r>
          </a:p>
          <a:p>
            <a:pPr marL="0" indent="0" algn="ctr">
              <a:buFont typeface="Wingdings"/>
              <a:buNone/>
            </a:pPr>
            <a:r>
              <a:rPr lang="fr-CA" sz="8000" b="1" dirty="0" smtClean="0">
                <a:solidFill>
                  <a:srgbClr val="000000"/>
                </a:solidFill>
              </a:rPr>
              <a:t>dans les choses ordinaires, </a:t>
            </a:r>
          </a:p>
          <a:p>
            <a:pPr marL="0" indent="0" algn="ctr">
              <a:buFont typeface="Wingdings"/>
              <a:buNone/>
            </a:pPr>
            <a:r>
              <a:rPr lang="fr-CA" sz="8000" b="1" dirty="0" smtClean="0">
                <a:solidFill>
                  <a:srgbClr val="000000"/>
                </a:solidFill>
              </a:rPr>
              <a:t>dans les mains ouvrières du peuple, </a:t>
            </a:r>
          </a:p>
          <a:p>
            <a:pPr marL="0" indent="0" algn="ctr">
              <a:buFont typeface="Wingdings"/>
              <a:buNone/>
            </a:pPr>
            <a:r>
              <a:rPr lang="fr-CA" sz="8000" b="1" dirty="0" smtClean="0">
                <a:solidFill>
                  <a:srgbClr val="000000"/>
                </a:solidFill>
              </a:rPr>
              <a:t>dans la lutte qui rend la vie plus belle, </a:t>
            </a:r>
          </a:p>
          <a:p>
            <a:pPr marL="0" indent="0" algn="ctr">
              <a:buFont typeface="Wingdings"/>
              <a:buNone/>
            </a:pPr>
            <a:r>
              <a:rPr lang="fr-CA" sz="8000" b="1" dirty="0" smtClean="0">
                <a:solidFill>
                  <a:srgbClr val="000000"/>
                </a:solidFill>
              </a:rPr>
              <a:t>dans le travail et dans la nourriture, </a:t>
            </a:r>
          </a:p>
          <a:p>
            <a:pPr marL="0" indent="0" algn="ctr">
              <a:buFont typeface="Wingdings"/>
              <a:buNone/>
            </a:pPr>
            <a:r>
              <a:rPr lang="fr-CA" sz="8000" b="1" dirty="0" smtClean="0">
                <a:solidFill>
                  <a:srgbClr val="000000"/>
                </a:solidFill>
              </a:rPr>
              <a:t>le moment présent</a:t>
            </a:r>
          </a:p>
          <a:p>
            <a:pPr marL="0" indent="0" algn="ctr">
              <a:buFont typeface="Wingdings"/>
              <a:buNone/>
            </a:pPr>
            <a:r>
              <a:rPr lang="fr-CA" sz="8000" b="1" dirty="0" smtClean="0">
                <a:solidFill>
                  <a:srgbClr val="000000"/>
                </a:solidFill>
              </a:rPr>
              <a:t>et les défis de demain, </a:t>
            </a:r>
          </a:p>
          <a:p>
            <a:pPr marL="0" indent="0" algn="ctr">
              <a:buFont typeface="Wingdings"/>
              <a:buNone/>
            </a:pPr>
            <a:r>
              <a:rPr lang="fr-CA" sz="8000" b="1" dirty="0" smtClean="0">
                <a:solidFill>
                  <a:srgbClr val="000000"/>
                </a:solidFill>
              </a:rPr>
              <a:t>dans un câlin et dans la danse</a:t>
            </a:r>
          </a:p>
          <a:p>
            <a:pPr marL="0" indent="0" algn="ctr">
              <a:buFont typeface="Wingdings"/>
              <a:buNone/>
            </a:pPr>
            <a:r>
              <a:rPr lang="fr-CA" sz="8000" b="1" dirty="0" smtClean="0">
                <a:solidFill>
                  <a:srgbClr val="000000"/>
                </a:solidFill>
              </a:rPr>
              <a:t>et dans la tendresse que l’on espère à l’aube. </a:t>
            </a:r>
          </a:p>
          <a:p>
            <a:pPr marL="0" indent="0" algn="ctr">
              <a:buFont typeface="Wingdings"/>
              <a:buNone/>
            </a:pPr>
            <a:r>
              <a:rPr lang="fr-CA" sz="8000" b="1" dirty="0" smtClean="0">
                <a:solidFill>
                  <a:srgbClr val="000000"/>
                </a:solidFill>
              </a:rPr>
              <a:t>C’est un Dieu que l’on goûte, un Dieu d’amour.  </a:t>
            </a:r>
          </a:p>
          <a:p>
            <a:pPr marL="0" indent="0" algn="ctr">
              <a:buFont typeface="Wingdings"/>
              <a:buNone/>
            </a:pPr>
            <a:r>
              <a:rPr lang="fr-CA" sz="8000" b="1" dirty="0" smtClean="0">
                <a:solidFill>
                  <a:srgbClr val="000000"/>
                </a:solidFill>
              </a:rPr>
              <a:t>Les experts ne savent rien de Dieu</a:t>
            </a:r>
          </a:p>
          <a:p>
            <a:pPr marL="0" indent="0" algn="ctr">
              <a:buFont typeface="Wingdings"/>
              <a:buNone/>
            </a:pPr>
            <a:r>
              <a:rPr lang="fr-CA" sz="8000" b="1" dirty="0" smtClean="0">
                <a:solidFill>
                  <a:srgbClr val="000000"/>
                </a:solidFill>
              </a:rPr>
              <a:t>(ils savent sans avoir goûté) </a:t>
            </a:r>
          </a:p>
          <a:p>
            <a:pPr marL="0" indent="0" algn="ctr">
              <a:buFont typeface="Wingdings"/>
              <a:buNone/>
            </a:pPr>
            <a:r>
              <a:rPr lang="fr-CA" sz="8000" b="1" dirty="0" smtClean="0">
                <a:solidFill>
                  <a:srgbClr val="000000"/>
                </a:solidFill>
              </a:rPr>
              <a:t>mais le pauvre peut se sentir comme </a:t>
            </a:r>
          </a:p>
          <a:p>
            <a:pPr marL="0" indent="0" algn="ctr">
              <a:buFont typeface="Wingdings"/>
              <a:buNone/>
            </a:pPr>
            <a:r>
              <a:rPr lang="fr-CA" sz="8000" b="1" dirty="0" smtClean="0">
                <a:solidFill>
                  <a:srgbClr val="000000"/>
                </a:solidFill>
              </a:rPr>
              <a:t>chez lui</a:t>
            </a:r>
          </a:p>
          <a:p>
            <a:pPr marL="0" indent="0" algn="ctr">
              <a:buFont typeface="Wingdings"/>
              <a:buNone/>
            </a:pPr>
            <a:r>
              <a:rPr lang="fr-CA" sz="8000" b="1" dirty="0" smtClean="0">
                <a:solidFill>
                  <a:srgbClr val="000000"/>
                </a:solidFill>
              </a:rPr>
              <a:t>dans les bras de ce Dieu.</a:t>
            </a:r>
            <a:r>
              <a:rPr lang="fr-CA" sz="8000" b="1" baseline="30000" dirty="0" smtClean="0">
                <a:solidFill>
                  <a:srgbClr val="000000"/>
                </a:solidFill>
              </a:rPr>
              <a:t>8</a:t>
            </a:r>
            <a:r>
              <a:rPr lang="fr-CA" sz="8000" b="1" dirty="0" smtClean="0">
                <a:solidFill>
                  <a:srgbClr val="000000"/>
                </a:solidFill>
              </a:rPr>
              <a:t> </a:t>
            </a:r>
          </a:p>
          <a:p>
            <a:pPr marL="0" indent="0" algn="ctr">
              <a:buFont typeface="Wingdings"/>
              <a:buNone/>
            </a:pPr>
            <a:endParaRPr lang="fr-CA" sz="3400" b="1" dirty="0" smtClean="0">
              <a:solidFill>
                <a:srgbClr val="000000"/>
              </a:solidFill>
            </a:endParaRPr>
          </a:p>
          <a:p>
            <a:pPr marL="0" indent="0" algn="r">
              <a:buFont typeface="Wingdings"/>
              <a:buNone/>
            </a:pPr>
            <a:r>
              <a:rPr lang="fr-CA" sz="6400" b="1" dirty="0" smtClean="0">
                <a:solidFill>
                  <a:srgbClr val="000000"/>
                </a:solidFill>
              </a:rPr>
              <a:t>                   ~ Silvia </a:t>
            </a:r>
            <a:r>
              <a:rPr lang="fr-CA" sz="6400" b="1" dirty="0" err="1" smtClean="0">
                <a:solidFill>
                  <a:srgbClr val="000000"/>
                </a:solidFill>
              </a:rPr>
              <a:t>Schroer</a:t>
            </a:r>
            <a:r>
              <a:rPr lang="fr-CA" sz="6400" b="1" dirty="0" smtClean="0">
                <a:solidFill>
                  <a:srgbClr val="000000"/>
                </a:solidFill>
              </a:rPr>
              <a:t> et Sophia </a:t>
            </a:r>
            <a:r>
              <a:rPr lang="fr-CA" sz="6400" b="1" dirty="0" err="1" smtClean="0">
                <a:solidFill>
                  <a:srgbClr val="000000"/>
                </a:solidFill>
              </a:rPr>
              <a:t>Bietenhard</a:t>
            </a:r>
            <a:r>
              <a:rPr lang="fr-CA" sz="6400" b="1" dirty="0" smtClean="0">
                <a:solidFill>
                  <a:srgbClr val="000000"/>
                </a:solidFill>
              </a:rPr>
              <a:t> </a:t>
            </a:r>
          </a:p>
          <a:p>
            <a:pPr marL="0" indent="0" algn="r">
              <a:buFont typeface="Wingdings"/>
              <a:buNone/>
            </a:pPr>
            <a:r>
              <a:rPr lang="fr-CA" sz="6400" b="1" dirty="0" smtClean="0">
                <a:solidFill>
                  <a:srgbClr val="000000"/>
                </a:solidFill>
              </a:rPr>
              <a:t>                   (d’après un poème de Hugo </a:t>
            </a:r>
            <a:r>
              <a:rPr lang="fr-CA" sz="6400" b="1" dirty="0" err="1" smtClean="0">
                <a:solidFill>
                  <a:srgbClr val="000000"/>
                </a:solidFill>
              </a:rPr>
              <a:t>Assmann</a:t>
            </a:r>
            <a:r>
              <a:rPr lang="fr-CA" sz="6400" b="1" dirty="0" smtClean="0">
                <a:solidFill>
                  <a:srgbClr val="000000"/>
                </a:solidFill>
              </a:rPr>
              <a:t>)</a:t>
            </a:r>
          </a:p>
          <a:p>
            <a:pPr marL="0" indent="0">
              <a:buFont typeface="Wingdings"/>
              <a:buNone/>
            </a:pPr>
            <a:endParaRPr lang="fr-CA" sz="4000" b="1" dirty="0">
              <a:solidFill>
                <a:srgbClr val="3A1953"/>
              </a:solidFill>
            </a:endParaRPr>
          </a:p>
        </p:txBody>
      </p:sp>
      <p:sp>
        <p:nvSpPr>
          <p:cNvPr id="5" name="Rectangle 4"/>
          <p:cNvSpPr/>
          <p:nvPr>
            <p:custDataLst>
              <p:tags r:id="rId3"/>
            </p:custDataLst>
          </p:nvPr>
        </p:nvSpPr>
        <p:spPr>
          <a:xfrm>
            <a:off x="7033366" y="6581001"/>
            <a:ext cx="4896544" cy="276999"/>
          </a:xfrm>
          <a:prstGeom prst="rect">
            <a:avLst/>
          </a:prstGeom>
        </p:spPr>
        <p:txBody>
          <a:bodyPr wrap="square">
            <a:spAutoFit/>
          </a:bodyPr>
          <a:lstStyle/>
          <a:p>
            <a:pPr algn="r"/>
            <a:r>
              <a:rPr lang="fr-CA" sz="1200" baseline="30000" dirty="0" smtClean="0"/>
              <a:t>8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1719084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1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3352" y="116632"/>
            <a:ext cx="4824536" cy="1368152"/>
          </a:xfrm>
        </p:spPr>
        <p:txBody>
          <a:bodyPr>
            <a:noAutofit/>
          </a:bodyPr>
          <a:lstStyle/>
          <a:p>
            <a:pPr algn="ctr">
              <a:defRPr/>
            </a:pPr>
            <a:r>
              <a:rPr lang="en-US" sz="3200" b="1" dirty="0">
                <a:solidFill>
                  <a:srgbClr val="C00000"/>
                </a:solidFill>
                <a:effectLst>
                  <a:outerShdw blurRad="38100" dist="38100" dir="2700000" algn="tl">
                    <a:srgbClr val="000000">
                      <a:alpha val="43137"/>
                    </a:srgbClr>
                  </a:outerShdw>
                </a:effectLst>
              </a:rPr>
              <a:t>CHAMPAGNE GLASS </a:t>
            </a:r>
            <a:br>
              <a:rPr lang="en-US" sz="3200" b="1" dirty="0">
                <a:solidFill>
                  <a:srgbClr val="C00000"/>
                </a:solidFill>
                <a:effectLst>
                  <a:outerShdw blurRad="38100" dist="38100" dir="2700000" algn="tl">
                    <a:srgbClr val="000000">
                      <a:alpha val="43137"/>
                    </a:srgbClr>
                  </a:outerShdw>
                </a:effectLst>
              </a:rPr>
            </a:br>
            <a:r>
              <a:rPr lang="en-US" sz="3200" b="1" dirty="0">
                <a:solidFill>
                  <a:srgbClr val="C00000"/>
                </a:solidFill>
                <a:effectLst>
                  <a:outerShdw blurRad="38100" dist="38100" dir="2700000" algn="tl">
                    <a:srgbClr val="000000">
                      <a:alpha val="43137"/>
                    </a:srgbClr>
                  </a:outerShdw>
                </a:effectLst>
              </a:rPr>
              <a:t>OF WORLD POVERTY</a:t>
            </a:r>
          </a:p>
        </p:txBody>
      </p:sp>
      <p:pic>
        <p:nvPicPr>
          <p:cNvPr id="26627" name="Picture 2" descr="C:\Documents and Settings\edavis\My Documents\My Pictures\tileshop.jpg"/>
          <p:cNvPicPr>
            <a:picLocks noGrp="1" noChangeAspect="1" noChangeArrowheads="1"/>
          </p:cNvPicPr>
          <p:nvPr>
            <p:ph sz="quarter" idx="1"/>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395536" y="1726582"/>
            <a:ext cx="5052391" cy="4741651"/>
          </a:xfrm>
          <a:effectLst>
            <a:outerShdw blurRad="190500" algn="tl" rotWithShape="0">
              <a:srgbClr val="000000">
                <a:alpha val="70000"/>
              </a:srgbClr>
            </a:outerShdw>
          </a:effectLst>
        </p:spPr>
      </p:pic>
      <p:sp>
        <p:nvSpPr>
          <p:cNvPr id="4" name="Title 1"/>
          <p:cNvSpPr txBox="1">
            <a:spLocks/>
          </p:cNvSpPr>
          <p:nvPr>
            <p:custDataLst>
              <p:tags r:id="rId3"/>
            </p:custDataLst>
          </p:nvPr>
        </p:nvSpPr>
        <p:spPr>
          <a:xfrm>
            <a:off x="6395232" y="764704"/>
            <a:ext cx="5579940" cy="93610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fr-CA" sz="2800" b="1" dirty="0" smtClean="0">
                <a:solidFill>
                  <a:srgbClr val="C00000"/>
                </a:solidFill>
                <a:effectLst>
                  <a:outerShdw blurRad="38100" dist="38100" dir="2700000" algn="tl">
                    <a:srgbClr val="000000">
                      <a:alpha val="43137"/>
                    </a:srgbClr>
                  </a:outerShdw>
                </a:effectLst>
              </a:rPr>
              <a:t>LA COUPE DE CHAMPAGNE</a:t>
            </a:r>
            <a:br>
              <a:rPr lang="fr-CA" sz="2800" b="1" dirty="0" smtClean="0">
                <a:solidFill>
                  <a:srgbClr val="C00000"/>
                </a:solidFill>
                <a:effectLst>
                  <a:outerShdw blurRad="38100" dist="38100" dir="2700000" algn="tl">
                    <a:srgbClr val="000000">
                      <a:alpha val="43137"/>
                    </a:srgbClr>
                  </a:outerShdw>
                </a:effectLst>
              </a:rPr>
            </a:br>
            <a:r>
              <a:rPr lang="fr-CA" sz="2800" b="1" dirty="0" smtClean="0">
                <a:solidFill>
                  <a:srgbClr val="C00000"/>
                </a:solidFill>
                <a:effectLst>
                  <a:outerShdw blurRad="38100" dist="38100" dir="2700000" algn="tl">
                    <a:srgbClr val="000000">
                      <a:alpha val="43137"/>
                    </a:srgbClr>
                  </a:outerShdw>
                </a:effectLst>
              </a:rPr>
              <a:t>DE LA PAUVRETÉ MONDIALE</a:t>
            </a:r>
            <a:endParaRPr lang="fr-CA" sz="2800" b="1" dirty="0">
              <a:solidFill>
                <a:srgbClr val="C00000"/>
              </a:solidFill>
              <a:effectLst>
                <a:outerShdw blurRad="38100" dist="38100" dir="2700000" algn="tl">
                  <a:srgbClr val="000000">
                    <a:alpha val="43137"/>
                  </a:srgbClr>
                </a:outerShdw>
              </a:effectLst>
            </a:endParaRPr>
          </a:p>
        </p:txBody>
      </p:sp>
      <p:grpSp>
        <p:nvGrpSpPr>
          <p:cNvPr id="3" name="Group 2"/>
          <p:cNvGrpSpPr/>
          <p:nvPr>
            <p:custDataLst>
              <p:tags r:id="rId4"/>
            </p:custDataLst>
          </p:nvPr>
        </p:nvGrpSpPr>
        <p:grpSpPr>
          <a:xfrm>
            <a:off x="5908204" y="1747684"/>
            <a:ext cx="5937561" cy="4896544"/>
            <a:chOff x="6254439" y="1556792"/>
            <a:chExt cx="5937561" cy="4896544"/>
          </a:xfrm>
        </p:grpSpPr>
        <p:sp>
          <p:nvSpPr>
            <p:cNvPr id="5" name="Rectangle 4"/>
            <p:cNvSpPr/>
            <p:nvPr/>
          </p:nvSpPr>
          <p:spPr>
            <a:xfrm>
              <a:off x="6353627" y="1556792"/>
              <a:ext cx="5838373" cy="4804689"/>
            </a:xfrm>
            <a:prstGeom prst="rect">
              <a:avLst/>
            </a:prstGeom>
            <a:solidFill>
              <a:srgbClr val="CCFFFF"/>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Picture 2" descr="Image result for coupe champagne pauvretÃ©"/>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9524"/>
            <a:stretch/>
          </p:blipFill>
          <p:spPr bwMode="auto">
            <a:xfrm>
              <a:off x="6254439" y="2152703"/>
              <a:ext cx="5890233" cy="4300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37803" y="2247778"/>
              <a:ext cx="2088232" cy="307777"/>
            </a:xfrm>
            <a:prstGeom prst="rect">
              <a:avLst/>
            </a:prstGeom>
            <a:noFill/>
          </p:spPr>
          <p:txBody>
            <a:bodyPr wrap="square" rtlCol="0">
              <a:spAutoFit/>
            </a:bodyPr>
            <a:lstStyle/>
            <a:p>
              <a:pPr algn="ctr"/>
              <a:r>
                <a:rPr lang="fr-CA" sz="1400" b="1" dirty="0" smtClean="0">
                  <a:solidFill>
                    <a:schemeClr val="tx1">
                      <a:lumMod val="65000"/>
                      <a:lumOff val="35000"/>
                    </a:schemeClr>
                  </a:solidFill>
                  <a:latin typeface="Arial" panose="020B0604020202020204" pitchFamily="34" charset="0"/>
                  <a:cs typeface="Arial" panose="020B0604020202020204" pitchFamily="34" charset="0"/>
                </a:rPr>
                <a:t>Répartition</a:t>
              </a:r>
              <a:r>
                <a:rPr lang="fr-CA" sz="1200" b="1" dirty="0" smtClean="0">
                  <a:solidFill>
                    <a:schemeClr val="tx1">
                      <a:lumMod val="65000"/>
                      <a:lumOff val="35000"/>
                    </a:schemeClr>
                  </a:solidFill>
                  <a:latin typeface="Arial" panose="020B0604020202020204" pitchFamily="34" charset="0"/>
                  <a:cs typeface="Arial" panose="020B0604020202020204" pitchFamily="34" charset="0"/>
                </a:rPr>
                <a:t> des revenus</a:t>
              </a:r>
              <a:endParaRPr lang="fr-CA"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extBox 7"/>
            <p:cNvSpPr txBox="1"/>
            <p:nvPr/>
          </p:nvSpPr>
          <p:spPr>
            <a:xfrm>
              <a:off x="6341232" y="1718273"/>
              <a:ext cx="1861008" cy="738664"/>
            </a:xfrm>
            <a:prstGeom prst="rect">
              <a:avLst/>
            </a:prstGeom>
            <a:noFill/>
          </p:spPr>
          <p:txBody>
            <a:bodyPr wrap="square" rtlCol="0">
              <a:spAutoFit/>
            </a:bodyPr>
            <a:lstStyle/>
            <a:p>
              <a:pPr algn="ctr"/>
              <a:r>
                <a:rPr lang="fr-CA" sz="1400" b="1" dirty="0" smtClean="0">
                  <a:solidFill>
                    <a:schemeClr val="tx1">
                      <a:lumMod val="65000"/>
                      <a:lumOff val="35000"/>
                    </a:schemeClr>
                  </a:solidFill>
                  <a:latin typeface="Arial" panose="020B0604020202020204" pitchFamily="34" charset="0"/>
                  <a:cs typeface="Arial" panose="020B0604020202020204" pitchFamily="34" charset="0"/>
                </a:rPr>
                <a:t>Population mondiale répartie selon le revenu</a:t>
              </a:r>
              <a:endParaRPr lang="fr-CA" sz="2800" b="1" dirty="0">
                <a:solidFill>
                  <a:schemeClr val="tx1">
                    <a:lumMod val="65000"/>
                    <a:lumOff val="3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30457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3352" y="274638"/>
            <a:ext cx="5472608" cy="1143000"/>
          </a:xfrm>
        </p:spPr>
        <p:txBody>
          <a:bodyPr>
            <a:noAutofit/>
          </a:bodyPr>
          <a:lstStyle/>
          <a:p>
            <a:pPr algn="ctr"/>
            <a:r>
              <a:rPr lang="en-CA" sz="3200" b="1" dirty="0">
                <a:solidFill>
                  <a:srgbClr val="C00000"/>
                </a:solidFill>
                <a:effectLst>
                  <a:outerShdw blurRad="38100" dist="38100" dir="2700000" algn="tl">
                    <a:srgbClr val="000000">
                      <a:alpha val="43137"/>
                    </a:srgbClr>
                  </a:outerShdw>
                </a:effectLst>
              </a:rPr>
              <a:t>STARTLING NUMBERS [OXFAM] </a:t>
            </a:r>
            <a:endParaRPr lang="en-CA" sz="3200" dirty="0">
              <a:solidFill>
                <a:srgbClr val="C00000"/>
              </a:solidFill>
            </a:endParaRPr>
          </a:p>
        </p:txBody>
      </p:sp>
      <p:sp>
        <p:nvSpPr>
          <p:cNvPr id="3" name="Content Placeholder 2"/>
          <p:cNvSpPr>
            <a:spLocks noGrp="1"/>
          </p:cNvSpPr>
          <p:nvPr>
            <p:ph sz="quarter" idx="1"/>
            <p:custDataLst>
              <p:tags r:id="rId2"/>
            </p:custDataLst>
          </p:nvPr>
        </p:nvSpPr>
        <p:spPr>
          <a:xfrm>
            <a:off x="263352" y="2037210"/>
            <a:ext cx="5688632" cy="4272110"/>
          </a:xfrm>
        </p:spPr>
        <p:txBody>
          <a:bodyPr/>
          <a:lstStyle/>
          <a:p>
            <a:pPr marL="82296" indent="0">
              <a:buNone/>
            </a:pPr>
            <a:r>
              <a:rPr lang="en-CA" sz="2800" b="1" dirty="0">
                <a:solidFill>
                  <a:srgbClr val="A80000"/>
                </a:solidFill>
              </a:rPr>
              <a:t>2016: </a:t>
            </a:r>
          </a:p>
          <a:p>
            <a:pPr>
              <a:buFont typeface="Wingdings" panose="05000000000000000000" pitchFamily="2" charset="2"/>
              <a:buChar char="ü"/>
            </a:pPr>
            <a:r>
              <a:rPr lang="en-CA" sz="2800" b="1" dirty="0">
                <a:solidFill>
                  <a:srgbClr val="000000"/>
                </a:solidFill>
              </a:rPr>
              <a:t>1% own more wealth </a:t>
            </a:r>
            <a:br>
              <a:rPr lang="en-CA" sz="2800" b="1" dirty="0">
                <a:solidFill>
                  <a:srgbClr val="000000"/>
                </a:solidFill>
              </a:rPr>
            </a:br>
            <a:r>
              <a:rPr lang="en-CA" sz="2800" b="1" dirty="0" smtClean="0">
                <a:solidFill>
                  <a:srgbClr val="000000"/>
                </a:solidFill>
              </a:rPr>
              <a:t>than </a:t>
            </a:r>
            <a:r>
              <a:rPr lang="en-CA" sz="2800" b="1" dirty="0">
                <a:solidFill>
                  <a:srgbClr val="000000"/>
                </a:solidFill>
              </a:rPr>
              <a:t>99%</a:t>
            </a:r>
          </a:p>
          <a:p>
            <a:pPr marL="82296" indent="0">
              <a:buNone/>
            </a:pPr>
            <a:endParaRPr lang="en-CA" sz="2800" b="1" dirty="0">
              <a:solidFill>
                <a:srgbClr val="001F5C"/>
              </a:solidFill>
            </a:endParaRPr>
          </a:p>
          <a:p>
            <a:pPr marL="82296" indent="0">
              <a:buNone/>
            </a:pPr>
            <a:r>
              <a:rPr lang="en-CA" sz="2800" b="1" dirty="0">
                <a:solidFill>
                  <a:srgbClr val="A80000"/>
                </a:solidFill>
              </a:rPr>
              <a:t>2018: </a:t>
            </a:r>
          </a:p>
          <a:p>
            <a:pPr>
              <a:buFont typeface="Wingdings" panose="05000000000000000000" pitchFamily="2" charset="2"/>
              <a:buChar char="ü"/>
            </a:pPr>
            <a:r>
              <a:rPr lang="en-CA" sz="2800" b="1" dirty="0">
                <a:solidFill>
                  <a:srgbClr val="000000"/>
                </a:solidFill>
              </a:rPr>
              <a:t>9 men own the same wealth as poorest 3.6 billion people in world</a:t>
            </a:r>
          </a:p>
          <a:p>
            <a:pPr marL="82296" indent="0">
              <a:buNone/>
            </a:pPr>
            <a:endParaRPr lang="en-CA" dirty="0"/>
          </a:p>
        </p:txBody>
      </p:sp>
      <p:sp>
        <p:nvSpPr>
          <p:cNvPr id="4" name="Title 1"/>
          <p:cNvSpPr txBox="1">
            <a:spLocks/>
          </p:cNvSpPr>
          <p:nvPr>
            <p:custDataLst>
              <p:tags r:id="rId3"/>
            </p:custDataLst>
          </p:nvPr>
        </p:nvSpPr>
        <p:spPr>
          <a:xfrm>
            <a:off x="6240016" y="341784"/>
            <a:ext cx="5616624" cy="11430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3200" b="1" dirty="0" smtClean="0">
                <a:solidFill>
                  <a:srgbClr val="C00000"/>
                </a:solidFill>
                <a:effectLst>
                  <a:outerShdw blurRad="38100" dist="38100" dir="2700000" algn="tl">
                    <a:srgbClr val="000000">
                      <a:alpha val="43137"/>
                    </a:srgbClr>
                  </a:outerShdw>
                </a:effectLst>
              </a:rPr>
              <a:t>DES CHIFFRES SURPRENANTS [OXFAM] </a:t>
            </a:r>
            <a:endParaRPr lang="fr-CA" sz="3200" dirty="0">
              <a:solidFill>
                <a:srgbClr val="C00000"/>
              </a:solidFill>
            </a:endParaRPr>
          </a:p>
        </p:txBody>
      </p:sp>
      <p:sp>
        <p:nvSpPr>
          <p:cNvPr id="5" name="Content Placeholder 2"/>
          <p:cNvSpPr txBox="1">
            <a:spLocks/>
          </p:cNvSpPr>
          <p:nvPr>
            <p:custDataLst>
              <p:tags r:id="rId4"/>
            </p:custDataLst>
          </p:nvPr>
        </p:nvSpPr>
        <p:spPr>
          <a:xfrm>
            <a:off x="6240016" y="2060848"/>
            <a:ext cx="5616624" cy="3336006"/>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82296" indent="0">
              <a:buFont typeface="Wingdings"/>
              <a:buNone/>
            </a:pPr>
            <a:r>
              <a:rPr lang="fr-CA" sz="2800" b="1" dirty="0" smtClean="0">
                <a:solidFill>
                  <a:srgbClr val="A80000"/>
                </a:solidFill>
              </a:rPr>
              <a:t>2016 : </a:t>
            </a:r>
          </a:p>
          <a:p>
            <a:pPr>
              <a:buFont typeface="Wingdings" panose="05000000000000000000" pitchFamily="2" charset="2"/>
              <a:buChar char="ü"/>
            </a:pPr>
            <a:r>
              <a:rPr lang="fr-CA" sz="2800" b="1" dirty="0" smtClean="0">
                <a:solidFill>
                  <a:srgbClr val="000000"/>
                </a:solidFill>
              </a:rPr>
              <a:t>1% est plus riche que les autres 99%</a:t>
            </a:r>
          </a:p>
          <a:p>
            <a:pPr marL="82296" indent="0">
              <a:buFont typeface="Wingdings"/>
              <a:buNone/>
            </a:pPr>
            <a:endParaRPr lang="fr-CA" sz="2800" b="1" dirty="0" smtClean="0">
              <a:solidFill>
                <a:srgbClr val="001F5C"/>
              </a:solidFill>
            </a:endParaRPr>
          </a:p>
          <a:p>
            <a:pPr marL="82296" indent="0">
              <a:buFont typeface="Wingdings"/>
              <a:buNone/>
            </a:pPr>
            <a:r>
              <a:rPr lang="fr-CA" sz="2800" b="1" dirty="0" smtClean="0">
                <a:solidFill>
                  <a:srgbClr val="A80000"/>
                </a:solidFill>
              </a:rPr>
              <a:t>2018 : </a:t>
            </a:r>
          </a:p>
          <a:p>
            <a:pPr>
              <a:buFont typeface="Wingdings" panose="05000000000000000000" pitchFamily="2" charset="2"/>
              <a:buChar char="ü"/>
            </a:pPr>
            <a:r>
              <a:rPr lang="fr-CA" sz="2800" b="1" dirty="0" smtClean="0">
                <a:solidFill>
                  <a:srgbClr val="000000"/>
                </a:solidFill>
              </a:rPr>
              <a:t>9 hommes possèdent autant que les 3,6 milliards de gens les plus pauvres</a:t>
            </a:r>
          </a:p>
          <a:p>
            <a:pPr marL="82296" indent="0">
              <a:buFont typeface="Wingdings"/>
              <a:buNone/>
            </a:pPr>
            <a:endParaRPr lang="fr-CA" dirty="0"/>
          </a:p>
        </p:txBody>
      </p:sp>
    </p:spTree>
    <p:extLst>
      <p:ext uri="{BB962C8B-B14F-4D97-AF65-F5344CB8AC3E}">
        <p14:creationId xmlns:p14="http://schemas.microsoft.com/office/powerpoint/2010/main" val="1692742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8F8EC6-F493-4951-8AEE-9BEBF973D735}"/>
              </a:ext>
            </a:extLst>
          </p:cNvPr>
          <p:cNvSpPr>
            <a:spLocks noGrp="1"/>
          </p:cNvSpPr>
          <p:nvPr>
            <p:ph type="title"/>
            <p:custDataLst>
              <p:tags r:id="rId1"/>
            </p:custDataLst>
          </p:nvPr>
        </p:nvSpPr>
        <p:spPr>
          <a:xfrm>
            <a:off x="263352" y="260648"/>
            <a:ext cx="5472608" cy="720080"/>
          </a:xfrm>
        </p:spPr>
        <p:txBody>
          <a:bodyPr>
            <a:normAutofit/>
          </a:bodyPr>
          <a:lstStyle/>
          <a:p>
            <a:pPr algn="ctr"/>
            <a:r>
              <a:rPr lang="en-CA" sz="3200" b="1" dirty="0">
                <a:solidFill>
                  <a:srgbClr val="C00000"/>
                </a:solidFill>
                <a:effectLst>
                  <a:outerShdw blurRad="38100" dist="38100" dir="2700000" algn="tl">
                    <a:srgbClr val="000000">
                      <a:alpha val="43137"/>
                    </a:srgbClr>
                  </a:outerShdw>
                </a:effectLst>
              </a:rPr>
              <a:t>GLOBAL GENDER GAP</a:t>
            </a:r>
          </a:p>
        </p:txBody>
      </p:sp>
      <p:pic>
        <p:nvPicPr>
          <p:cNvPr id="5" name="Content Placeholder 4">
            <a:extLst>
              <a:ext uri="{FF2B5EF4-FFF2-40B4-BE49-F238E27FC236}">
                <a16:creationId xmlns="" xmlns:a16="http://schemas.microsoft.com/office/drawing/2014/main" id="{15191152-D8E9-48EF-B902-0B36FB551922}"/>
              </a:ext>
            </a:extLst>
          </p:cNvPr>
          <p:cNvPicPr>
            <a:picLocks noGrp="1" noChangeAspect="1"/>
          </p:cNvPicPr>
          <p:nvPr>
            <p:ph sz="quarter" idx="1"/>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1487488" y="997634"/>
            <a:ext cx="10574067" cy="5427470"/>
          </a:xfrm>
        </p:spPr>
      </p:pic>
      <p:sp>
        <p:nvSpPr>
          <p:cNvPr id="4" name="Title 1">
            <a:extLst>
              <a:ext uri="{FF2B5EF4-FFF2-40B4-BE49-F238E27FC236}">
                <a16:creationId xmlns:a16="http://schemas.microsoft.com/office/drawing/2014/main" xmlns="" id="{C88F8EC6-F493-4951-8AEE-9BEBF973D735}"/>
              </a:ext>
            </a:extLst>
          </p:cNvPr>
          <p:cNvSpPr txBox="1">
            <a:spLocks/>
          </p:cNvSpPr>
          <p:nvPr>
            <p:custDataLst>
              <p:tags r:id="rId3"/>
            </p:custDataLst>
          </p:nvPr>
        </p:nvSpPr>
        <p:spPr>
          <a:xfrm>
            <a:off x="6312024" y="260648"/>
            <a:ext cx="5688632" cy="840636"/>
          </a:xfrm>
          <a:prstGeom prst="rect">
            <a:avLst/>
          </a:prstGeom>
        </p:spPr>
        <p:txBody>
          <a:bodyPr vert="horz" anchor="b">
            <a:normAutofit fontScale="9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3200" b="1" dirty="0" smtClean="0">
                <a:solidFill>
                  <a:srgbClr val="C00000"/>
                </a:solidFill>
                <a:effectLst>
                  <a:outerShdw blurRad="38100" dist="38100" dir="2700000" algn="tl">
                    <a:srgbClr val="000000">
                      <a:alpha val="43137"/>
                    </a:srgbClr>
                  </a:outerShdw>
                </a:effectLst>
              </a:rPr>
              <a:t>ÉCART MONDIAL ENTRE LES SEXES</a:t>
            </a:r>
            <a:endParaRPr lang="fr-CA" sz="4000" b="1" dirty="0">
              <a:solidFill>
                <a:srgbClr val="C00000"/>
              </a:solidFill>
              <a:effectLst>
                <a:outerShdw blurRad="38100" dist="38100" dir="2700000" algn="tl">
                  <a:srgbClr val="000000">
                    <a:alpha val="43137"/>
                  </a:srgbClr>
                </a:outerShdw>
              </a:effectLst>
            </a:endParaRPr>
          </a:p>
        </p:txBody>
      </p:sp>
      <p:sp>
        <p:nvSpPr>
          <p:cNvPr id="3" name="TextBox 2"/>
          <p:cNvSpPr txBox="1"/>
          <p:nvPr>
            <p:custDataLst>
              <p:tags r:id="rId4"/>
            </p:custDataLst>
          </p:nvPr>
        </p:nvSpPr>
        <p:spPr>
          <a:xfrm>
            <a:off x="-86277" y="3068960"/>
            <a:ext cx="1608269" cy="1077218"/>
          </a:xfrm>
          <a:prstGeom prst="rect">
            <a:avLst/>
          </a:prstGeom>
          <a:noFill/>
        </p:spPr>
        <p:txBody>
          <a:bodyPr wrap="square" rtlCol="0">
            <a:spAutoFit/>
          </a:bodyPr>
          <a:lstStyle/>
          <a:p>
            <a:pPr algn="ctr"/>
            <a:r>
              <a:rPr lang="en-CA" sz="1600" b="1" dirty="0" err="1" smtClean="0">
                <a:latin typeface="Arial" panose="020B0604020202020204" pitchFamily="34" charset="0"/>
                <a:cs typeface="Arial" panose="020B0604020202020204" pitchFamily="34" charset="0"/>
              </a:rPr>
              <a:t>Indice</a:t>
            </a:r>
            <a:r>
              <a:rPr lang="en-CA" sz="1600" b="1" dirty="0" smtClean="0">
                <a:latin typeface="Arial" panose="020B0604020202020204" pitchFamily="34" charset="0"/>
                <a:cs typeface="Arial" panose="020B0604020202020204" pitchFamily="34" charset="0"/>
              </a:rPr>
              <a:t> de </a:t>
            </a:r>
            <a:r>
              <a:rPr lang="en-CA" sz="1600" b="1" dirty="0" err="1" smtClean="0">
                <a:latin typeface="Arial" panose="020B0604020202020204" pitchFamily="34" charset="0"/>
                <a:cs typeface="Arial" panose="020B0604020202020204" pitchFamily="34" charset="0"/>
              </a:rPr>
              <a:t>l’écart</a:t>
            </a:r>
            <a:r>
              <a:rPr lang="en-CA" sz="1600" b="1" dirty="0" smtClean="0">
                <a:latin typeface="Arial" panose="020B0604020202020204" pitchFamily="34" charset="0"/>
                <a:cs typeface="Arial" panose="020B0604020202020204" pitchFamily="34" charset="0"/>
              </a:rPr>
              <a:t> entre les sexes</a:t>
            </a:r>
          </a:p>
          <a:p>
            <a:pPr algn="ctr"/>
            <a:r>
              <a:rPr lang="en-CA" sz="1600" b="1" dirty="0" smtClean="0">
                <a:latin typeface="Arial" panose="020B0604020202020204" pitchFamily="34" charset="0"/>
                <a:cs typeface="Arial" panose="020B0604020202020204" pitchFamily="34" charset="0"/>
              </a:rPr>
              <a:t>(</a:t>
            </a:r>
            <a:r>
              <a:rPr lang="en-CA" sz="1600" b="1" dirty="0" err="1" smtClean="0">
                <a:latin typeface="Arial" panose="020B0604020202020204" pitchFamily="34" charset="0"/>
                <a:cs typeface="Arial" panose="020B0604020202020204" pitchFamily="34" charset="0"/>
              </a:rPr>
              <a:t>Égalité</a:t>
            </a:r>
            <a:r>
              <a:rPr lang="en-CA" sz="1600" b="1" dirty="0" smtClean="0">
                <a:latin typeface="Arial" panose="020B0604020202020204" pitchFamily="34" charset="0"/>
                <a:cs typeface="Arial" panose="020B0604020202020204" pitchFamily="34" charset="0"/>
              </a:rPr>
              <a:t> = 1.0)</a:t>
            </a:r>
            <a:endParaRPr lang="en-CA" sz="1600" b="1" dirty="0">
              <a:latin typeface="Arial" panose="020B0604020202020204" pitchFamily="34" charset="0"/>
              <a:cs typeface="Arial" panose="020B0604020202020204" pitchFamily="34" charset="0"/>
            </a:endParaRPr>
          </a:p>
        </p:txBody>
      </p:sp>
      <p:sp>
        <p:nvSpPr>
          <p:cNvPr id="7" name="TextBox 6"/>
          <p:cNvSpPr txBox="1"/>
          <p:nvPr>
            <p:custDataLst>
              <p:tags r:id="rId5"/>
            </p:custDataLst>
          </p:nvPr>
        </p:nvSpPr>
        <p:spPr>
          <a:xfrm>
            <a:off x="-14053" y="6102599"/>
            <a:ext cx="1524776" cy="307777"/>
          </a:xfrm>
          <a:prstGeom prst="rect">
            <a:avLst/>
          </a:prstGeom>
          <a:noFill/>
        </p:spPr>
        <p:txBody>
          <a:bodyPr wrap="none" rtlCol="0">
            <a:spAutoFit/>
          </a:bodyPr>
          <a:lstStyle/>
          <a:p>
            <a:r>
              <a:rPr lang="en-CA" sz="1400" b="1" dirty="0" err="1">
                <a:latin typeface="Arial" panose="020B0604020202020204" pitchFamily="34" charset="0"/>
                <a:cs typeface="Arial" panose="020B0604020202020204" pitchFamily="34" charset="0"/>
              </a:rPr>
              <a:t>A</a:t>
            </a:r>
            <a:r>
              <a:rPr lang="en-CA" sz="1400" b="1" dirty="0" err="1" smtClean="0">
                <a:latin typeface="Arial" panose="020B0604020202020204" pitchFamily="34" charset="0"/>
                <a:cs typeface="Arial" panose="020B0604020202020204" pitchFamily="34" charset="0"/>
              </a:rPr>
              <a:t>ucune</a:t>
            </a:r>
            <a:r>
              <a:rPr lang="en-CA" sz="1400" b="1" dirty="0" smtClean="0">
                <a:latin typeface="Arial" panose="020B0604020202020204" pitchFamily="34" charset="0"/>
                <a:cs typeface="Arial" panose="020B0604020202020204" pitchFamily="34" charset="0"/>
              </a:rPr>
              <a:t> </a:t>
            </a:r>
            <a:r>
              <a:rPr lang="en-CA" sz="1400" b="1" dirty="0" err="1" smtClean="0">
                <a:latin typeface="Arial" panose="020B0604020202020204" pitchFamily="34" charset="0"/>
                <a:cs typeface="Arial" panose="020B0604020202020204" pitchFamily="34" charset="0"/>
              </a:rPr>
              <a:t>donnée</a:t>
            </a:r>
            <a:endParaRPr lang="en-CA" sz="1400" b="1" dirty="0">
              <a:latin typeface="Arial" panose="020B0604020202020204" pitchFamily="34" charset="0"/>
              <a:cs typeface="Arial" panose="020B0604020202020204" pitchFamily="34" charset="0"/>
            </a:endParaRPr>
          </a:p>
        </p:txBody>
      </p:sp>
      <p:sp>
        <p:nvSpPr>
          <p:cNvPr id="8" name="TextBox 7"/>
          <p:cNvSpPr txBox="1"/>
          <p:nvPr>
            <p:custDataLst>
              <p:tags r:id="rId6"/>
            </p:custDataLst>
          </p:nvPr>
        </p:nvSpPr>
        <p:spPr>
          <a:xfrm>
            <a:off x="9336360" y="6425765"/>
            <a:ext cx="2669320" cy="338554"/>
          </a:xfrm>
          <a:prstGeom prst="rect">
            <a:avLst/>
          </a:prstGeom>
          <a:noFill/>
        </p:spPr>
        <p:txBody>
          <a:bodyPr wrap="none" rtlCol="0">
            <a:spAutoFit/>
          </a:bodyPr>
          <a:lstStyle/>
          <a:p>
            <a:r>
              <a:rPr lang="en-CA" sz="1600" b="1" dirty="0" err="1" smtClean="0">
                <a:latin typeface="Arial" panose="020B0604020202020204" pitchFamily="34" charset="0"/>
                <a:cs typeface="Arial" panose="020B0604020202020204" pitchFamily="34" charset="0"/>
              </a:rPr>
              <a:t>Année</a:t>
            </a:r>
            <a:r>
              <a:rPr lang="en-CA" sz="1600" b="1" dirty="0" smtClean="0">
                <a:latin typeface="Arial" panose="020B0604020202020204" pitchFamily="34" charset="0"/>
                <a:cs typeface="Arial" panose="020B0604020202020204" pitchFamily="34" charset="0"/>
              </a:rPr>
              <a:t> de </a:t>
            </a:r>
            <a:r>
              <a:rPr lang="en-CA" sz="1600" b="1" dirty="0" err="1" smtClean="0">
                <a:latin typeface="Arial" panose="020B0604020202020204" pitchFamily="34" charset="0"/>
                <a:cs typeface="Arial" panose="020B0604020202020204" pitchFamily="34" charset="0"/>
              </a:rPr>
              <a:t>référence</a:t>
            </a:r>
            <a:r>
              <a:rPr lang="en-CA" sz="1600" b="1" dirty="0" smtClean="0">
                <a:latin typeface="Arial" panose="020B0604020202020204" pitchFamily="34" charset="0"/>
                <a:cs typeface="Arial" panose="020B0604020202020204" pitchFamily="34" charset="0"/>
              </a:rPr>
              <a:t>: 2016</a:t>
            </a:r>
            <a:endParaRPr lang="en-C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562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B050">
            <a:alpha val="18000"/>
          </a:srgbClr>
        </a:solidFill>
        <a:effectLst/>
      </p:bgPr>
    </p:bg>
    <p:spTree>
      <p:nvGrpSpPr>
        <p:cNvPr id="1" name=""/>
        <p:cNvGrpSpPr/>
        <p:nvPr/>
      </p:nvGrpSpPr>
      <p:grpSpPr>
        <a:xfrm>
          <a:off x="0" y="0"/>
          <a:ext cx="0" cy="0"/>
          <a:chOff x="0" y="0"/>
          <a:chExt cx="0" cy="0"/>
        </a:xfrm>
      </p:grpSpPr>
      <p:sp>
        <p:nvSpPr>
          <p:cNvPr id="56321" name="Title 1"/>
          <p:cNvSpPr>
            <a:spLocks noGrp="1"/>
          </p:cNvSpPr>
          <p:nvPr>
            <p:ph type="title"/>
            <p:custDataLst>
              <p:tags r:id="rId1"/>
            </p:custDataLst>
          </p:nvPr>
        </p:nvSpPr>
        <p:spPr>
          <a:xfrm>
            <a:off x="191344" y="0"/>
            <a:ext cx="5832648" cy="1052736"/>
          </a:xfrm>
        </p:spPr>
        <p:txBody>
          <a:bodyPr>
            <a:noAutofit/>
          </a:bodyPr>
          <a:lstStyle/>
          <a:p>
            <a:pPr algn="ctr"/>
            <a:r>
              <a:rPr lang="en-CA" sz="2800" b="1" dirty="0">
                <a:solidFill>
                  <a:srgbClr val="C00000"/>
                </a:solidFill>
                <a:effectLst>
                  <a:outerShdw blurRad="38100" dist="38100" dir="2700000" algn="tl">
                    <a:srgbClr val="C0C0C0"/>
                  </a:outerShdw>
                </a:effectLst>
              </a:rPr>
              <a:t>ABUSE OF </a:t>
            </a:r>
            <a:r>
              <a:rPr lang="en-CA" sz="2800" b="1" dirty="0" smtClean="0">
                <a:solidFill>
                  <a:srgbClr val="C00000"/>
                </a:solidFill>
                <a:effectLst>
                  <a:outerShdw blurRad="38100" dist="38100" dir="2700000" algn="tl">
                    <a:srgbClr val="C0C0C0"/>
                  </a:outerShdw>
                </a:effectLst>
              </a:rPr>
              <a:t>MOST </a:t>
            </a:r>
            <a:r>
              <a:rPr lang="en-CA" sz="2800" b="1" dirty="0">
                <a:solidFill>
                  <a:srgbClr val="C00000"/>
                </a:solidFill>
                <a:effectLst>
                  <a:outerShdw blurRad="38100" dist="38100" dir="2700000" algn="tl">
                    <a:srgbClr val="C0C0C0"/>
                  </a:outerShdw>
                </a:effectLst>
              </a:rPr>
              <a:t>VULNERABLE PERSONS</a:t>
            </a:r>
          </a:p>
        </p:txBody>
      </p:sp>
      <p:pic>
        <p:nvPicPr>
          <p:cNvPr id="7" name="Content Placeholder 6" descr="http://bewytchme.com/wp-content/uploads/2014/01/elder-abuse.jpg"/>
          <p:cNvPicPr>
            <a:picLocks noGrp="1"/>
          </p:cNvPicPr>
          <p:nvPr>
            <p:ph sz="quarter" idx="1"/>
            <p:custDataLst>
              <p:tags r:id="rId2"/>
            </p:custDataLst>
          </p:nvPr>
        </p:nvPicPr>
        <p:blipFill rotWithShape="1">
          <a:blip r:embed="rId7" cstate="email">
            <a:extLst>
              <a:ext uri="{28A0092B-C50C-407E-A947-70E740481C1C}">
                <a14:useLocalDpi xmlns:a14="http://schemas.microsoft.com/office/drawing/2010/main"/>
              </a:ext>
            </a:extLst>
          </a:blip>
          <a:stretch/>
        </p:blipFill>
        <p:spPr bwMode="auto">
          <a:xfrm>
            <a:off x="6096000" y="4437112"/>
            <a:ext cx="5038725" cy="2238375"/>
          </a:xfrm>
          <a:prstGeom prst="rect">
            <a:avLst/>
          </a:prstGeom>
          <a:ln>
            <a:noFill/>
          </a:ln>
          <a:effectLst>
            <a:softEdge rad="112500"/>
          </a:effectLst>
        </p:spPr>
      </p:pic>
      <p:pic>
        <p:nvPicPr>
          <p:cNvPr id="5122" name="Picture 2" descr="http://www.cuzanet.ro/wp-content/uploads/2014/03/vilenta-domestica.jpg"/>
          <p:cNvPicPr>
            <a:picLocks noChangeAspect="1" noChangeArrowheads="1"/>
          </p:cNvPicPr>
          <p:nvPr>
            <p:custDataLst>
              <p:tags r:id="rId3"/>
            </p:custDataLst>
          </p:nvPr>
        </p:nvPicPr>
        <p:blipFill rotWithShape="1">
          <a:blip r:embed="rId8" cstate="email">
            <a:extLst>
              <a:ext uri="{28A0092B-C50C-407E-A947-70E740481C1C}">
                <a14:useLocalDpi xmlns:a14="http://schemas.microsoft.com/office/drawing/2010/main"/>
              </a:ext>
            </a:extLst>
          </a:blip>
          <a:srcRect/>
          <a:stretch/>
        </p:blipFill>
        <p:spPr bwMode="auto">
          <a:xfrm>
            <a:off x="5231904" y="1466980"/>
            <a:ext cx="5093384" cy="2811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http://children4change.blog.com/wp-content/blogs.dir/00/08/68/29/8682946/files/abuse/child_abuse_by_xkela-d3r0elh_0.png"/>
          <p:cNvPicPr/>
          <p:nvPr>
            <p:custDataLst>
              <p:tags r:id="rId4"/>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1199456" y="1313384"/>
            <a:ext cx="3384376" cy="5544616"/>
          </a:xfrm>
          <a:prstGeom prst="rect">
            <a:avLst/>
          </a:prstGeom>
          <a:ln>
            <a:noFill/>
          </a:ln>
          <a:effectLst>
            <a:softEdge rad="112500"/>
          </a:effectLst>
        </p:spPr>
      </p:pic>
      <p:sp>
        <p:nvSpPr>
          <p:cNvPr id="8" name="Title 1"/>
          <p:cNvSpPr txBox="1">
            <a:spLocks/>
          </p:cNvSpPr>
          <p:nvPr>
            <p:custDataLst>
              <p:tags r:id="rId5"/>
            </p:custDataLst>
          </p:nvPr>
        </p:nvSpPr>
        <p:spPr>
          <a:xfrm>
            <a:off x="6168008" y="0"/>
            <a:ext cx="5867636" cy="105273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2800" b="1" dirty="0" smtClean="0">
                <a:solidFill>
                  <a:srgbClr val="C00000"/>
                </a:solidFill>
                <a:effectLst>
                  <a:outerShdw blurRad="38100" dist="38100" dir="2700000" algn="tl">
                    <a:srgbClr val="C0C0C0"/>
                  </a:outerShdw>
                </a:effectLst>
              </a:rPr>
              <a:t>ABUS DES PERSONNES</a:t>
            </a:r>
            <a:br>
              <a:rPr lang="fr-CA" sz="2800" b="1" dirty="0" smtClean="0">
                <a:solidFill>
                  <a:srgbClr val="C00000"/>
                </a:solidFill>
                <a:effectLst>
                  <a:outerShdw blurRad="38100" dist="38100" dir="2700000" algn="tl">
                    <a:srgbClr val="C0C0C0"/>
                  </a:outerShdw>
                </a:effectLst>
              </a:rPr>
            </a:br>
            <a:r>
              <a:rPr lang="fr-CA" sz="2800" b="1" dirty="0" smtClean="0">
                <a:solidFill>
                  <a:srgbClr val="C00000"/>
                </a:solidFill>
                <a:effectLst>
                  <a:outerShdw blurRad="38100" dist="38100" dir="2700000" algn="tl">
                    <a:srgbClr val="C0C0C0"/>
                  </a:outerShdw>
                </a:effectLst>
              </a:rPr>
              <a:t>LES PLUS VULNÉRABLES</a:t>
            </a:r>
            <a:endParaRPr lang="fr-CA" sz="2800" b="1" dirty="0">
              <a:solidFill>
                <a:srgbClr val="C00000"/>
              </a:solidFill>
              <a:effectLst>
                <a:outerShdw blurRad="38100" dist="38100" dir="2700000" algn="tl">
                  <a:srgbClr val="C0C0C0"/>
                </a:outerShdw>
              </a:effectLst>
            </a:endParaRPr>
          </a:p>
        </p:txBody>
      </p:sp>
    </p:spTree>
    <p:extLst>
      <p:ext uri="{BB962C8B-B14F-4D97-AF65-F5344CB8AC3E}">
        <p14:creationId xmlns:p14="http://schemas.microsoft.com/office/powerpoint/2010/main" val="3714815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blog.gvces.com.br/wp-content/uploads/2014/05/Rwanda1994_RefugeesJuly1.jpg"/>
          <p:cNvPicPr>
            <a:picLocks noChangeAspect="1" noChangeArrowheads="1"/>
          </p:cNvPicPr>
          <p:nvPr>
            <p:custDataLst>
              <p:tags r:id="rId1"/>
            </p:custDataLst>
          </p:nvPr>
        </p:nvPicPr>
        <p:blipFill rotWithShape="1">
          <a:blip r:embed="rId5" cstate="email">
            <a:extLst>
              <a:ext uri="{28A0092B-C50C-407E-A947-70E740481C1C}">
                <a14:useLocalDpi xmlns:a14="http://schemas.microsoft.com/office/drawing/2010/main"/>
              </a:ext>
            </a:extLst>
          </a:blip>
          <a:srcRect t="12075" b="12861"/>
          <a:stretch/>
        </p:blipFill>
        <p:spPr bwMode="auto">
          <a:xfrm>
            <a:off x="32577" y="-18000"/>
            <a:ext cx="12191999"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263352" y="116632"/>
            <a:ext cx="5559152" cy="936104"/>
          </a:xfrm>
        </p:spPr>
        <p:txBody>
          <a:bodyPr>
            <a:normAutofit/>
          </a:bodyPr>
          <a:lstStyle/>
          <a:p>
            <a:r>
              <a:rPr lang="en-CA" sz="4000" b="1" dirty="0">
                <a:solidFill>
                  <a:srgbClr val="FFFF00"/>
                </a:solidFill>
                <a:effectLst>
                  <a:outerShdw blurRad="38100" dist="38100" dir="2700000" algn="tl">
                    <a:srgbClr val="000000">
                      <a:alpha val="43137"/>
                    </a:srgbClr>
                  </a:outerShdw>
                </a:effectLst>
              </a:rPr>
              <a:t>REFUGEE CRISIS</a:t>
            </a:r>
          </a:p>
        </p:txBody>
      </p:sp>
      <p:sp>
        <p:nvSpPr>
          <p:cNvPr id="4" name="Title 1"/>
          <p:cNvSpPr txBox="1">
            <a:spLocks/>
          </p:cNvSpPr>
          <p:nvPr>
            <p:custDataLst>
              <p:tags r:id="rId3"/>
            </p:custDataLst>
          </p:nvPr>
        </p:nvSpPr>
        <p:spPr>
          <a:xfrm>
            <a:off x="5879976" y="207132"/>
            <a:ext cx="6192688" cy="82711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fr-CA" sz="4000" b="1" dirty="0" smtClean="0">
                <a:solidFill>
                  <a:srgbClr val="FFFF00"/>
                </a:solidFill>
                <a:effectLst>
                  <a:outerShdw blurRad="38100" dist="38100" dir="2700000" algn="tl">
                    <a:srgbClr val="000000">
                      <a:alpha val="43137"/>
                    </a:srgbClr>
                  </a:outerShdw>
                </a:effectLst>
              </a:rPr>
              <a:t>CRISE DES RÉFUGIÉS</a:t>
            </a:r>
            <a:endParaRPr lang="fr-CA"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6236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post.com/HttpHandlers/ShowImage.ashx?ID=293333"/>
          <p:cNvPicPr>
            <a:picLocks noChangeAspect="1" noChangeArrowheads="1"/>
          </p:cNvPicPr>
          <p:nvPr>
            <p:custDataLst>
              <p:tags r:id="rId1"/>
            </p:custDataLst>
          </p:nvPr>
        </p:nvPicPr>
        <p:blipFill rotWithShape="1">
          <a:blip r:embed="rId5" cstate="email">
            <a:extLst>
              <a:ext uri="{28A0092B-C50C-407E-A947-70E740481C1C}">
                <a14:useLocalDpi xmlns:a14="http://schemas.microsoft.com/office/drawing/2010/main"/>
              </a:ext>
            </a:extLst>
          </a:blip>
          <a:srcRect b="3387"/>
          <a:stretch/>
        </p:blipFill>
        <p:spPr bwMode="auto">
          <a:xfrm>
            <a:off x="1199456" y="-24556"/>
            <a:ext cx="9468544"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1180518" y="21571"/>
            <a:ext cx="4752528" cy="1155576"/>
          </a:xfrm>
        </p:spPr>
        <p:txBody>
          <a:bodyPr>
            <a:noAutofit/>
          </a:bodyPr>
          <a:lstStyle/>
          <a:p>
            <a:r>
              <a:rPr lang="en-US" sz="3200" b="1" dirty="0">
                <a:solidFill>
                  <a:srgbClr val="C00000"/>
                </a:solidFill>
                <a:effectLst>
                  <a:outerShdw blurRad="38100" dist="38100" dir="2700000" algn="tl">
                    <a:srgbClr val="000000">
                      <a:alpha val="43137"/>
                    </a:srgbClr>
                  </a:outerShdw>
                </a:effectLst>
              </a:rPr>
              <a:t>RISE OF RADICAL </a:t>
            </a:r>
            <a:br>
              <a:rPr lang="en-US" sz="3200" b="1" dirty="0">
                <a:solidFill>
                  <a:srgbClr val="C00000"/>
                </a:solidFill>
                <a:effectLst>
                  <a:outerShdw blurRad="38100" dist="38100" dir="2700000" algn="tl">
                    <a:srgbClr val="000000">
                      <a:alpha val="43137"/>
                    </a:srgbClr>
                  </a:outerShdw>
                </a:effectLst>
              </a:rPr>
            </a:br>
            <a:r>
              <a:rPr lang="en-US" sz="3200" b="1" dirty="0">
                <a:solidFill>
                  <a:srgbClr val="C00000"/>
                </a:solidFill>
                <a:effectLst>
                  <a:outerShdw blurRad="38100" dist="38100" dir="2700000" algn="tl">
                    <a:srgbClr val="000000">
                      <a:alpha val="43137"/>
                    </a:srgbClr>
                  </a:outerShdw>
                </a:effectLst>
              </a:rPr>
              <a:t>EXTREMISM</a:t>
            </a:r>
          </a:p>
        </p:txBody>
      </p:sp>
      <p:sp>
        <p:nvSpPr>
          <p:cNvPr id="4" name="Title 1"/>
          <p:cNvSpPr txBox="1">
            <a:spLocks/>
          </p:cNvSpPr>
          <p:nvPr>
            <p:custDataLst>
              <p:tags r:id="rId3"/>
            </p:custDataLst>
          </p:nvPr>
        </p:nvSpPr>
        <p:spPr>
          <a:xfrm>
            <a:off x="6240016" y="0"/>
            <a:ext cx="5760640" cy="119675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CA" sz="3200" b="1" dirty="0" smtClean="0">
                <a:solidFill>
                  <a:srgbClr val="C00000"/>
                </a:solidFill>
                <a:effectLst>
                  <a:outerShdw blurRad="38100" dist="38100" dir="2700000" algn="tl">
                    <a:srgbClr val="000000">
                      <a:alpha val="43137"/>
                    </a:srgbClr>
                  </a:outerShdw>
                </a:effectLst>
              </a:rPr>
              <a:t>MONTÉE DE </a:t>
            </a:r>
            <a:br>
              <a:rPr lang="fr-CA" sz="3200" b="1" dirty="0" smtClean="0">
                <a:solidFill>
                  <a:srgbClr val="C00000"/>
                </a:solidFill>
                <a:effectLst>
                  <a:outerShdw blurRad="38100" dist="38100" dir="2700000" algn="tl">
                    <a:srgbClr val="000000">
                      <a:alpha val="43137"/>
                    </a:srgbClr>
                  </a:outerShdw>
                </a:effectLst>
              </a:rPr>
            </a:br>
            <a:r>
              <a:rPr lang="fr-CA" sz="3200" b="1" dirty="0" smtClean="0">
                <a:solidFill>
                  <a:srgbClr val="C00000"/>
                </a:solidFill>
                <a:effectLst>
                  <a:outerShdw blurRad="38100" dist="38100" dir="2700000" algn="tl">
                    <a:srgbClr val="000000">
                      <a:alpha val="43137"/>
                    </a:srgbClr>
                  </a:outerShdw>
                </a:effectLst>
              </a:rPr>
              <a:t>L’EXTRÉMISME RADICAL</a:t>
            </a:r>
            <a:endParaRPr lang="fr-CA"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5739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B050">
            <a:alpha val="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218066" y="518"/>
            <a:ext cx="5796136" cy="865188"/>
          </a:xfrm>
        </p:spPr>
        <p:txBody>
          <a:bodyPr vert="horz" lIns="0" rIns="0" bIns="0" anchor="b">
            <a:normAutofit/>
          </a:bodyPr>
          <a:lstStyle/>
          <a:p>
            <a:pPr algn="ctr"/>
            <a:r>
              <a:rPr lang="en-US" sz="3600" b="1" dirty="0">
                <a:solidFill>
                  <a:srgbClr val="C00000"/>
                </a:solidFill>
                <a:effectLst>
                  <a:outerShdw blurRad="38100" dist="38100" dir="2700000" algn="tl">
                    <a:srgbClr val="C0C0C0"/>
                  </a:outerShdw>
                </a:effectLst>
              </a:rPr>
              <a:t>SOCIAL MEDIA IMAGES</a:t>
            </a:r>
          </a:p>
        </p:txBody>
      </p:sp>
      <p:pic>
        <p:nvPicPr>
          <p:cNvPr id="45059" name="Content Placeholder 3" descr="http://upload.wikimedia.org/wikipedia/en/thumb/9/9f/Twitter_bird_logo_2012.svg/2000px-Twitter_bird_logo_2012.svg.png"/>
          <p:cNvPicPr>
            <a:picLocks noGrp="1"/>
          </p:cNvPicPr>
          <p:nvPr>
            <p:ph idx="4294967295"/>
            <p:custDataLst>
              <p:tags r:id="rId2"/>
            </p:custDataLst>
          </p:nvPr>
        </p:nvPicPr>
        <p:blipFill>
          <a:blip r:embed="rId10" cstate="email">
            <a:extLst>
              <a:ext uri="{28A0092B-C50C-407E-A947-70E740481C1C}">
                <a14:useLocalDpi xmlns:a14="http://schemas.microsoft.com/office/drawing/2010/main"/>
              </a:ext>
            </a:extLst>
          </a:blip>
          <a:srcRect/>
          <a:stretch>
            <a:fillRect/>
          </a:stretch>
        </p:blipFill>
        <p:spPr>
          <a:xfrm>
            <a:off x="7735888" y="3935413"/>
            <a:ext cx="2932112" cy="2438400"/>
          </a:xfrm>
        </p:spPr>
      </p:pic>
      <p:pic>
        <p:nvPicPr>
          <p:cNvPr id="45060" name="Picture 4" descr="Thumbnail for version as of 22:48, 16 February 2010">
            <a:hlinkClick r:id="rId11"/>
          </p:cNvPr>
          <p:cNvPicPr>
            <a:picLocks noChangeAspect="1" noChangeArrowheads="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2133600" y="1600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http://upload.wikimedia.org/wikipedia/en/9/95/Internet_Explorer_9.png"/>
          <p:cNvPicPr>
            <a:picLocks noChangeAspect="1" noChangeArrowheads="1"/>
          </p:cNvPicPr>
          <p:nvPr>
            <p:custDataLst>
              <p:tags r:id="rId4"/>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7968208" y="1471286"/>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File:Mozilla Firefox 3.5 logo 256.png">
            <a:hlinkClick r:id="rId14"/>
          </p:cNvPr>
          <p:cNvPicPr>
            <a:picLocks noChangeAspect="1" noChangeArrowheads="1"/>
          </p:cNvPicPr>
          <p:nvPr>
            <p:custDataLst>
              <p:tags r:id="rId5"/>
            </p:custDataLst>
          </p:nvPr>
        </p:nvPicPr>
        <p:blipFill>
          <a:blip r:embed="rId15" cstate="email">
            <a:extLst>
              <a:ext uri="{28A0092B-C50C-407E-A947-70E740481C1C}">
                <a14:useLocalDpi xmlns:a14="http://schemas.microsoft.com/office/drawing/2010/main"/>
              </a:ext>
            </a:extLst>
          </a:blip>
          <a:srcRect/>
          <a:stretch>
            <a:fillRect/>
          </a:stretch>
        </p:blipFill>
        <p:spPr bwMode="auto">
          <a:xfrm>
            <a:off x="5036325" y="3935259"/>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http://upload.wikimedia.org/wikipedia/en/thumb/f/fa/Google_Chrome_2011_computer_icon.svg/2000px-Google_Chrome_2011_computer_icon.svg.png"/>
          <p:cNvPicPr>
            <a:picLocks noChangeAspect="1" noChangeArrowheads="1"/>
          </p:cNvPicPr>
          <p:nvPr>
            <p:custDataLst>
              <p:tags r:id="rId6"/>
            </p:custDataLst>
          </p:nvPr>
        </p:nvPicPr>
        <p:blipFill>
          <a:blip r:embed="rId16" cstate="email">
            <a:extLst>
              <a:ext uri="{28A0092B-C50C-407E-A947-70E740481C1C}">
                <a14:useLocalDpi xmlns:a14="http://schemas.microsoft.com/office/drawing/2010/main"/>
              </a:ext>
            </a:extLst>
          </a:blip>
          <a:srcRect/>
          <a:stretch>
            <a:fillRect/>
          </a:stretch>
        </p:blipFill>
        <p:spPr bwMode="auto">
          <a:xfrm>
            <a:off x="1818301" y="3782859"/>
            <a:ext cx="281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http://upload.wikimedia.org/wikipedia/en/thumb/8/80/Wikipedia-logo-v2.svg/2000px-Wikipedia-logo-v2.svg.png"/>
          <p:cNvPicPr>
            <a:picLocks noChangeAspect="1" noChangeArrowheads="1"/>
          </p:cNvPicPr>
          <p:nvPr>
            <p:custDataLst>
              <p:tags r:id="rId7"/>
            </p:custDataLst>
          </p:nvPr>
        </p:nvPicPr>
        <p:blipFill>
          <a:blip r:embed="rId17" cstate="email">
            <a:extLst>
              <a:ext uri="{28A0092B-C50C-407E-A947-70E740481C1C}">
                <a14:useLocalDpi xmlns:a14="http://schemas.microsoft.com/office/drawing/2010/main"/>
              </a:ext>
            </a:extLst>
          </a:blip>
          <a:srcRect/>
          <a:stretch>
            <a:fillRect/>
          </a:stretch>
        </p:blipFill>
        <p:spPr bwMode="auto">
          <a:xfrm>
            <a:off x="4810944" y="1524000"/>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custDataLst>
              <p:tags r:id="rId8"/>
            </p:custDataLst>
          </p:nvPr>
        </p:nvSpPr>
        <p:spPr>
          <a:xfrm>
            <a:off x="6255525" y="404664"/>
            <a:ext cx="5817139" cy="865188"/>
          </a:xfrm>
          <a:prstGeom prst="rect">
            <a:avLst/>
          </a:prstGeom>
        </p:spPr>
        <p:txBody>
          <a:bodyPr vert="horz" lIns="0" rIns="0" bIns="0" anchor="b">
            <a:normAutofit fontScale="85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4200" b="1" dirty="0" smtClean="0">
                <a:solidFill>
                  <a:srgbClr val="C00000"/>
                </a:solidFill>
                <a:effectLst>
                  <a:outerShdw blurRad="38100" dist="38100" dir="2700000" algn="tl">
                    <a:srgbClr val="C0C0C0"/>
                  </a:outerShdw>
                </a:effectLst>
              </a:rPr>
              <a:t>SYMBOLES</a:t>
            </a:r>
            <a:r>
              <a:rPr lang="fr-CA" sz="3600" b="1" dirty="0" smtClean="0">
                <a:solidFill>
                  <a:srgbClr val="C00000"/>
                </a:solidFill>
                <a:effectLst>
                  <a:outerShdw blurRad="38100" dist="38100" dir="2700000" algn="tl">
                    <a:srgbClr val="C0C0C0"/>
                  </a:outerShdw>
                </a:effectLst>
              </a:rPr>
              <a:t> DES MÉDIAS SOCIAUX</a:t>
            </a:r>
            <a:endParaRPr lang="fr-CA" sz="3600" b="1" dirty="0">
              <a:solidFill>
                <a:srgbClr val="C00000"/>
              </a:solidFill>
              <a:effectLst>
                <a:outerShdw blurRad="38100" dist="38100" dir="2700000" algn="tl">
                  <a:srgbClr val="C0C0C0"/>
                </a:outerShdw>
              </a:effectLst>
            </a:endParaRPr>
          </a:p>
        </p:txBody>
      </p:sp>
    </p:spTree>
    <p:extLst>
      <p:ext uri="{BB962C8B-B14F-4D97-AF65-F5344CB8AC3E}">
        <p14:creationId xmlns:p14="http://schemas.microsoft.com/office/powerpoint/2010/main" val="2333611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5"/>
          </p:cNvPr>
          <p:cNvPicPr>
            <a:picLocks noChangeAspect="1" noChangeArrowheads="1"/>
          </p:cNvPicPr>
          <p:nvPr>
            <p:custDataLst>
              <p:tags r:id="rId1"/>
            </p:custDataLst>
          </p:nvPr>
        </p:nvPicPr>
        <p:blipFill rotWithShape="1">
          <a:blip r:embed="rId6" cstate="email">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a:ext>
            </a:extLst>
          </a:blip>
          <a:srcRect t="10277" b="1992"/>
          <a:stretch/>
        </p:blipFill>
        <p:spPr bwMode="auto">
          <a:xfrm>
            <a:off x="1271464" y="906995"/>
            <a:ext cx="9073008" cy="58585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1631504" y="322220"/>
            <a:ext cx="2666114" cy="584775"/>
          </a:xfrm>
          <a:prstGeom prst="rect">
            <a:avLst/>
          </a:prstGeom>
          <a:noFill/>
        </p:spPr>
        <p:txBody>
          <a:bodyPr wrap="none" rtlCol="0">
            <a:spAutoFit/>
          </a:bodyPr>
          <a:lstStyle/>
          <a:p>
            <a:r>
              <a:rPr lang="fr-CA" sz="3200" b="1" dirty="0" smtClean="0">
                <a:solidFill>
                  <a:srgbClr val="0070C0"/>
                </a:solidFill>
                <a:latin typeface="Arial" panose="020B0604020202020204" pitchFamily="34" charset="0"/>
                <a:cs typeface="Arial" panose="020B0604020202020204" pitchFamily="34" charset="0"/>
              </a:rPr>
              <a:t>Social Media</a:t>
            </a:r>
            <a:endParaRPr lang="en-CA" sz="3200" b="1" dirty="0">
              <a:solidFill>
                <a:srgbClr val="0070C0"/>
              </a:solidFill>
              <a:latin typeface="Arial" panose="020B0604020202020204" pitchFamily="34" charset="0"/>
              <a:cs typeface="Arial" panose="020B0604020202020204" pitchFamily="34" charset="0"/>
            </a:endParaRPr>
          </a:p>
        </p:txBody>
      </p:sp>
      <p:sp>
        <p:nvSpPr>
          <p:cNvPr id="5" name="TextBox 4"/>
          <p:cNvSpPr txBox="1"/>
          <p:nvPr>
            <p:custDataLst>
              <p:tags r:id="rId3"/>
            </p:custDataLst>
          </p:nvPr>
        </p:nvSpPr>
        <p:spPr>
          <a:xfrm>
            <a:off x="6744072" y="322219"/>
            <a:ext cx="3211135" cy="584775"/>
          </a:xfrm>
          <a:prstGeom prst="rect">
            <a:avLst/>
          </a:prstGeom>
          <a:noFill/>
        </p:spPr>
        <p:txBody>
          <a:bodyPr wrap="none" rtlCol="0">
            <a:spAutoFit/>
          </a:bodyPr>
          <a:lstStyle/>
          <a:p>
            <a:r>
              <a:rPr lang="fr-CA" sz="3200" b="1" dirty="0" smtClean="0">
                <a:solidFill>
                  <a:srgbClr val="0070C0"/>
                </a:solidFill>
                <a:latin typeface="Arial" panose="020B0604020202020204" pitchFamily="34" charset="0"/>
                <a:cs typeface="Arial" panose="020B0604020202020204" pitchFamily="34" charset="0"/>
              </a:rPr>
              <a:t>Médias sociaux</a:t>
            </a:r>
            <a:endParaRPr lang="en-CA"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995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07368" y="76332"/>
            <a:ext cx="5328592" cy="864096"/>
          </a:xfrm>
        </p:spPr>
        <p:txBody>
          <a:bodyPr>
            <a:normAutofit/>
          </a:bodyPr>
          <a:lstStyle/>
          <a:p>
            <a:pPr algn="ctr"/>
            <a:r>
              <a:rPr lang="en-CA" sz="3200" b="1" dirty="0">
                <a:solidFill>
                  <a:srgbClr val="C00000"/>
                </a:solidFill>
                <a:effectLst>
                  <a:outerShdw blurRad="38100" dist="38100" dir="2700000" algn="tl">
                    <a:srgbClr val="000000">
                      <a:alpha val="43137"/>
                    </a:srgbClr>
                  </a:outerShdw>
                </a:effectLst>
              </a:rPr>
              <a:t>NEW VOCABULARY</a:t>
            </a:r>
          </a:p>
        </p:txBody>
      </p:sp>
      <p:graphicFrame>
        <p:nvGraphicFramePr>
          <p:cNvPr id="4" name="Content Placeholder 3"/>
          <p:cNvGraphicFramePr>
            <a:graphicFrameLocks noGrp="1"/>
          </p:cNvGraphicFramePr>
          <p:nvPr>
            <p:ph sz="quarter" idx="1"/>
            <p:custDataLst>
              <p:tags r:id="rId2"/>
            </p:custDataLst>
            <p:extLst>
              <p:ext uri="{D42A27DB-BD31-4B8C-83A1-F6EECF244321}">
                <p14:modId xmlns:p14="http://schemas.microsoft.com/office/powerpoint/2010/main" val="3916106033"/>
              </p:ext>
            </p:extLst>
          </p:nvPr>
        </p:nvGraphicFramePr>
        <p:xfrm>
          <a:off x="191344" y="1196752"/>
          <a:ext cx="5688633" cy="5544616"/>
        </p:xfrm>
        <a:graphic>
          <a:graphicData uri="http://schemas.openxmlformats.org/drawingml/2006/table">
            <a:tbl>
              <a:tblPr firstRow="1" bandRow="1">
                <a:effectLst/>
                <a:tableStyleId>{BDBED569-4797-4DF1-A0F4-6AAB3CD982D8}</a:tableStyleId>
              </a:tblPr>
              <a:tblGrid>
                <a:gridCol w="2877009">
                  <a:extLst>
                    <a:ext uri="{9D8B030D-6E8A-4147-A177-3AD203B41FA5}">
                      <a16:colId xmlns="" xmlns:a16="http://schemas.microsoft.com/office/drawing/2014/main" val="20000"/>
                    </a:ext>
                  </a:extLst>
                </a:gridCol>
                <a:gridCol w="2811624">
                  <a:extLst>
                    <a:ext uri="{9D8B030D-6E8A-4147-A177-3AD203B41FA5}">
                      <a16:colId xmlns="" xmlns:a16="http://schemas.microsoft.com/office/drawing/2014/main" val="20001"/>
                    </a:ext>
                  </a:extLst>
                </a:gridCol>
              </a:tblGrid>
              <a:tr h="5544616">
                <a:tc>
                  <a:txBody>
                    <a:bodyPr/>
                    <a:lstStyle/>
                    <a:p>
                      <a:pPr marL="0" indent="0" algn="ctr">
                        <a:buNone/>
                      </a:pPr>
                      <a:r>
                        <a:rPr lang="en-CA" sz="2800" dirty="0">
                          <a:solidFill>
                            <a:srgbClr val="000000"/>
                          </a:solidFill>
                        </a:rPr>
                        <a:t>Internet </a:t>
                      </a:r>
                    </a:p>
                    <a:p>
                      <a:pPr marL="0" indent="0" algn="ctr">
                        <a:buNone/>
                      </a:pPr>
                      <a:r>
                        <a:rPr lang="en-CA" sz="2800" dirty="0">
                          <a:solidFill>
                            <a:srgbClr val="000000"/>
                          </a:solidFill>
                        </a:rPr>
                        <a:t>www</a:t>
                      </a:r>
                    </a:p>
                    <a:p>
                      <a:pPr marL="0" indent="0" algn="ctr">
                        <a:buNone/>
                      </a:pPr>
                      <a:r>
                        <a:rPr lang="en-CA" sz="2800" dirty="0">
                          <a:solidFill>
                            <a:srgbClr val="000000"/>
                          </a:solidFill>
                        </a:rPr>
                        <a:t>wikis</a:t>
                      </a:r>
                    </a:p>
                    <a:p>
                      <a:pPr marL="0" indent="0" algn="ctr">
                        <a:buNone/>
                      </a:pPr>
                      <a:r>
                        <a:rPr lang="en-CA" sz="2800" dirty="0">
                          <a:solidFill>
                            <a:srgbClr val="000000"/>
                          </a:solidFill>
                        </a:rPr>
                        <a:t>podcasts</a:t>
                      </a:r>
                    </a:p>
                    <a:p>
                      <a:pPr marL="0" indent="0" algn="ctr">
                        <a:buNone/>
                      </a:pPr>
                      <a:r>
                        <a:rPr lang="en-CA" sz="2800" dirty="0">
                          <a:solidFill>
                            <a:srgbClr val="000000"/>
                          </a:solidFill>
                        </a:rPr>
                        <a:t>e-mail</a:t>
                      </a:r>
                    </a:p>
                    <a:p>
                      <a:pPr marL="0" indent="0" algn="ctr">
                        <a:buNone/>
                      </a:pPr>
                      <a:r>
                        <a:rPr lang="en-CA" sz="2800" dirty="0" err="1">
                          <a:solidFill>
                            <a:srgbClr val="000000"/>
                          </a:solidFill>
                        </a:rPr>
                        <a:t>facebook</a:t>
                      </a:r>
                      <a:endParaRPr lang="en-CA" sz="2800" dirty="0">
                        <a:solidFill>
                          <a:srgbClr val="000000"/>
                        </a:solidFill>
                      </a:endParaRPr>
                    </a:p>
                    <a:p>
                      <a:pPr marL="0" indent="0" algn="ctr">
                        <a:buNone/>
                      </a:pPr>
                      <a:r>
                        <a:rPr lang="en-CA" sz="2800" dirty="0">
                          <a:solidFill>
                            <a:srgbClr val="000000"/>
                          </a:solidFill>
                        </a:rPr>
                        <a:t>twitter</a:t>
                      </a:r>
                    </a:p>
                    <a:p>
                      <a:pPr marL="0" indent="0" algn="ctr">
                        <a:buNone/>
                      </a:pPr>
                      <a:r>
                        <a:rPr lang="en-CA" sz="2800" dirty="0">
                          <a:solidFill>
                            <a:srgbClr val="000000"/>
                          </a:solidFill>
                        </a:rPr>
                        <a:t>blogs</a:t>
                      </a:r>
                    </a:p>
                    <a:p>
                      <a:pPr marL="0" indent="0" algn="ctr">
                        <a:buNone/>
                      </a:pPr>
                      <a:r>
                        <a:rPr lang="en-CA" sz="2800" dirty="0">
                          <a:solidFill>
                            <a:srgbClr val="000000"/>
                          </a:solidFill>
                        </a:rPr>
                        <a:t>iPhone</a:t>
                      </a:r>
                    </a:p>
                    <a:p>
                      <a:pPr marL="0" indent="0" algn="ctr">
                        <a:buNone/>
                      </a:pPr>
                      <a:r>
                        <a:rPr lang="en-CA" sz="2800" dirty="0">
                          <a:solidFill>
                            <a:srgbClr val="000000"/>
                          </a:solidFill>
                        </a:rPr>
                        <a:t>snapchat</a:t>
                      </a:r>
                    </a:p>
                    <a:p>
                      <a:pPr marL="0" indent="0" algn="ctr">
                        <a:buNone/>
                      </a:pPr>
                      <a:r>
                        <a:rPr lang="en-CA" sz="2800" dirty="0">
                          <a:solidFill>
                            <a:srgbClr val="000000"/>
                          </a:solidFill>
                        </a:rPr>
                        <a:t>App</a:t>
                      </a:r>
                    </a:p>
                    <a:p>
                      <a:pPr marL="0" indent="0" algn="ctr">
                        <a:buNone/>
                      </a:pPr>
                      <a:r>
                        <a:rPr lang="en-CA" sz="2800" dirty="0">
                          <a:solidFill>
                            <a:srgbClr val="000000"/>
                          </a:solidFill>
                        </a:rPr>
                        <a:t>Photobomb</a:t>
                      </a:r>
                    </a:p>
                  </a:txBody>
                  <a:tcPr>
                    <a:lnL w="76200" cap="flat" cmpd="sng" algn="ctr">
                      <a:solidFill>
                        <a:srgbClr val="1C4D5A"/>
                      </a:solidFill>
                      <a:prstDash val="solid"/>
                      <a:round/>
                      <a:headEnd type="none" w="med" len="med"/>
                      <a:tailEnd type="none" w="med" len="med"/>
                    </a:lnL>
                    <a:lnR w="76200" cap="flat" cmpd="sng" algn="ctr">
                      <a:solidFill>
                        <a:srgbClr val="1C4D5A"/>
                      </a:solidFill>
                      <a:prstDash val="solid"/>
                      <a:round/>
                      <a:headEnd type="none" w="med" len="med"/>
                      <a:tailEnd type="none" w="med" len="med"/>
                    </a:lnR>
                    <a:lnT w="76200" cap="flat" cmpd="sng" algn="ctr">
                      <a:solidFill>
                        <a:srgbClr val="1C4D5A"/>
                      </a:solidFill>
                      <a:prstDash val="solid"/>
                      <a:round/>
                      <a:headEnd type="none" w="med" len="med"/>
                      <a:tailEnd type="none" w="med" len="med"/>
                    </a:lnT>
                    <a:lnB w="76200" cap="flat" cmpd="sng" algn="ctr">
                      <a:solidFill>
                        <a:srgbClr val="1C4D5A"/>
                      </a:solidFill>
                      <a:prstDash val="solid"/>
                      <a:round/>
                      <a:headEnd type="none" w="med" len="med"/>
                      <a:tailEnd type="none" w="med" len="med"/>
                    </a:lnB>
                    <a:cell3D prstMaterial="dkEdge">
                      <a:bevel h="50800" prst="divot"/>
                      <a:lightRig rig="flood" dir="t"/>
                    </a:cell3D>
                  </a:tcPr>
                </a:tc>
                <a:tc>
                  <a:txBody>
                    <a:bodyPr/>
                    <a:lstStyle/>
                    <a:p>
                      <a:pPr marL="0" indent="0" algn="ctr">
                        <a:buNone/>
                      </a:pPr>
                      <a:r>
                        <a:rPr lang="en-CA" sz="2800" dirty="0">
                          <a:solidFill>
                            <a:srgbClr val="000000"/>
                          </a:solidFill>
                        </a:rPr>
                        <a:t>texting</a:t>
                      </a:r>
                    </a:p>
                    <a:p>
                      <a:pPr marL="0" indent="0" algn="ctr">
                        <a:buNone/>
                      </a:pPr>
                      <a:r>
                        <a:rPr lang="en-CA" sz="2800" dirty="0">
                          <a:solidFill>
                            <a:srgbClr val="000000"/>
                          </a:solidFill>
                        </a:rPr>
                        <a:t>smartphone</a:t>
                      </a:r>
                    </a:p>
                    <a:p>
                      <a:pPr marL="0" indent="0" algn="ctr">
                        <a:buNone/>
                      </a:pPr>
                      <a:r>
                        <a:rPr lang="en-CA" sz="2800" dirty="0">
                          <a:solidFill>
                            <a:srgbClr val="000000"/>
                          </a:solidFill>
                        </a:rPr>
                        <a:t>GPS</a:t>
                      </a:r>
                    </a:p>
                    <a:p>
                      <a:pPr marL="0" indent="0" algn="ctr">
                        <a:buNone/>
                      </a:pPr>
                      <a:r>
                        <a:rPr lang="en-CA" sz="2800" dirty="0" err="1">
                          <a:solidFill>
                            <a:srgbClr val="000000"/>
                          </a:solidFill>
                        </a:rPr>
                        <a:t>iPad</a:t>
                      </a:r>
                      <a:endParaRPr lang="en-CA" sz="2800" dirty="0">
                        <a:solidFill>
                          <a:srgbClr val="000000"/>
                        </a:solidFill>
                      </a:endParaRPr>
                    </a:p>
                    <a:p>
                      <a:pPr marL="0" indent="0" algn="ctr">
                        <a:buNone/>
                      </a:pPr>
                      <a:r>
                        <a:rPr lang="en-CA" sz="2800" dirty="0" err="1">
                          <a:solidFill>
                            <a:srgbClr val="000000"/>
                          </a:solidFill>
                        </a:rPr>
                        <a:t>bluetooth</a:t>
                      </a:r>
                      <a:endParaRPr lang="en-CA" sz="2800" dirty="0">
                        <a:solidFill>
                          <a:srgbClr val="000000"/>
                        </a:solidFill>
                      </a:endParaRPr>
                    </a:p>
                    <a:p>
                      <a:pPr marL="0" indent="0" algn="ctr">
                        <a:buNone/>
                      </a:pPr>
                      <a:r>
                        <a:rPr lang="en-CA" sz="2800" dirty="0">
                          <a:solidFill>
                            <a:srgbClr val="000000"/>
                          </a:solidFill>
                        </a:rPr>
                        <a:t>e-reader</a:t>
                      </a:r>
                    </a:p>
                    <a:p>
                      <a:pPr marL="0" indent="0" algn="ctr">
                        <a:buNone/>
                      </a:pPr>
                      <a:r>
                        <a:rPr lang="en-CA" sz="2800" dirty="0">
                          <a:solidFill>
                            <a:srgbClr val="000000"/>
                          </a:solidFill>
                        </a:rPr>
                        <a:t>Blackberry </a:t>
                      </a:r>
                    </a:p>
                    <a:p>
                      <a:pPr algn="ctr"/>
                      <a:r>
                        <a:rPr lang="en-CA" sz="2800" dirty="0">
                          <a:solidFill>
                            <a:srgbClr val="000000"/>
                          </a:solidFill>
                        </a:rPr>
                        <a:t>unfriend</a:t>
                      </a:r>
                    </a:p>
                    <a:p>
                      <a:pPr algn="ctr"/>
                      <a:r>
                        <a:rPr lang="en-CA" sz="2800" dirty="0">
                          <a:solidFill>
                            <a:srgbClr val="000000"/>
                          </a:solidFill>
                        </a:rPr>
                        <a:t>facetime</a:t>
                      </a:r>
                    </a:p>
                    <a:p>
                      <a:pPr algn="ctr"/>
                      <a:r>
                        <a:rPr lang="en-CA" sz="2800" dirty="0">
                          <a:solidFill>
                            <a:srgbClr val="000000"/>
                          </a:solidFill>
                        </a:rPr>
                        <a:t>Pinterest</a:t>
                      </a:r>
                    </a:p>
                    <a:p>
                      <a:pPr algn="ctr"/>
                      <a:r>
                        <a:rPr lang="en-CA" sz="2800" dirty="0">
                          <a:solidFill>
                            <a:srgbClr val="000000"/>
                          </a:solidFill>
                        </a:rPr>
                        <a:t>Hashtag</a:t>
                      </a:r>
                    </a:p>
                    <a:p>
                      <a:pPr algn="ctr"/>
                      <a:r>
                        <a:rPr lang="en-CA" sz="2800" dirty="0">
                          <a:solidFill>
                            <a:srgbClr val="000000"/>
                          </a:solidFill>
                        </a:rPr>
                        <a:t>Social media</a:t>
                      </a:r>
                    </a:p>
                  </a:txBody>
                  <a:tcPr>
                    <a:lnL w="76200" cap="flat" cmpd="sng" algn="ctr">
                      <a:solidFill>
                        <a:srgbClr val="1C4D5A"/>
                      </a:solidFill>
                      <a:prstDash val="solid"/>
                      <a:round/>
                      <a:headEnd type="none" w="med" len="med"/>
                      <a:tailEnd type="none" w="med" len="med"/>
                    </a:lnL>
                    <a:lnR w="76200" cap="flat" cmpd="sng" algn="ctr">
                      <a:solidFill>
                        <a:srgbClr val="1C4D5A"/>
                      </a:solidFill>
                      <a:prstDash val="solid"/>
                      <a:round/>
                      <a:headEnd type="none" w="med" len="med"/>
                      <a:tailEnd type="none" w="med" len="med"/>
                    </a:lnR>
                    <a:lnT w="76200" cap="flat" cmpd="sng" algn="ctr">
                      <a:solidFill>
                        <a:srgbClr val="1C4D5A"/>
                      </a:solidFill>
                      <a:prstDash val="solid"/>
                      <a:round/>
                      <a:headEnd type="none" w="med" len="med"/>
                      <a:tailEnd type="none" w="med" len="med"/>
                    </a:lnT>
                    <a:lnB w="76200" cap="flat" cmpd="sng" algn="ctr">
                      <a:solidFill>
                        <a:srgbClr val="1C4D5A"/>
                      </a:solidFill>
                      <a:prstDash val="solid"/>
                      <a:round/>
                      <a:headEnd type="none" w="med" len="med"/>
                      <a:tailEnd type="none" w="med" len="med"/>
                    </a:lnB>
                    <a:cell3D prstMaterial="dkEdge">
                      <a:bevel h="50800" prst="divot"/>
                      <a:lightRig rig="flood" dir="t"/>
                    </a:cell3D>
                  </a:tcPr>
                </a:tc>
                <a:extLst>
                  <a:ext uri="{0D108BD9-81ED-4DB2-BD59-A6C34878D82A}">
                    <a16:rowId xmlns="" xmlns:a16="http://schemas.microsoft.com/office/drawing/2014/main" val="10000"/>
                  </a:ext>
                </a:extLst>
              </a:tr>
            </a:tbl>
          </a:graphicData>
        </a:graphic>
      </p:graphicFrame>
      <p:sp>
        <p:nvSpPr>
          <p:cNvPr id="5" name="Title 1"/>
          <p:cNvSpPr txBox="1">
            <a:spLocks/>
          </p:cNvSpPr>
          <p:nvPr>
            <p:custDataLst>
              <p:tags r:id="rId3"/>
            </p:custDataLst>
          </p:nvPr>
        </p:nvSpPr>
        <p:spPr>
          <a:xfrm>
            <a:off x="6096000" y="116632"/>
            <a:ext cx="5904656" cy="82379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3200" b="1" dirty="0" smtClean="0">
                <a:solidFill>
                  <a:srgbClr val="C00000"/>
                </a:solidFill>
                <a:effectLst>
                  <a:outerShdw blurRad="38100" dist="38100" dir="2700000" algn="tl">
                    <a:srgbClr val="000000">
                      <a:alpha val="43137"/>
                    </a:srgbClr>
                  </a:outerShdw>
                </a:effectLst>
              </a:rPr>
              <a:t>NOUVEAU VOCABULAIRE</a:t>
            </a:r>
            <a:endParaRPr lang="fr-CA" sz="3200" b="1" dirty="0">
              <a:solidFill>
                <a:srgbClr val="C00000"/>
              </a:solidFill>
              <a:effectLst>
                <a:outerShdw blurRad="38100" dist="38100" dir="2700000" algn="tl">
                  <a:srgbClr val="000000">
                    <a:alpha val="43137"/>
                  </a:srgbClr>
                </a:outerShdw>
              </a:effectLst>
            </a:endParaRPr>
          </a:p>
        </p:txBody>
      </p:sp>
      <p:graphicFrame>
        <p:nvGraphicFramePr>
          <p:cNvPr id="6" name="Content Placeholder 3"/>
          <p:cNvGraphicFramePr>
            <a:graphicFrameLocks/>
          </p:cNvGraphicFramePr>
          <p:nvPr>
            <p:custDataLst>
              <p:tags r:id="rId4"/>
            </p:custDataLst>
            <p:extLst>
              <p:ext uri="{D42A27DB-BD31-4B8C-83A1-F6EECF244321}">
                <p14:modId xmlns:p14="http://schemas.microsoft.com/office/powerpoint/2010/main" val="3173743443"/>
              </p:ext>
            </p:extLst>
          </p:nvPr>
        </p:nvGraphicFramePr>
        <p:xfrm>
          <a:off x="6168007" y="1196752"/>
          <a:ext cx="5805469" cy="5516880"/>
        </p:xfrm>
        <a:graphic>
          <a:graphicData uri="http://schemas.openxmlformats.org/drawingml/2006/table">
            <a:tbl>
              <a:tblPr firstRow="1" bandRow="1">
                <a:effectLst/>
                <a:tableStyleId>{BDBED569-4797-4DF1-A0F4-6AAB3CD982D8}</a:tableStyleId>
              </a:tblPr>
              <a:tblGrid>
                <a:gridCol w="2936099">
                  <a:extLst>
                    <a:ext uri="{9D8B030D-6E8A-4147-A177-3AD203B41FA5}">
                      <a16:colId xmlns:a16="http://schemas.microsoft.com/office/drawing/2014/main" xmlns="" val="20000"/>
                    </a:ext>
                  </a:extLst>
                </a:gridCol>
                <a:gridCol w="2869370">
                  <a:extLst>
                    <a:ext uri="{9D8B030D-6E8A-4147-A177-3AD203B41FA5}">
                      <a16:colId xmlns:a16="http://schemas.microsoft.com/office/drawing/2014/main" xmlns="" val="20001"/>
                    </a:ext>
                  </a:extLst>
                </a:gridCol>
              </a:tblGrid>
              <a:tr h="4968552">
                <a:tc>
                  <a:txBody>
                    <a:bodyPr/>
                    <a:lstStyle/>
                    <a:p>
                      <a:pPr marL="0" indent="0" algn="ctr">
                        <a:buNone/>
                      </a:pPr>
                      <a:r>
                        <a:rPr lang="fr-CA" sz="2800" noProof="0" dirty="0" smtClean="0">
                          <a:solidFill>
                            <a:srgbClr val="000000"/>
                          </a:solidFill>
                        </a:rPr>
                        <a:t>internet </a:t>
                      </a:r>
                    </a:p>
                    <a:p>
                      <a:pPr marL="0" indent="0" algn="ctr">
                        <a:buNone/>
                      </a:pPr>
                      <a:r>
                        <a:rPr lang="fr-CA" sz="2800" noProof="0" dirty="0" smtClean="0">
                          <a:solidFill>
                            <a:srgbClr val="000000"/>
                          </a:solidFill>
                        </a:rPr>
                        <a:t>www</a:t>
                      </a:r>
                    </a:p>
                    <a:p>
                      <a:pPr marL="0" indent="0" algn="ctr">
                        <a:buNone/>
                      </a:pPr>
                      <a:r>
                        <a:rPr lang="fr-CA" sz="2800" noProof="0" dirty="0" smtClean="0">
                          <a:solidFill>
                            <a:srgbClr val="000000"/>
                          </a:solidFill>
                        </a:rPr>
                        <a:t>wikis</a:t>
                      </a:r>
                    </a:p>
                    <a:p>
                      <a:pPr marL="0" indent="0" algn="ctr">
                        <a:buNone/>
                      </a:pPr>
                      <a:r>
                        <a:rPr lang="fr-CA" sz="2800" noProof="0" dirty="0" smtClean="0">
                          <a:solidFill>
                            <a:srgbClr val="000000"/>
                          </a:solidFill>
                        </a:rPr>
                        <a:t>baladodiffusion</a:t>
                      </a:r>
                    </a:p>
                    <a:p>
                      <a:pPr marL="0" indent="0" algn="ctr">
                        <a:buNone/>
                      </a:pPr>
                      <a:r>
                        <a:rPr lang="fr-CA" sz="2800" noProof="0" dirty="0" smtClean="0">
                          <a:solidFill>
                            <a:srgbClr val="000000"/>
                          </a:solidFill>
                        </a:rPr>
                        <a:t>courriel</a:t>
                      </a:r>
                    </a:p>
                    <a:p>
                      <a:pPr marL="0" indent="0" algn="ctr">
                        <a:buNone/>
                      </a:pPr>
                      <a:r>
                        <a:rPr lang="fr-CA" sz="2800" noProof="0" dirty="0" smtClean="0">
                          <a:solidFill>
                            <a:srgbClr val="000000"/>
                          </a:solidFill>
                        </a:rPr>
                        <a:t>Facebook</a:t>
                      </a:r>
                    </a:p>
                    <a:p>
                      <a:pPr marL="0" indent="0" algn="ctr">
                        <a:buNone/>
                      </a:pPr>
                      <a:r>
                        <a:rPr lang="fr-CA" sz="2800" noProof="0" dirty="0" smtClean="0">
                          <a:solidFill>
                            <a:srgbClr val="000000"/>
                          </a:solidFill>
                        </a:rPr>
                        <a:t>Twitter</a:t>
                      </a:r>
                    </a:p>
                    <a:p>
                      <a:pPr marL="0" indent="0" algn="ctr">
                        <a:buNone/>
                      </a:pPr>
                      <a:r>
                        <a:rPr lang="fr-CA" sz="2800" noProof="0" dirty="0" smtClean="0">
                          <a:solidFill>
                            <a:srgbClr val="000000"/>
                          </a:solidFill>
                        </a:rPr>
                        <a:t>blogues</a:t>
                      </a:r>
                    </a:p>
                    <a:p>
                      <a:pPr marL="0" indent="0" algn="ctr">
                        <a:buNone/>
                      </a:pPr>
                      <a:r>
                        <a:rPr lang="fr-CA" sz="2800" noProof="0" dirty="0" smtClean="0">
                          <a:solidFill>
                            <a:srgbClr val="000000"/>
                          </a:solidFill>
                        </a:rPr>
                        <a:t>iPhone</a:t>
                      </a:r>
                    </a:p>
                    <a:p>
                      <a:pPr marL="0" indent="0" algn="ctr">
                        <a:buNone/>
                      </a:pPr>
                      <a:r>
                        <a:rPr lang="fr-CA" sz="2800" noProof="0" dirty="0" err="1" smtClean="0">
                          <a:solidFill>
                            <a:srgbClr val="000000"/>
                          </a:solidFill>
                        </a:rPr>
                        <a:t>Snapchat</a:t>
                      </a:r>
                      <a:endParaRPr lang="fr-CA" sz="2800" noProof="0" dirty="0" smtClean="0">
                        <a:solidFill>
                          <a:srgbClr val="000000"/>
                        </a:solidFill>
                      </a:endParaRPr>
                    </a:p>
                    <a:p>
                      <a:pPr marL="0" indent="0" algn="ctr">
                        <a:buNone/>
                      </a:pPr>
                      <a:r>
                        <a:rPr lang="fr-CA" sz="2800" noProof="0" dirty="0" err="1" smtClean="0">
                          <a:solidFill>
                            <a:srgbClr val="000000"/>
                          </a:solidFill>
                        </a:rPr>
                        <a:t>app</a:t>
                      </a:r>
                      <a:endParaRPr lang="fr-CA" sz="2800" noProof="0" dirty="0" smtClean="0">
                        <a:solidFill>
                          <a:srgbClr val="000000"/>
                        </a:solidFill>
                      </a:endParaRPr>
                    </a:p>
                    <a:p>
                      <a:pPr marL="0" indent="0" algn="ctr">
                        <a:buNone/>
                      </a:pPr>
                      <a:r>
                        <a:rPr lang="fr-CA" sz="2800" noProof="0" dirty="0" err="1" smtClean="0">
                          <a:solidFill>
                            <a:srgbClr val="000000"/>
                          </a:solidFill>
                        </a:rPr>
                        <a:t>photobombe</a:t>
                      </a:r>
                      <a:endParaRPr lang="fr-CA" sz="2800" noProof="0" dirty="0">
                        <a:solidFill>
                          <a:srgbClr val="000000"/>
                        </a:solidFill>
                      </a:endParaRPr>
                    </a:p>
                  </a:txBody>
                  <a:tcPr marL="0" marR="0">
                    <a:lnL w="76200" cap="flat" cmpd="sng" algn="ctr">
                      <a:solidFill>
                        <a:srgbClr val="1C4D5A"/>
                      </a:solidFill>
                      <a:prstDash val="solid"/>
                      <a:round/>
                      <a:headEnd type="none" w="med" len="med"/>
                      <a:tailEnd type="none" w="med" len="med"/>
                    </a:lnL>
                    <a:lnR w="76200" cap="flat" cmpd="sng" algn="ctr">
                      <a:solidFill>
                        <a:srgbClr val="1C4D5A"/>
                      </a:solidFill>
                      <a:prstDash val="solid"/>
                      <a:round/>
                      <a:headEnd type="none" w="med" len="med"/>
                      <a:tailEnd type="none" w="med" len="med"/>
                    </a:lnR>
                    <a:lnT w="76200" cap="flat" cmpd="sng" algn="ctr">
                      <a:solidFill>
                        <a:srgbClr val="1C4D5A"/>
                      </a:solidFill>
                      <a:prstDash val="solid"/>
                      <a:round/>
                      <a:headEnd type="none" w="med" len="med"/>
                      <a:tailEnd type="none" w="med" len="med"/>
                    </a:lnT>
                    <a:lnB w="76200" cap="flat" cmpd="sng" algn="ctr">
                      <a:solidFill>
                        <a:srgbClr val="1C4D5A"/>
                      </a:solidFill>
                      <a:prstDash val="solid"/>
                      <a:round/>
                      <a:headEnd type="none" w="med" len="med"/>
                      <a:tailEnd type="none" w="med" len="med"/>
                    </a:lnB>
                    <a:cell3D prstMaterial="dkEdge">
                      <a:bevel h="50800" prst="divot"/>
                      <a:lightRig rig="flood" dir="t"/>
                    </a:cell3D>
                  </a:tcPr>
                </a:tc>
                <a:tc>
                  <a:txBody>
                    <a:bodyPr/>
                    <a:lstStyle/>
                    <a:p>
                      <a:pPr marL="0" indent="0" algn="ctr">
                        <a:buNone/>
                      </a:pPr>
                      <a:r>
                        <a:rPr lang="fr-CA" sz="2800" noProof="0" dirty="0" smtClean="0">
                          <a:solidFill>
                            <a:srgbClr val="000000"/>
                          </a:solidFill>
                        </a:rPr>
                        <a:t>texto</a:t>
                      </a:r>
                    </a:p>
                    <a:p>
                      <a:pPr marL="0" indent="0" algn="ctr">
                        <a:buNone/>
                      </a:pPr>
                      <a:r>
                        <a:rPr lang="fr-CA" sz="2400" noProof="0" dirty="0" smtClean="0">
                          <a:solidFill>
                            <a:srgbClr val="000000"/>
                          </a:solidFill>
                        </a:rPr>
                        <a:t>téléphone intelligent</a:t>
                      </a:r>
                      <a:endParaRPr lang="fr-CA" sz="3200" noProof="0" dirty="0" smtClean="0">
                        <a:solidFill>
                          <a:srgbClr val="000000"/>
                        </a:solidFill>
                      </a:endParaRPr>
                    </a:p>
                    <a:p>
                      <a:pPr marL="0" indent="0" algn="ctr">
                        <a:buNone/>
                      </a:pPr>
                      <a:r>
                        <a:rPr lang="fr-CA" sz="2800" noProof="0" dirty="0" smtClean="0">
                          <a:solidFill>
                            <a:srgbClr val="000000"/>
                          </a:solidFill>
                        </a:rPr>
                        <a:t>GPS</a:t>
                      </a:r>
                    </a:p>
                    <a:p>
                      <a:pPr marL="0" indent="0" algn="ctr">
                        <a:buNone/>
                      </a:pPr>
                      <a:r>
                        <a:rPr lang="fr-CA" sz="2800" noProof="0" dirty="0" smtClean="0">
                          <a:solidFill>
                            <a:srgbClr val="000000"/>
                          </a:solidFill>
                        </a:rPr>
                        <a:t>iPad</a:t>
                      </a:r>
                    </a:p>
                    <a:p>
                      <a:pPr marL="0" indent="0" algn="ctr">
                        <a:buNone/>
                      </a:pPr>
                      <a:r>
                        <a:rPr lang="fr-CA" sz="2800" noProof="0" dirty="0" smtClean="0">
                          <a:solidFill>
                            <a:srgbClr val="000000"/>
                          </a:solidFill>
                        </a:rPr>
                        <a:t>Bluetooth</a:t>
                      </a:r>
                    </a:p>
                    <a:p>
                      <a:pPr marL="0" indent="0" algn="ctr">
                        <a:buNone/>
                      </a:pPr>
                      <a:r>
                        <a:rPr lang="fr-CA" sz="2800" noProof="0" dirty="0" smtClean="0">
                          <a:solidFill>
                            <a:srgbClr val="000000"/>
                          </a:solidFill>
                        </a:rPr>
                        <a:t>e-liseuse</a:t>
                      </a:r>
                    </a:p>
                    <a:p>
                      <a:pPr marL="0" indent="0" algn="ctr">
                        <a:buNone/>
                      </a:pPr>
                      <a:r>
                        <a:rPr lang="fr-CA" sz="2800" noProof="0" dirty="0" err="1" smtClean="0">
                          <a:solidFill>
                            <a:srgbClr val="000000"/>
                          </a:solidFill>
                        </a:rPr>
                        <a:t>Blackberry</a:t>
                      </a:r>
                      <a:r>
                        <a:rPr lang="fr-CA" sz="2800" noProof="0" dirty="0" smtClean="0">
                          <a:solidFill>
                            <a:srgbClr val="000000"/>
                          </a:solidFill>
                        </a:rPr>
                        <a:t> </a:t>
                      </a:r>
                    </a:p>
                    <a:p>
                      <a:pPr algn="ctr"/>
                      <a:r>
                        <a:rPr lang="fr-CA" sz="2800" noProof="0" dirty="0" smtClean="0">
                          <a:solidFill>
                            <a:srgbClr val="000000"/>
                          </a:solidFill>
                        </a:rPr>
                        <a:t>hostile</a:t>
                      </a:r>
                    </a:p>
                    <a:p>
                      <a:pPr algn="ctr"/>
                      <a:r>
                        <a:rPr lang="fr-CA" sz="2800" noProof="0" dirty="0" err="1" smtClean="0">
                          <a:solidFill>
                            <a:srgbClr val="000000"/>
                          </a:solidFill>
                        </a:rPr>
                        <a:t>Facetime</a:t>
                      </a:r>
                      <a:endParaRPr lang="fr-CA" sz="2800" noProof="0" dirty="0" smtClean="0">
                        <a:solidFill>
                          <a:srgbClr val="000000"/>
                        </a:solidFill>
                      </a:endParaRPr>
                    </a:p>
                    <a:p>
                      <a:pPr algn="ctr"/>
                      <a:r>
                        <a:rPr lang="fr-CA" sz="2800" noProof="0" dirty="0" smtClean="0">
                          <a:solidFill>
                            <a:srgbClr val="000000"/>
                          </a:solidFill>
                        </a:rPr>
                        <a:t>Pinterest</a:t>
                      </a:r>
                    </a:p>
                    <a:p>
                      <a:pPr algn="ctr"/>
                      <a:r>
                        <a:rPr lang="fr-CA" sz="2800" noProof="0" dirty="0" smtClean="0">
                          <a:solidFill>
                            <a:srgbClr val="000000"/>
                          </a:solidFill>
                        </a:rPr>
                        <a:t>hashtag</a:t>
                      </a:r>
                    </a:p>
                    <a:p>
                      <a:pPr algn="ctr"/>
                      <a:r>
                        <a:rPr lang="fr-CA" sz="2800" noProof="0" dirty="0" smtClean="0">
                          <a:solidFill>
                            <a:srgbClr val="000000"/>
                          </a:solidFill>
                        </a:rPr>
                        <a:t>média social</a:t>
                      </a:r>
                      <a:endParaRPr lang="fr-CA" sz="2800" noProof="0" dirty="0">
                        <a:solidFill>
                          <a:srgbClr val="000000"/>
                        </a:solidFill>
                      </a:endParaRPr>
                    </a:p>
                  </a:txBody>
                  <a:tcPr marL="0" marR="0">
                    <a:lnL w="76200" cap="flat" cmpd="sng" algn="ctr">
                      <a:solidFill>
                        <a:srgbClr val="1C4D5A"/>
                      </a:solidFill>
                      <a:prstDash val="solid"/>
                      <a:round/>
                      <a:headEnd type="none" w="med" len="med"/>
                      <a:tailEnd type="none" w="med" len="med"/>
                    </a:lnL>
                    <a:lnR w="76200" cap="flat" cmpd="sng" algn="ctr">
                      <a:solidFill>
                        <a:srgbClr val="1C4D5A"/>
                      </a:solidFill>
                      <a:prstDash val="solid"/>
                      <a:round/>
                      <a:headEnd type="none" w="med" len="med"/>
                      <a:tailEnd type="none" w="med" len="med"/>
                    </a:lnR>
                    <a:lnT w="76200" cap="flat" cmpd="sng" algn="ctr">
                      <a:solidFill>
                        <a:srgbClr val="1C4D5A"/>
                      </a:solidFill>
                      <a:prstDash val="solid"/>
                      <a:round/>
                      <a:headEnd type="none" w="med" len="med"/>
                      <a:tailEnd type="none" w="med" len="med"/>
                    </a:lnT>
                    <a:lnB w="76200" cap="flat" cmpd="sng" algn="ctr">
                      <a:solidFill>
                        <a:srgbClr val="1C4D5A"/>
                      </a:solidFill>
                      <a:prstDash val="solid"/>
                      <a:round/>
                      <a:headEnd type="none" w="med" len="med"/>
                      <a:tailEnd type="none" w="med" len="med"/>
                    </a:lnB>
                    <a:cell3D prstMaterial="dkEdge">
                      <a:bevel h="50800" prst="divot"/>
                      <a:lightRig rig="flood" dir="t"/>
                    </a:cell3D>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41520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91544" y="548680"/>
            <a:ext cx="8003232" cy="864096"/>
          </a:xfrm>
        </p:spPr>
        <p:txBody>
          <a:bodyPr>
            <a:normAutofit/>
          </a:bodyPr>
          <a:lstStyle/>
          <a:p>
            <a:pPr algn="ctr"/>
            <a:r>
              <a:rPr lang="en-CA" sz="4800" b="1" dirty="0">
                <a:solidFill>
                  <a:srgbClr val="C00000"/>
                </a:solidFill>
                <a:effectLst>
                  <a:outerShdw blurRad="38100" dist="38100" dir="2700000" algn="tl">
                    <a:srgbClr val="000000">
                      <a:alpha val="43137"/>
                    </a:srgbClr>
                  </a:outerShdw>
                </a:effectLst>
              </a:rPr>
              <a:t>MISSION</a:t>
            </a:r>
            <a:endParaRPr lang="en-CA" sz="48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custDataLst>
              <p:tags r:id="rId2"/>
            </p:custDataLst>
          </p:nvPr>
        </p:nvSpPr>
        <p:spPr>
          <a:xfrm>
            <a:off x="407368" y="2204864"/>
            <a:ext cx="5688632" cy="3312368"/>
          </a:xfrm>
        </p:spPr>
        <p:txBody>
          <a:bodyPr>
            <a:normAutofit/>
          </a:bodyPr>
          <a:lstStyle/>
          <a:p>
            <a:pPr marL="0" indent="0" fontAlgn="base">
              <a:buNone/>
            </a:pPr>
            <a:r>
              <a:rPr lang="en-CA" sz="2000" b="1" dirty="0"/>
              <a:t>The Society of Saint Vincent de Paul is a lay Catholic organization whose mission is:</a:t>
            </a:r>
          </a:p>
          <a:p>
            <a:pPr marL="0" indent="0" algn="ctr" fontAlgn="base">
              <a:buNone/>
            </a:pPr>
            <a:r>
              <a:rPr lang="en-CA" sz="2000" b="1" dirty="0"/>
              <a:t/>
            </a:r>
            <a:br>
              <a:rPr lang="en-CA" sz="2000" b="1" dirty="0"/>
            </a:br>
            <a:r>
              <a:rPr lang="en-CA" sz="2000" b="1" dirty="0"/>
              <a:t>To live the Gospel message </a:t>
            </a:r>
          </a:p>
          <a:p>
            <a:pPr marL="0" indent="0" algn="ctr" fontAlgn="base">
              <a:buNone/>
            </a:pPr>
            <a:r>
              <a:rPr lang="en-CA" sz="2000" b="1" dirty="0"/>
              <a:t>by serving Christ in the poor </a:t>
            </a:r>
          </a:p>
          <a:p>
            <a:pPr marL="0" indent="0" algn="ctr" fontAlgn="base">
              <a:buNone/>
            </a:pPr>
            <a:r>
              <a:rPr lang="en-CA" sz="2000" b="1" dirty="0"/>
              <a:t>with love, respect, justice and joy</a:t>
            </a:r>
            <a:r>
              <a:rPr lang="en-CA" sz="2000" b="1" dirty="0" smtClean="0"/>
              <a:t>.</a:t>
            </a:r>
            <a:endParaRPr lang="en-CA" sz="2000" b="1" dirty="0"/>
          </a:p>
        </p:txBody>
      </p:sp>
      <p:sp>
        <p:nvSpPr>
          <p:cNvPr id="4" name="Content Placeholder 2"/>
          <p:cNvSpPr txBox="1">
            <a:spLocks/>
          </p:cNvSpPr>
          <p:nvPr>
            <p:custDataLst>
              <p:tags r:id="rId3"/>
            </p:custDataLst>
          </p:nvPr>
        </p:nvSpPr>
        <p:spPr>
          <a:xfrm>
            <a:off x="6528048" y="1988840"/>
            <a:ext cx="5400600" cy="33843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base">
              <a:buFont typeface="Wingdings"/>
              <a:buNone/>
            </a:pPr>
            <a:r>
              <a:rPr lang="fr-CA" sz="2000" b="1" dirty="0" smtClean="0"/>
              <a:t>La Société de Saint-Vincent de Paul est une organisation laïque catholique dont la mission est de :</a:t>
            </a:r>
          </a:p>
          <a:p>
            <a:pPr marL="0" indent="0" algn="ctr" fontAlgn="base">
              <a:buFont typeface="Wingdings"/>
              <a:buNone/>
            </a:pPr>
            <a:r>
              <a:rPr lang="fr-CA" sz="2000" b="1" dirty="0" smtClean="0"/>
              <a:t/>
            </a:r>
            <a:br>
              <a:rPr lang="fr-CA" sz="2000" b="1" dirty="0" smtClean="0"/>
            </a:br>
            <a:r>
              <a:rPr lang="fr-CA" sz="2000" b="1" dirty="0" smtClean="0"/>
              <a:t>Vivre le message de </a:t>
            </a:r>
            <a:r>
              <a:rPr lang="fr-CA" sz="2000" b="1" dirty="0" smtClean="0"/>
              <a:t>l’Évangile </a:t>
            </a:r>
          </a:p>
          <a:p>
            <a:pPr marL="0" indent="0" algn="ctr" fontAlgn="base">
              <a:buFont typeface="Wingdings"/>
              <a:buNone/>
            </a:pPr>
            <a:r>
              <a:rPr lang="fr-CA" sz="2000" b="1" dirty="0" smtClean="0"/>
              <a:t>en </a:t>
            </a:r>
            <a:r>
              <a:rPr lang="fr-CA" sz="2000" b="1" dirty="0" smtClean="0"/>
              <a:t>servant le Christ à travers les pauvres avec amour, respect, justice et joie.</a:t>
            </a:r>
          </a:p>
          <a:p>
            <a:endParaRPr lang="fr-CA" sz="1800" dirty="0"/>
          </a:p>
        </p:txBody>
      </p:sp>
    </p:spTree>
    <p:extLst>
      <p:ext uri="{BB962C8B-B14F-4D97-AF65-F5344CB8AC3E}">
        <p14:creationId xmlns:p14="http://schemas.microsoft.com/office/powerpoint/2010/main" val="1572299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l="3602" t="2605" r="2742" b="2603"/>
          <a:stretch/>
        </p:blipFill>
        <p:spPr>
          <a:xfrm>
            <a:off x="7464672" y="116632"/>
            <a:ext cx="4680000" cy="6552000"/>
          </a:xfrm>
          <a:prstGeom prst="rect">
            <a:avLst/>
          </a:prstGeom>
        </p:spPr>
      </p:pic>
      <p:pic>
        <p:nvPicPr>
          <p:cNvPr id="4" name="Content Placeholder 3" descr="http://www.indiatalkies.com/images/different-religions415581.jpg"/>
          <p:cNvPicPr>
            <a:picLocks noGrp="1"/>
          </p:cNvPicPr>
          <p:nvPr>
            <p:ph sz="quarter" idx="1"/>
            <p:custDataLst>
              <p:tags r:id="rId2"/>
            </p:custDataLst>
          </p:nvPr>
        </p:nvPicPr>
        <p:blipFill>
          <a:blip r:embed="rId7" cstate="email">
            <a:extLst>
              <a:ext uri="{28A0092B-C50C-407E-A947-70E740481C1C}">
                <a14:useLocalDpi xmlns:a14="http://schemas.microsoft.com/office/drawing/2010/main"/>
              </a:ext>
            </a:extLst>
          </a:blip>
          <a:stretch>
            <a:fillRect/>
          </a:stretch>
        </p:blipFill>
        <p:spPr bwMode="auto">
          <a:xfrm>
            <a:off x="0" y="110002"/>
            <a:ext cx="5328592" cy="6637995"/>
          </a:xfrm>
          <a:prstGeom prst="rect">
            <a:avLst/>
          </a:prstGeom>
          <a:ln>
            <a:noFill/>
          </a:ln>
          <a:effectLst>
            <a:softEdge rad="112500"/>
          </a:effectLst>
        </p:spPr>
      </p:pic>
      <p:sp>
        <p:nvSpPr>
          <p:cNvPr id="2" name="Title 1"/>
          <p:cNvSpPr>
            <a:spLocks noGrp="1"/>
          </p:cNvSpPr>
          <p:nvPr>
            <p:ph type="title"/>
            <p:custDataLst>
              <p:tags r:id="rId3"/>
            </p:custDataLst>
          </p:nvPr>
        </p:nvSpPr>
        <p:spPr>
          <a:xfrm>
            <a:off x="5232424" y="548680"/>
            <a:ext cx="2232248" cy="2016224"/>
          </a:xfrm>
        </p:spPr>
        <p:txBody>
          <a:bodyPr>
            <a:noAutofit/>
          </a:bodyPr>
          <a:lstStyle/>
          <a:p>
            <a:pPr algn="ctr"/>
            <a:r>
              <a:rPr lang="en-US" sz="2400" b="1" dirty="0">
                <a:solidFill>
                  <a:srgbClr val="C00000"/>
                </a:solidFill>
                <a:effectLst>
                  <a:outerShdw blurRad="38100" dist="38100" dir="2700000" algn="tl">
                    <a:srgbClr val="000000">
                      <a:alpha val="43137"/>
                    </a:srgbClr>
                  </a:outerShdw>
                </a:effectLst>
              </a:rPr>
              <a:t>MANY RELIGIONS</a:t>
            </a:r>
            <a:br>
              <a:rPr lang="en-US" sz="2400" b="1" dirty="0">
                <a:solidFill>
                  <a:srgbClr val="C00000"/>
                </a:solidFill>
                <a:effectLst>
                  <a:outerShdw blurRad="38100" dist="38100" dir="2700000" algn="tl">
                    <a:srgbClr val="000000">
                      <a:alpha val="43137"/>
                    </a:srgbClr>
                  </a:outerShdw>
                </a:effectLst>
              </a:rPr>
            </a:br>
            <a:r>
              <a:rPr lang="en-US" sz="2400" b="1" dirty="0">
                <a:solidFill>
                  <a:srgbClr val="C00000"/>
                </a:solidFill>
                <a:effectLst>
                  <a:outerShdw blurRad="38100" dist="38100" dir="2700000" algn="tl">
                    <a:srgbClr val="000000">
                      <a:alpha val="43137"/>
                    </a:srgbClr>
                  </a:outerShdw>
                </a:effectLst>
              </a:rPr>
              <a:t/>
            </a:r>
            <a:br>
              <a:rPr lang="en-US" sz="2400" b="1" dirty="0">
                <a:solidFill>
                  <a:srgbClr val="C00000"/>
                </a:solidFill>
                <a:effectLst>
                  <a:outerShdw blurRad="38100" dist="38100" dir="2700000" algn="tl">
                    <a:srgbClr val="000000">
                      <a:alpha val="43137"/>
                    </a:srgbClr>
                  </a:outerShdw>
                </a:effectLst>
              </a:rPr>
            </a:br>
            <a:r>
              <a:rPr lang="en-US" sz="2400" b="1" dirty="0">
                <a:solidFill>
                  <a:srgbClr val="C00000"/>
                </a:solidFill>
                <a:effectLst>
                  <a:outerShdw blurRad="38100" dist="38100" dir="2700000" algn="tl">
                    <a:srgbClr val="000000">
                      <a:alpha val="43137"/>
                    </a:srgbClr>
                  </a:outerShdw>
                </a:effectLst>
              </a:rPr>
              <a:t>ONE MESSAGE</a:t>
            </a:r>
          </a:p>
        </p:txBody>
      </p:sp>
      <p:sp>
        <p:nvSpPr>
          <p:cNvPr id="5" name="Title 1"/>
          <p:cNvSpPr txBox="1">
            <a:spLocks/>
          </p:cNvSpPr>
          <p:nvPr>
            <p:custDataLst>
              <p:tags r:id="rId4"/>
            </p:custDataLst>
          </p:nvPr>
        </p:nvSpPr>
        <p:spPr>
          <a:xfrm>
            <a:off x="5303912" y="3717032"/>
            <a:ext cx="2088232" cy="201622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2400" b="1" dirty="0" smtClean="0">
                <a:solidFill>
                  <a:srgbClr val="C00000"/>
                </a:solidFill>
                <a:effectLst>
                  <a:outerShdw blurRad="38100" dist="38100" dir="2700000" algn="tl">
                    <a:srgbClr val="000000">
                      <a:alpha val="43137"/>
                    </a:srgbClr>
                  </a:outerShdw>
                </a:effectLst>
              </a:rPr>
              <a:t>PLUSIEURS</a:t>
            </a:r>
          </a:p>
          <a:p>
            <a:pPr algn="ctr"/>
            <a:r>
              <a:rPr lang="fr-CA" sz="2400" b="1" dirty="0" smtClean="0">
                <a:solidFill>
                  <a:srgbClr val="C00000"/>
                </a:solidFill>
                <a:effectLst>
                  <a:outerShdw blurRad="38100" dist="38100" dir="2700000" algn="tl">
                    <a:srgbClr val="000000">
                      <a:alpha val="43137"/>
                    </a:srgbClr>
                  </a:outerShdw>
                </a:effectLst>
              </a:rPr>
              <a:t>RELIGIONS</a:t>
            </a:r>
            <a:br>
              <a:rPr lang="fr-CA" sz="2400" b="1" dirty="0" smtClean="0">
                <a:solidFill>
                  <a:srgbClr val="C00000"/>
                </a:solidFill>
                <a:effectLst>
                  <a:outerShdw blurRad="38100" dist="38100" dir="2700000" algn="tl">
                    <a:srgbClr val="000000">
                      <a:alpha val="43137"/>
                    </a:srgbClr>
                  </a:outerShdw>
                </a:effectLst>
              </a:rPr>
            </a:br>
            <a:r>
              <a:rPr lang="fr-CA" sz="2400" b="1" dirty="0" smtClean="0">
                <a:solidFill>
                  <a:srgbClr val="C00000"/>
                </a:solidFill>
                <a:effectLst>
                  <a:outerShdw blurRad="38100" dist="38100" dir="2700000" algn="tl">
                    <a:srgbClr val="000000">
                      <a:alpha val="43137"/>
                    </a:srgbClr>
                  </a:outerShdw>
                </a:effectLst>
              </a:rPr>
              <a:t/>
            </a:r>
            <a:br>
              <a:rPr lang="fr-CA" sz="2400" b="1" dirty="0" smtClean="0">
                <a:solidFill>
                  <a:srgbClr val="C00000"/>
                </a:solidFill>
                <a:effectLst>
                  <a:outerShdw blurRad="38100" dist="38100" dir="2700000" algn="tl">
                    <a:srgbClr val="000000">
                      <a:alpha val="43137"/>
                    </a:srgbClr>
                  </a:outerShdw>
                </a:effectLst>
              </a:rPr>
            </a:br>
            <a:r>
              <a:rPr lang="fr-CA" sz="2400" b="1" dirty="0" smtClean="0">
                <a:solidFill>
                  <a:srgbClr val="C00000"/>
                </a:solidFill>
                <a:effectLst>
                  <a:outerShdw blurRad="38100" dist="38100" dir="2700000" algn="tl">
                    <a:srgbClr val="000000">
                      <a:alpha val="43137"/>
                    </a:srgbClr>
                  </a:outerShdw>
                </a:effectLst>
              </a:rPr>
              <a:t>UN </a:t>
            </a:r>
            <a:r>
              <a:rPr lang="fr-CA" sz="2400" b="1" dirty="0" smtClean="0">
                <a:solidFill>
                  <a:srgbClr val="C00000"/>
                </a:solidFill>
                <a:effectLst>
                  <a:outerShdw blurRad="38100" dist="38100" dir="2700000" algn="tl">
                    <a:srgbClr val="000000">
                      <a:alpha val="43137"/>
                    </a:srgbClr>
                  </a:outerShdw>
                </a:effectLst>
              </a:rPr>
              <a:t>SEUL MESSAGE</a:t>
            </a:r>
            <a:endParaRPr lang="fr-CA"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2468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63352" y="338138"/>
            <a:ext cx="5472608" cy="1002630"/>
          </a:xfrm>
        </p:spPr>
        <p:txBody>
          <a:bodyPr rtlCol="0">
            <a:normAutofit/>
          </a:bodyPr>
          <a:lstStyle/>
          <a:p>
            <a:pPr algn="ctr">
              <a:defRPr/>
            </a:pPr>
            <a:r>
              <a:rPr lang="en-CA" sz="3200" b="1" dirty="0">
                <a:solidFill>
                  <a:srgbClr val="C00000"/>
                </a:solidFill>
                <a:effectLst>
                  <a:outerShdw blurRad="38100" dist="38100" dir="2700000" algn="tl">
                    <a:srgbClr val="000000">
                      <a:alpha val="43137"/>
                    </a:srgbClr>
                  </a:outerShdw>
                </a:effectLst>
              </a:rPr>
              <a:t>MISSIONARY DISCIPLES</a:t>
            </a:r>
          </a:p>
        </p:txBody>
      </p:sp>
      <p:sp>
        <p:nvSpPr>
          <p:cNvPr id="40962" name="Content Placeholder 1"/>
          <p:cNvSpPr>
            <a:spLocks noGrp="1"/>
          </p:cNvSpPr>
          <p:nvPr>
            <p:ph sz="quarter" idx="1"/>
            <p:custDataLst>
              <p:tags r:id="rId2"/>
            </p:custDataLst>
          </p:nvPr>
        </p:nvSpPr>
        <p:spPr>
          <a:xfrm>
            <a:off x="263352" y="1988840"/>
            <a:ext cx="5472608" cy="3903712"/>
          </a:xfrm>
        </p:spPr>
        <p:txBody>
          <a:bodyPr>
            <a:normAutofit fontScale="92500" lnSpcReduction="20000"/>
          </a:bodyPr>
          <a:lstStyle/>
          <a:p>
            <a:pPr marL="0" indent="0" algn="ctr">
              <a:buNone/>
            </a:pPr>
            <a:r>
              <a:rPr lang="en-CA" altLang="en-US" sz="2800" b="1" dirty="0"/>
              <a:t>The Church which “goes forth” </a:t>
            </a:r>
          </a:p>
          <a:p>
            <a:pPr marL="0" indent="0" algn="ctr">
              <a:buNone/>
            </a:pPr>
            <a:r>
              <a:rPr lang="en-CA" altLang="en-US" sz="2800" b="1" dirty="0"/>
              <a:t>is a community of missionary disciples </a:t>
            </a:r>
          </a:p>
          <a:p>
            <a:pPr marL="0" indent="0" algn="ctr">
              <a:buNone/>
            </a:pPr>
            <a:r>
              <a:rPr lang="en-CA" altLang="en-US" sz="2800" b="1" dirty="0"/>
              <a:t>who take the first step, </a:t>
            </a:r>
          </a:p>
          <a:p>
            <a:pPr marL="0" indent="0" algn="ctr">
              <a:buNone/>
            </a:pPr>
            <a:r>
              <a:rPr lang="en-CA" altLang="en-US" sz="2800" b="1" dirty="0"/>
              <a:t>who are involved and supportive, </a:t>
            </a:r>
          </a:p>
          <a:p>
            <a:pPr marL="0" indent="0" algn="ctr">
              <a:buNone/>
            </a:pPr>
            <a:r>
              <a:rPr lang="en-CA" altLang="en-US" sz="2800" b="1" dirty="0"/>
              <a:t>who bear fruit and rejoice.</a:t>
            </a:r>
          </a:p>
          <a:p>
            <a:pPr marL="0" indent="0" algn="r">
              <a:buNone/>
            </a:pPr>
            <a:endParaRPr lang="en-CA" altLang="en-US" b="1" dirty="0" smtClean="0"/>
          </a:p>
          <a:p>
            <a:pPr marL="0" indent="0" algn="r">
              <a:buNone/>
            </a:pPr>
            <a:r>
              <a:rPr lang="en-CA" altLang="en-US" b="1" dirty="0" smtClean="0"/>
              <a:t>Pope Francis</a:t>
            </a:r>
          </a:p>
          <a:p>
            <a:pPr marL="0" indent="0" algn="r">
              <a:buNone/>
            </a:pPr>
            <a:r>
              <a:rPr lang="en-CA" altLang="en-US" b="1" i="1" dirty="0" smtClean="0"/>
              <a:t>Joy of the Gospel, 24</a:t>
            </a:r>
          </a:p>
        </p:txBody>
      </p:sp>
      <p:sp>
        <p:nvSpPr>
          <p:cNvPr id="4" name="Title 2"/>
          <p:cNvSpPr txBox="1">
            <a:spLocks/>
          </p:cNvSpPr>
          <p:nvPr>
            <p:custDataLst>
              <p:tags r:id="rId3"/>
            </p:custDataLst>
          </p:nvPr>
        </p:nvSpPr>
        <p:spPr>
          <a:xfrm>
            <a:off x="6292888" y="548680"/>
            <a:ext cx="5635760" cy="1002630"/>
          </a:xfrm>
          <a:prstGeom prst="rect">
            <a:avLst/>
          </a:prstGeom>
        </p:spPr>
        <p:txBody>
          <a:bodyPr vert="horz" rtlCol="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fr-CA" sz="3200" b="1" dirty="0" smtClean="0">
                <a:solidFill>
                  <a:srgbClr val="C00000"/>
                </a:solidFill>
                <a:effectLst>
                  <a:outerShdw blurRad="38100" dist="38100" dir="2700000" algn="tl">
                    <a:srgbClr val="000000">
                      <a:alpha val="43137"/>
                    </a:srgbClr>
                  </a:outerShdw>
                </a:effectLst>
              </a:rPr>
              <a:t>DISCIPLES MISSIONNAIRES</a:t>
            </a:r>
            <a:endParaRPr lang="fr-CA" sz="3200" b="1" dirty="0">
              <a:solidFill>
                <a:srgbClr val="C00000"/>
              </a:solidFill>
              <a:effectLst>
                <a:outerShdw blurRad="38100" dist="38100" dir="2700000" algn="tl">
                  <a:srgbClr val="000000">
                    <a:alpha val="43137"/>
                  </a:srgbClr>
                </a:outerShdw>
              </a:effectLst>
            </a:endParaRPr>
          </a:p>
        </p:txBody>
      </p:sp>
      <p:sp>
        <p:nvSpPr>
          <p:cNvPr id="5" name="Content Placeholder 1"/>
          <p:cNvSpPr txBox="1">
            <a:spLocks/>
          </p:cNvSpPr>
          <p:nvPr>
            <p:custDataLst>
              <p:tags r:id="rId4"/>
            </p:custDataLst>
          </p:nvPr>
        </p:nvSpPr>
        <p:spPr>
          <a:xfrm>
            <a:off x="6292888" y="1971748"/>
            <a:ext cx="5635760" cy="3903712"/>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Symbol" pitchFamily="18" charset="2"/>
              <a:buNone/>
            </a:pPr>
            <a:r>
              <a:rPr lang="fr-CA" sz="2800" b="1" dirty="0" smtClean="0"/>
              <a:t>L’Église “en sortie” est la communauté </a:t>
            </a:r>
          </a:p>
          <a:p>
            <a:pPr marL="0" indent="0" algn="ctr">
              <a:buFont typeface="Symbol" pitchFamily="18" charset="2"/>
              <a:buNone/>
            </a:pPr>
            <a:r>
              <a:rPr lang="fr-CA" sz="2800" b="1" dirty="0" smtClean="0"/>
              <a:t>des disciples missionnaires </a:t>
            </a:r>
          </a:p>
          <a:p>
            <a:pPr marL="0" indent="0" algn="ctr">
              <a:buFont typeface="Symbol" pitchFamily="18" charset="2"/>
              <a:buNone/>
            </a:pPr>
            <a:r>
              <a:rPr lang="fr-CA" sz="2800" b="1" dirty="0" smtClean="0"/>
              <a:t>qui prennent l’initiative, qui s’impliquent, </a:t>
            </a:r>
          </a:p>
          <a:p>
            <a:pPr marL="0" indent="0" algn="ctr">
              <a:buFont typeface="Symbol" pitchFamily="18" charset="2"/>
              <a:buNone/>
            </a:pPr>
            <a:r>
              <a:rPr lang="fr-CA" sz="2800" b="1" dirty="0" smtClean="0"/>
              <a:t>qui accompagnent, qui fructifient </a:t>
            </a:r>
          </a:p>
          <a:p>
            <a:pPr marL="0" indent="0" algn="ctr">
              <a:buFont typeface="Symbol" pitchFamily="18" charset="2"/>
              <a:buNone/>
            </a:pPr>
            <a:r>
              <a:rPr lang="fr-CA" sz="2800" b="1" dirty="0" smtClean="0"/>
              <a:t>et qui fêtent.</a:t>
            </a:r>
            <a:endParaRPr lang="fr-CA" altLang="en-US" sz="3200" b="1" dirty="0" smtClean="0"/>
          </a:p>
          <a:p>
            <a:pPr marL="0" indent="0" algn="r">
              <a:buFont typeface="Symbol" pitchFamily="18" charset="2"/>
              <a:buNone/>
            </a:pPr>
            <a:endParaRPr lang="fr-CA" altLang="en-US" b="1" dirty="0" smtClean="0"/>
          </a:p>
          <a:p>
            <a:pPr marL="0" indent="0" algn="r">
              <a:buFont typeface="Symbol" pitchFamily="18" charset="2"/>
              <a:buNone/>
            </a:pPr>
            <a:r>
              <a:rPr lang="fr-CA" altLang="en-US" sz="2000" b="1" dirty="0" smtClean="0"/>
              <a:t>Pape François</a:t>
            </a:r>
          </a:p>
          <a:p>
            <a:pPr marL="0" indent="0" algn="r">
              <a:buFont typeface="Symbol" pitchFamily="18" charset="2"/>
              <a:buNone/>
            </a:pPr>
            <a:r>
              <a:rPr lang="fr-CA" altLang="en-US" sz="2000" b="1" i="1" dirty="0" smtClean="0"/>
              <a:t>La joie de l’Évangile, 24</a:t>
            </a:r>
          </a:p>
        </p:txBody>
      </p:sp>
    </p:spTree>
    <p:extLst>
      <p:ext uri="{BB962C8B-B14F-4D97-AF65-F5344CB8AC3E}">
        <p14:creationId xmlns:p14="http://schemas.microsoft.com/office/powerpoint/2010/main" val="1062105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335360" y="332656"/>
            <a:ext cx="5400600" cy="6063952"/>
          </a:xfrm>
        </p:spPr>
        <p:txBody>
          <a:bodyPr>
            <a:noAutofit/>
          </a:bodyPr>
          <a:lstStyle/>
          <a:p>
            <a:pPr marL="0" indent="0">
              <a:buNone/>
            </a:pPr>
            <a:r>
              <a:rPr lang="en-CA" b="1" dirty="0"/>
              <a:t>An evangelizing community knows that the Lord has taken the initiative, has loved us first (cf. </a:t>
            </a:r>
            <a:r>
              <a:rPr lang="en-CA" b="1" i="1" dirty="0"/>
              <a:t>1 </a:t>
            </a:r>
            <a:r>
              <a:rPr lang="en-CA" b="1" i="1" dirty="0" err="1"/>
              <a:t>Jn</a:t>
            </a:r>
            <a:r>
              <a:rPr lang="en-CA" b="1" dirty="0"/>
              <a:t> 4:19), and therefore we 	can move forward, boldly take the initiative, go out to others, seek those who have fallen away, stand at the crossroads and welcome the outcast. </a:t>
            </a:r>
          </a:p>
          <a:p>
            <a:pPr marL="0" indent="0">
              <a:buNone/>
            </a:pPr>
            <a:endParaRPr lang="en-CA" b="1" dirty="0"/>
          </a:p>
          <a:p>
            <a:pPr marL="0" indent="0">
              <a:buNone/>
            </a:pPr>
            <a:r>
              <a:rPr lang="en-CA" b="1" dirty="0"/>
              <a:t>Such a community has an endless desire to show mercy, the fruit of its own experience of the power of the Father’s infinite mercy. </a:t>
            </a:r>
          </a:p>
          <a:p>
            <a:pPr marL="0" indent="0">
              <a:buNone/>
            </a:pPr>
            <a:endParaRPr lang="en-CA" b="1" dirty="0"/>
          </a:p>
          <a:p>
            <a:pPr marL="0" indent="0" algn="r">
              <a:buNone/>
            </a:pPr>
            <a:r>
              <a:rPr lang="en-CA" sz="1800" b="1" i="1" dirty="0"/>
              <a:t>Joy of the Gospel</a:t>
            </a:r>
            <a:r>
              <a:rPr lang="en-CA" sz="1800" b="1" dirty="0"/>
              <a:t>, 24</a:t>
            </a:r>
          </a:p>
        </p:txBody>
      </p:sp>
      <p:sp>
        <p:nvSpPr>
          <p:cNvPr id="6" name="Content Placeholder 2"/>
          <p:cNvSpPr txBox="1">
            <a:spLocks/>
          </p:cNvSpPr>
          <p:nvPr>
            <p:custDataLst>
              <p:tags r:id="rId2"/>
            </p:custDataLst>
          </p:nvPr>
        </p:nvSpPr>
        <p:spPr>
          <a:xfrm>
            <a:off x="6168186" y="328868"/>
            <a:ext cx="5760462" cy="64125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CA" b="1" dirty="0" smtClean="0"/>
              <a:t>La communauté évangélisatrice expérimente que le Seigneur a pris l’initiative, il l’a précédée dans l’amour (cf. 1Jn 4, 10), et en raison de cela, elle sait aller de l’avant, elle sait prendre l’initiative sans crainte, aller à la rencontre, chercher ceux qui sont loin et arriver aux croisées des chemins pour inviter les exclus. </a:t>
            </a:r>
          </a:p>
          <a:p>
            <a:pPr marL="0" indent="0">
              <a:buFont typeface="Wingdings"/>
              <a:buNone/>
            </a:pPr>
            <a:endParaRPr lang="fr-CA" sz="1100" b="1" dirty="0" smtClean="0"/>
          </a:p>
          <a:p>
            <a:pPr marL="0" indent="0">
              <a:buFont typeface="Wingdings"/>
              <a:buNone/>
            </a:pPr>
            <a:r>
              <a:rPr lang="fr-CA" b="1" dirty="0" smtClean="0"/>
              <a:t>Pour avoir expérimenté la miséricorde du Père et sa force de diffusion, elle vit un désir inépuisable d’offrir la miséricorde. </a:t>
            </a:r>
          </a:p>
          <a:p>
            <a:pPr marL="0" indent="0">
              <a:buFont typeface="Wingdings"/>
              <a:buNone/>
            </a:pPr>
            <a:endParaRPr lang="fr-CA" sz="1100" b="1" dirty="0" smtClean="0"/>
          </a:p>
          <a:p>
            <a:pPr marL="0" indent="0" algn="r">
              <a:buFont typeface="Wingdings"/>
              <a:buNone/>
            </a:pPr>
            <a:r>
              <a:rPr lang="fr-CA" b="1" i="1" dirty="0" smtClean="0"/>
              <a:t>		</a:t>
            </a:r>
            <a:r>
              <a:rPr lang="fr-CA" sz="1800" b="1" i="1" dirty="0" smtClean="0"/>
              <a:t>La </a:t>
            </a:r>
            <a:r>
              <a:rPr lang="fr-CA" sz="1800" b="1" i="1" dirty="0" smtClean="0"/>
              <a:t>joie de l’Évangile</a:t>
            </a:r>
            <a:r>
              <a:rPr lang="fr-CA" sz="1800" b="1" dirty="0" smtClean="0"/>
              <a:t>, 24</a:t>
            </a:r>
            <a:endParaRPr lang="fr-CA" sz="1800" b="1" dirty="0"/>
          </a:p>
        </p:txBody>
      </p:sp>
    </p:spTree>
    <p:extLst>
      <p:ext uri="{BB962C8B-B14F-4D97-AF65-F5344CB8AC3E}">
        <p14:creationId xmlns:p14="http://schemas.microsoft.com/office/powerpoint/2010/main" val="2896833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atholicherald.co.uk/content/uploads/2018/05/20180523T1213-17462-CNS-INDULGENCE-FAMILIES-DUBLIN_800-800x500.jpg"/>
          <p:cNvPicPr>
            <a:picLocks noChangeAspect="1" noChangeArrowheads="1"/>
          </p:cNvPicPr>
          <p:nvPr>
            <p:custDataLst>
              <p:tags r:id="rId1"/>
            </p:custDataLst>
          </p:nvPr>
        </p:nvPicPr>
        <p:blipFill rotWithShape="1">
          <a:blip r:embed="rId6" cstate="email">
            <a:extLst>
              <a:ext uri="{28A0092B-C50C-407E-A947-70E740481C1C}">
                <a14:useLocalDpi xmlns:a14="http://schemas.microsoft.com/office/drawing/2010/main"/>
              </a:ext>
            </a:extLst>
          </a:blip>
          <a:srcRect/>
          <a:stretch/>
        </p:blipFill>
        <p:spPr bwMode="auto">
          <a:xfrm>
            <a:off x="152400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custDataLst>
              <p:tags r:id="rId2"/>
            </p:custDataLst>
          </p:nvPr>
        </p:nvSpPr>
        <p:spPr>
          <a:xfrm>
            <a:off x="1537807" y="116632"/>
            <a:ext cx="2699792" cy="1080120"/>
          </a:xfrm>
        </p:spPr>
        <p:txBody>
          <a:bodyPr>
            <a:normAutofit/>
          </a:bodyPr>
          <a:lstStyle/>
          <a:p>
            <a:pPr marL="0" indent="0" algn="ctr">
              <a:buNone/>
            </a:pPr>
            <a:r>
              <a:rPr lang="en-CA" sz="4000" b="1" dirty="0">
                <a:solidFill>
                  <a:schemeClr val="bg1"/>
                </a:solidFill>
                <a:effectLst>
                  <a:outerShdw blurRad="38100" dist="38100" dir="2700000" algn="tl">
                    <a:srgbClr val="000000">
                      <a:alpha val="43137"/>
                    </a:srgbClr>
                  </a:outerShdw>
                </a:effectLst>
              </a:rPr>
              <a:t>FAMILY</a:t>
            </a:r>
          </a:p>
        </p:txBody>
      </p:sp>
      <p:sp>
        <p:nvSpPr>
          <p:cNvPr id="4" name="Content Placeholder 2"/>
          <p:cNvSpPr txBox="1">
            <a:spLocks/>
          </p:cNvSpPr>
          <p:nvPr>
            <p:custDataLst>
              <p:tags r:id="rId3"/>
            </p:custDataLst>
          </p:nvPr>
        </p:nvSpPr>
        <p:spPr>
          <a:xfrm>
            <a:off x="6960096" y="116632"/>
            <a:ext cx="3528392" cy="108012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fr-CA" sz="4000" b="1" dirty="0" smtClean="0">
                <a:solidFill>
                  <a:schemeClr val="bg1"/>
                </a:solidFill>
                <a:effectLst>
                  <a:outerShdw blurRad="38100" dist="38100" dir="2700000" algn="tl">
                    <a:srgbClr val="000000">
                      <a:alpha val="43137"/>
                    </a:srgbClr>
                  </a:outerShdw>
                </a:effectLst>
              </a:rPr>
              <a:t>LA FAMILLE</a:t>
            </a:r>
            <a:endParaRPr lang="fr-CA"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7910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25000"/>
          </a:srgbClr>
        </a:solidFill>
        <a:effectLst/>
      </p:bgPr>
    </p:bg>
    <p:spTree>
      <p:nvGrpSpPr>
        <p:cNvPr id="1" name=""/>
        <p:cNvGrpSpPr/>
        <p:nvPr/>
      </p:nvGrpSpPr>
      <p:grpSpPr>
        <a:xfrm>
          <a:off x="0" y="0"/>
          <a:ext cx="0" cy="0"/>
          <a:chOff x="0" y="0"/>
          <a:chExt cx="0" cy="0"/>
        </a:xfrm>
      </p:grpSpPr>
      <p:sp>
        <p:nvSpPr>
          <p:cNvPr id="38913" name="Title 1"/>
          <p:cNvSpPr>
            <a:spLocks noGrp="1"/>
          </p:cNvSpPr>
          <p:nvPr>
            <p:ph type="title" idx="4294967295"/>
            <p:custDataLst>
              <p:tags r:id="rId1"/>
            </p:custDataLst>
          </p:nvPr>
        </p:nvSpPr>
        <p:spPr>
          <a:xfrm>
            <a:off x="695400" y="332656"/>
            <a:ext cx="5040560" cy="762000"/>
          </a:xfrm>
        </p:spPr>
        <p:txBody>
          <a:bodyPr vert="horz" lIns="0" rIns="0" bIns="0" anchor="b">
            <a:noAutofit/>
          </a:bodyPr>
          <a:lstStyle/>
          <a:p>
            <a:pPr algn="ctr"/>
            <a:r>
              <a:rPr lang="en-CA" sz="3600" b="1" dirty="0">
                <a:solidFill>
                  <a:srgbClr val="C00000"/>
                </a:solidFill>
                <a:effectLst>
                  <a:outerShdw blurRad="38100" dist="38100" dir="2700000" algn="tl">
                    <a:srgbClr val="C0C0C0"/>
                  </a:outerShdw>
                </a:effectLst>
                <a:latin typeface="Comic Sans MS" pitchFamily="66" charset="0"/>
              </a:rPr>
              <a:t>SIX GENERATIONS</a:t>
            </a:r>
          </a:p>
        </p:txBody>
      </p:sp>
      <p:pic>
        <p:nvPicPr>
          <p:cNvPr id="3074" name="Picture 2" descr="1773558429"/>
          <p:cNvPicPr>
            <a:picLocks noChangeAspect="1" noChangeArrowheads="1"/>
          </p:cNvPicPr>
          <p:nvPr>
            <p:custDataLst>
              <p:tags r:id="rId2"/>
            </p:custDataLst>
          </p:nvPr>
        </p:nvPicPr>
        <p:blipFill rotWithShape="1">
          <a:blip r:embed="rId5" cstate="email">
            <a:extLst>
              <a:ext uri="{28A0092B-C50C-407E-A947-70E740481C1C}">
                <a14:useLocalDpi xmlns:a14="http://schemas.microsoft.com/office/drawing/2010/main"/>
              </a:ext>
            </a:extLst>
          </a:blip>
          <a:srcRect/>
          <a:stretch/>
        </p:blipFill>
        <p:spPr bwMode="auto">
          <a:xfrm>
            <a:off x="2567608" y="1227382"/>
            <a:ext cx="7344816" cy="5630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custDataLst>
              <p:tags r:id="rId3"/>
            </p:custDataLst>
          </p:nvPr>
        </p:nvSpPr>
        <p:spPr>
          <a:xfrm>
            <a:off x="6240016" y="332656"/>
            <a:ext cx="5760640" cy="762000"/>
          </a:xfrm>
          <a:prstGeom prst="rect">
            <a:avLst/>
          </a:prstGeom>
        </p:spPr>
        <p:txBody>
          <a:bodyPr vert="horz" l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3600" b="1" dirty="0" smtClean="0">
                <a:solidFill>
                  <a:srgbClr val="C00000"/>
                </a:solidFill>
                <a:effectLst>
                  <a:outerShdw blurRad="38100" dist="38100" dir="2700000" algn="tl">
                    <a:srgbClr val="C0C0C0"/>
                  </a:outerShdw>
                </a:effectLst>
                <a:latin typeface="Comic Sans MS" pitchFamily="66" charset="0"/>
              </a:rPr>
              <a:t>SIX GÉNÉRATIONS</a:t>
            </a:r>
            <a:endParaRPr lang="fr-CA" sz="3600" b="1" dirty="0">
              <a:solidFill>
                <a:srgbClr val="C00000"/>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2747789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15000"/>
          </a:srgbClr>
        </a:solidFill>
        <a:effectLst/>
      </p:bgPr>
    </p:bg>
    <p:spTree>
      <p:nvGrpSpPr>
        <p:cNvPr id="1" name=""/>
        <p:cNvGrpSpPr/>
        <p:nvPr/>
      </p:nvGrpSpPr>
      <p:grpSpPr>
        <a:xfrm>
          <a:off x="0" y="0"/>
          <a:ext cx="0" cy="0"/>
          <a:chOff x="0" y="0"/>
          <a:chExt cx="0" cy="0"/>
        </a:xfrm>
      </p:grpSpPr>
      <p:pic>
        <p:nvPicPr>
          <p:cNvPr id="11" name="Picture 4" descr="http://i.dailymail.co.uk/i/pix/2009/05/15/article-1183011-04F5A44C000005DC-424_468x407.jpg"/>
          <p:cNvPicPr>
            <a:picLocks noChangeAspect="1" noChangeArrowheads="1"/>
          </p:cNvPicPr>
          <p:nvPr>
            <p:custDataLst>
              <p:tags r:id="rId1"/>
            </p:custDataLst>
          </p:nvPr>
        </p:nvPicPr>
        <p:blipFill>
          <a:blip r:embed="rId8" cstate="email">
            <a:extLst>
              <a:ext uri="{28A0092B-C50C-407E-A947-70E740481C1C}">
                <a14:useLocalDpi xmlns:a14="http://schemas.microsoft.com/office/drawing/2010/main"/>
              </a:ext>
            </a:extLst>
          </a:blip>
          <a:srcRect/>
          <a:stretch>
            <a:fillRect/>
          </a:stretch>
        </p:blipFill>
        <p:spPr bwMode="auto">
          <a:xfrm>
            <a:off x="2783566" y="992167"/>
            <a:ext cx="3672474" cy="3022625"/>
          </a:xfrm>
          <a:prstGeom prst="rect">
            <a:avLst/>
          </a:prstGeom>
          <a:ln>
            <a:noFill/>
          </a:ln>
          <a:effectLst>
            <a:softEdge rad="112500"/>
          </a:effectLst>
        </p:spPr>
      </p:pic>
      <p:pic>
        <p:nvPicPr>
          <p:cNvPr id="8" name="il_fi" descr="http://2.bp.blogspot.com/-Hq0FUXgRqq0/TygFQy7fzGI/AAAAAAAABN4/vJE-O3nZQh8/s1600/single+parent1.jpg"/>
          <p:cNvPicPr/>
          <p:nvPr>
            <p:custDataLst>
              <p:tags r:id="rId2"/>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6456041" y="1056225"/>
            <a:ext cx="3096343" cy="2958567"/>
          </a:xfrm>
          <a:prstGeom prst="rect">
            <a:avLst/>
          </a:prstGeom>
          <a:ln>
            <a:noFill/>
          </a:ln>
          <a:effectLst>
            <a:softEdge rad="112500"/>
          </a:effectLst>
        </p:spPr>
      </p:pic>
      <p:pic>
        <p:nvPicPr>
          <p:cNvPr id="40963" name="Content Placeholder 3" descr="http://kamoymagazine.com/wp-content/uploads/2011/10/remi.kian_.jpg"/>
          <p:cNvPicPr>
            <a:picLocks noGrp="1"/>
          </p:cNvPicPr>
          <p:nvPr>
            <p:ph idx="4294967295"/>
            <p:custDataLst>
              <p:tags r:id="rId3"/>
            </p:custDataLst>
          </p:nvPr>
        </p:nvPicPr>
        <p:blipFill>
          <a:blip r:embed="rId10" cstate="email">
            <a:extLst>
              <a:ext uri="{28A0092B-C50C-407E-A947-70E740481C1C}">
                <a14:useLocalDpi xmlns:a14="http://schemas.microsoft.com/office/drawing/2010/main"/>
              </a:ext>
            </a:extLst>
          </a:blip>
          <a:srcRect/>
          <a:stretch>
            <a:fillRect/>
          </a:stretch>
        </p:blipFill>
        <p:spPr>
          <a:xfrm>
            <a:off x="5875338" y="4006851"/>
            <a:ext cx="4792662" cy="2824163"/>
          </a:xfrm>
          <a:prstGeom prst="rect">
            <a:avLst/>
          </a:prstGeom>
          <a:ln>
            <a:noFill/>
          </a:ln>
          <a:effectLst>
            <a:softEdge rad="112500"/>
          </a:effectLst>
        </p:spPr>
      </p:pic>
      <p:sp>
        <p:nvSpPr>
          <p:cNvPr id="2" name="Title 1"/>
          <p:cNvSpPr>
            <a:spLocks noGrp="1"/>
          </p:cNvSpPr>
          <p:nvPr>
            <p:ph type="title" idx="4294967295"/>
            <p:custDataLst>
              <p:tags r:id="rId4"/>
            </p:custDataLst>
          </p:nvPr>
        </p:nvSpPr>
        <p:spPr>
          <a:xfrm>
            <a:off x="263352" y="404813"/>
            <a:ext cx="5472608" cy="608012"/>
          </a:xfrm>
        </p:spPr>
        <p:txBody>
          <a:bodyPr vert="horz" lIns="0" rIns="0" bIns="0" anchor="b">
            <a:noAutofit/>
          </a:bodyPr>
          <a:lstStyle/>
          <a:p>
            <a:pPr algn="ctr"/>
            <a:r>
              <a:rPr lang="en-US" sz="3200" b="1" dirty="0">
                <a:solidFill>
                  <a:srgbClr val="C00000"/>
                </a:solidFill>
                <a:effectLst>
                  <a:outerShdw blurRad="38100" dist="38100" dir="2700000" algn="tl">
                    <a:srgbClr val="C0C0C0"/>
                  </a:outerShdw>
                </a:effectLst>
                <a:latin typeface="Comic Sans MS" pitchFamily="66" charset="0"/>
              </a:rPr>
              <a:t>CHANGING FACE OF FAMILY</a:t>
            </a:r>
          </a:p>
        </p:txBody>
      </p:sp>
      <p:pic>
        <p:nvPicPr>
          <p:cNvPr id="9" name="il_fi" descr="http://www.campbelltown.nsw.gov.au/Assets/2337/1/residents_older_asian_couple429.jpg"/>
          <p:cNvPicPr/>
          <p:nvPr>
            <p:custDataLst>
              <p:tags r:id="rId5"/>
            </p:custDataLst>
          </p:nvPr>
        </p:nvPicPr>
        <p:blipFill>
          <a:blip r:embed="rId11" cstate="email"/>
          <a:srcRect/>
          <a:stretch>
            <a:fillRect/>
          </a:stretch>
        </p:blipFill>
        <p:spPr bwMode="auto">
          <a:xfrm>
            <a:off x="1680338" y="4005064"/>
            <a:ext cx="4176464" cy="2899215"/>
          </a:xfrm>
          <a:prstGeom prst="rect">
            <a:avLst/>
          </a:prstGeom>
          <a:ln>
            <a:noFill/>
          </a:ln>
          <a:effectLst>
            <a:softEdge rad="112500"/>
          </a:effectLst>
        </p:spPr>
      </p:pic>
      <p:sp>
        <p:nvSpPr>
          <p:cNvPr id="7" name="Title 1"/>
          <p:cNvSpPr txBox="1">
            <a:spLocks/>
          </p:cNvSpPr>
          <p:nvPr>
            <p:custDataLst>
              <p:tags r:id="rId6"/>
            </p:custDataLst>
          </p:nvPr>
        </p:nvSpPr>
        <p:spPr>
          <a:xfrm>
            <a:off x="6168008" y="404664"/>
            <a:ext cx="5832648" cy="608012"/>
          </a:xfrm>
          <a:prstGeom prst="rect">
            <a:avLst/>
          </a:prstGeom>
        </p:spPr>
        <p:txBody>
          <a:bodyPr vert="horz" l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3200" b="1" dirty="0" smtClean="0">
                <a:solidFill>
                  <a:srgbClr val="C00000"/>
                </a:solidFill>
                <a:effectLst>
                  <a:outerShdw blurRad="38100" dist="38100" dir="2700000" algn="tl">
                    <a:srgbClr val="C0C0C0"/>
                  </a:outerShdw>
                </a:effectLst>
                <a:latin typeface="Comic Sans MS" pitchFamily="66" charset="0"/>
              </a:rPr>
              <a:t>LE VISAGE CHANGEANT DE LA FAMILLE</a:t>
            </a:r>
            <a:endParaRPr lang="fr-CA" sz="4000" b="1" dirty="0">
              <a:solidFill>
                <a:srgbClr val="C00000"/>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701893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07368" y="241502"/>
            <a:ext cx="5328592" cy="636833"/>
          </a:xfrm>
        </p:spPr>
        <p:txBody>
          <a:bodyPr>
            <a:noAutofit/>
          </a:bodyPr>
          <a:lstStyle/>
          <a:p>
            <a:pPr algn="ctr"/>
            <a:r>
              <a:rPr lang="en-CA" sz="3200" b="1" dirty="0">
                <a:solidFill>
                  <a:srgbClr val="C00000"/>
                </a:solidFill>
                <a:effectLst>
                  <a:outerShdw blurRad="38100" dist="38100" dir="2700000" algn="tl">
                    <a:srgbClr val="000000">
                      <a:alpha val="43137"/>
                    </a:srgbClr>
                  </a:outerShdw>
                </a:effectLst>
              </a:rPr>
              <a:t>WORLD REALITIES</a:t>
            </a:r>
          </a:p>
        </p:txBody>
      </p:sp>
      <p:sp>
        <p:nvSpPr>
          <p:cNvPr id="3" name="Content Placeholder 2"/>
          <p:cNvSpPr>
            <a:spLocks noGrp="1"/>
          </p:cNvSpPr>
          <p:nvPr>
            <p:ph sz="quarter" idx="1"/>
            <p:custDataLst>
              <p:tags r:id="rId2"/>
            </p:custDataLst>
          </p:nvPr>
        </p:nvSpPr>
        <p:spPr>
          <a:xfrm>
            <a:off x="263352" y="1268760"/>
            <a:ext cx="5472608" cy="5401816"/>
          </a:xfrm>
        </p:spPr>
        <p:txBody>
          <a:bodyPr>
            <a:normAutofit/>
          </a:bodyPr>
          <a:lstStyle/>
          <a:p>
            <a:pPr>
              <a:buFont typeface="Wingdings" panose="05000000000000000000" pitchFamily="2" charset="2"/>
              <a:buChar char="ü"/>
            </a:pPr>
            <a:r>
              <a:rPr lang="en-CA" sz="2000" b="1" dirty="0">
                <a:solidFill>
                  <a:srgbClr val="000000"/>
                </a:solidFill>
              </a:rPr>
              <a:t>For the first time in history, most people can expect to live into their 60s and beyond </a:t>
            </a:r>
          </a:p>
          <a:p>
            <a:pPr>
              <a:buClr>
                <a:srgbClr val="A0291C"/>
              </a:buClr>
              <a:buFont typeface="Wingdings" panose="05000000000000000000" pitchFamily="2" charset="2"/>
              <a:buChar char="ü"/>
            </a:pPr>
            <a:r>
              <a:rPr lang="en-CA" sz="2000" b="1" dirty="0">
                <a:solidFill>
                  <a:srgbClr val="000000"/>
                </a:solidFill>
              </a:rPr>
              <a:t>Number of persons aged 60 to rise from its current 740 million to reach 1 billion by 2020 </a:t>
            </a:r>
          </a:p>
          <a:p>
            <a:pPr>
              <a:buClr>
                <a:srgbClr val="A0291C"/>
              </a:buClr>
              <a:buFont typeface="Wingdings" panose="05000000000000000000" pitchFamily="2" charset="2"/>
              <a:buChar char="ü"/>
            </a:pPr>
            <a:r>
              <a:rPr lang="en-CA" sz="2000" b="1" dirty="0">
                <a:solidFill>
                  <a:srgbClr val="000000"/>
                </a:solidFill>
              </a:rPr>
              <a:t>By 2050, more than 20% of the world’s population will be 60 years of age or older</a:t>
            </a:r>
          </a:p>
          <a:p>
            <a:pPr>
              <a:buClr>
                <a:srgbClr val="A0291C"/>
              </a:buClr>
              <a:buFont typeface="Wingdings" panose="05000000000000000000" pitchFamily="2" charset="2"/>
              <a:buChar char="ü"/>
            </a:pPr>
            <a:r>
              <a:rPr lang="en-US" sz="2000" b="1" dirty="0">
                <a:solidFill>
                  <a:srgbClr val="000000"/>
                </a:solidFill>
              </a:rPr>
              <a:t>In 2050, for the first time in human history, more persons will be over 60 than children </a:t>
            </a:r>
          </a:p>
          <a:p>
            <a:pPr>
              <a:buClr>
                <a:srgbClr val="A0291C"/>
              </a:buClr>
              <a:buFont typeface="Wingdings" panose="05000000000000000000" pitchFamily="2" charset="2"/>
              <a:buChar char="ü"/>
            </a:pPr>
            <a:r>
              <a:rPr lang="en-US" sz="2000" b="1" dirty="0">
                <a:solidFill>
                  <a:srgbClr val="000000"/>
                </a:solidFill>
              </a:rPr>
              <a:t>Women outnumber men among those aged 60 or older, twice as numerous among those over 80</a:t>
            </a:r>
          </a:p>
          <a:p>
            <a:pPr>
              <a:buClr>
                <a:srgbClr val="A0291C"/>
              </a:buClr>
              <a:buFont typeface="Wingdings" panose="05000000000000000000" pitchFamily="2" charset="2"/>
              <a:buChar char="ü"/>
            </a:pPr>
            <a:endParaRPr lang="en-CA" sz="1800" dirty="0">
              <a:solidFill>
                <a:srgbClr val="001132"/>
              </a:solidFill>
            </a:endParaRPr>
          </a:p>
          <a:p>
            <a:endParaRPr lang="en-CA" sz="1800" dirty="0">
              <a:solidFill>
                <a:srgbClr val="001132"/>
              </a:solidFill>
            </a:endParaRPr>
          </a:p>
          <a:p>
            <a:endParaRPr lang="en-CA" sz="1800" dirty="0">
              <a:solidFill>
                <a:srgbClr val="001132"/>
              </a:solidFill>
            </a:endParaRPr>
          </a:p>
        </p:txBody>
      </p:sp>
      <p:sp>
        <p:nvSpPr>
          <p:cNvPr id="4" name="Title 1"/>
          <p:cNvSpPr txBox="1">
            <a:spLocks/>
          </p:cNvSpPr>
          <p:nvPr>
            <p:custDataLst>
              <p:tags r:id="rId3"/>
            </p:custDataLst>
          </p:nvPr>
        </p:nvSpPr>
        <p:spPr>
          <a:xfrm>
            <a:off x="5951984" y="275360"/>
            <a:ext cx="6192688" cy="63336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3200" b="1" dirty="0" smtClean="0">
                <a:solidFill>
                  <a:srgbClr val="C00000"/>
                </a:solidFill>
                <a:effectLst>
                  <a:outerShdw blurRad="38100" dist="38100" dir="2700000" algn="tl">
                    <a:srgbClr val="000000">
                      <a:alpha val="43137"/>
                    </a:srgbClr>
                  </a:outerShdw>
                </a:effectLst>
              </a:rPr>
              <a:t>LES RÉALITÉS DU MONDE</a:t>
            </a:r>
            <a:endParaRPr lang="fr-CA" sz="3200" b="1" dirty="0">
              <a:solidFill>
                <a:srgbClr val="C00000"/>
              </a:solidFill>
              <a:effectLst>
                <a:outerShdw blurRad="38100" dist="38100" dir="2700000" algn="tl">
                  <a:srgbClr val="000000">
                    <a:alpha val="43137"/>
                  </a:srgbClr>
                </a:outerShdw>
              </a:effectLst>
            </a:endParaRPr>
          </a:p>
        </p:txBody>
      </p:sp>
      <p:sp>
        <p:nvSpPr>
          <p:cNvPr id="5" name="Content Placeholder 2"/>
          <p:cNvSpPr txBox="1">
            <a:spLocks/>
          </p:cNvSpPr>
          <p:nvPr>
            <p:custDataLst>
              <p:tags r:id="rId4"/>
            </p:custDataLst>
          </p:nvPr>
        </p:nvSpPr>
        <p:spPr>
          <a:xfrm>
            <a:off x="6168008" y="1196752"/>
            <a:ext cx="5760640" cy="5523836"/>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spcBef>
                <a:spcPts val="1200"/>
              </a:spcBef>
              <a:buFont typeface="Wingdings" panose="05000000000000000000" pitchFamily="2" charset="2"/>
              <a:buChar char="ü"/>
            </a:pPr>
            <a:r>
              <a:rPr lang="fr-CA" sz="2200" b="1" dirty="0" smtClean="0">
                <a:solidFill>
                  <a:srgbClr val="000000"/>
                </a:solidFill>
              </a:rPr>
              <a:t>Pour la première fois dans l’histoire, la plupart des gens peuvent espérer vivre au-delà de la soixantaine.</a:t>
            </a:r>
          </a:p>
          <a:p>
            <a:pPr>
              <a:spcBef>
                <a:spcPts val="1200"/>
              </a:spcBef>
              <a:buClr>
                <a:srgbClr val="A0291C"/>
              </a:buClr>
              <a:buFont typeface="Wingdings" panose="05000000000000000000" pitchFamily="2" charset="2"/>
              <a:buChar char="ü"/>
            </a:pPr>
            <a:r>
              <a:rPr lang="fr-CA" sz="2200" b="1" dirty="0" smtClean="0">
                <a:solidFill>
                  <a:srgbClr val="000000"/>
                </a:solidFill>
              </a:rPr>
              <a:t>Le nombre de gens âgés de 60 ans passera de 740 millions actuellement à 1 milliard d’ici 2020</a:t>
            </a:r>
          </a:p>
          <a:p>
            <a:pPr>
              <a:spcBef>
                <a:spcPts val="1200"/>
              </a:spcBef>
              <a:buClr>
                <a:srgbClr val="A0291C"/>
              </a:buClr>
              <a:buFont typeface="Wingdings" panose="05000000000000000000" pitchFamily="2" charset="2"/>
              <a:buChar char="ü"/>
            </a:pPr>
            <a:r>
              <a:rPr lang="fr-CA" sz="2200" b="1" dirty="0" smtClean="0">
                <a:solidFill>
                  <a:srgbClr val="000000"/>
                </a:solidFill>
              </a:rPr>
              <a:t>D’ici 2050, plus de 20 % de la population mondiale sera âgée de 60 ans ou plus</a:t>
            </a:r>
          </a:p>
          <a:p>
            <a:pPr>
              <a:spcBef>
                <a:spcPts val="1200"/>
              </a:spcBef>
              <a:buClr>
                <a:srgbClr val="A0291C"/>
              </a:buClr>
              <a:buFont typeface="Wingdings" panose="05000000000000000000" pitchFamily="2" charset="2"/>
              <a:buChar char="ü"/>
            </a:pPr>
            <a:r>
              <a:rPr lang="fr-CA" sz="2200" b="1" dirty="0" smtClean="0">
                <a:solidFill>
                  <a:srgbClr val="000000"/>
                </a:solidFill>
              </a:rPr>
              <a:t>En 2050, pour la première fois dans l’histoire, il y aura plus de sexagénaires que d’enfants </a:t>
            </a:r>
          </a:p>
          <a:p>
            <a:pPr>
              <a:lnSpc>
                <a:spcPct val="120000"/>
              </a:lnSpc>
              <a:spcBef>
                <a:spcPts val="1200"/>
              </a:spcBef>
              <a:buClr>
                <a:srgbClr val="A0291C"/>
              </a:buClr>
              <a:buFont typeface="Wingdings" panose="05000000000000000000" pitchFamily="2" charset="2"/>
              <a:buChar char="ü"/>
            </a:pPr>
            <a:r>
              <a:rPr lang="fr-CA" sz="2200" b="1" dirty="0" smtClean="0">
                <a:solidFill>
                  <a:srgbClr val="000000"/>
                </a:solidFill>
              </a:rPr>
              <a:t>Le nombre de femmes âgées de 60 ans est supérieur au nombre d’hommes et l’écart entre les deux redouble chez les octogénaires. </a:t>
            </a:r>
          </a:p>
          <a:p>
            <a:pPr>
              <a:spcBef>
                <a:spcPts val="1200"/>
              </a:spcBef>
              <a:buClr>
                <a:srgbClr val="A0291C"/>
              </a:buClr>
              <a:buFont typeface="Wingdings" panose="05000000000000000000" pitchFamily="2" charset="2"/>
              <a:buChar char="ü"/>
            </a:pPr>
            <a:endParaRPr lang="fr-CA" sz="2000" dirty="0" smtClean="0">
              <a:solidFill>
                <a:srgbClr val="001132"/>
              </a:solidFill>
            </a:endParaRPr>
          </a:p>
          <a:p>
            <a:pPr>
              <a:spcBef>
                <a:spcPts val="1200"/>
              </a:spcBef>
            </a:pPr>
            <a:endParaRPr lang="fr-CA" sz="2000" dirty="0" smtClean="0">
              <a:solidFill>
                <a:srgbClr val="001132"/>
              </a:solidFill>
            </a:endParaRPr>
          </a:p>
          <a:p>
            <a:pPr>
              <a:spcBef>
                <a:spcPts val="1200"/>
              </a:spcBef>
            </a:pPr>
            <a:endParaRPr lang="fr-CA" sz="2000" dirty="0">
              <a:solidFill>
                <a:srgbClr val="001132"/>
              </a:solidFill>
            </a:endParaRPr>
          </a:p>
        </p:txBody>
      </p:sp>
    </p:spTree>
    <p:extLst>
      <p:ext uri="{BB962C8B-B14F-4D97-AF65-F5344CB8AC3E}">
        <p14:creationId xmlns:p14="http://schemas.microsoft.com/office/powerpoint/2010/main" val="2802292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B050">
            <a:alpha val="18000"/>
          </a:srgbClr>
        </a:solidFill>
        <a:effectLst/>
      </p:bgPr>
    </p:bg>
    <p:spTree>
      <p:nvGrpSpPr>
        <p:cNvPr id="1" name=""/>
        <p:cNvGrpSpPr/>
        <p:nvPr/>
      </p:nvGrpSpPr>
      <p:grpSpPr>
        <a:xfrm>
          <a:off x="0" y="0"/>
          <a:ext cx="0" cy="0"/>
          <a:chOff x="0" y="0"/>
          <a:chExt cx="0" cy="0"/>
        </a:xfrm>
      </p:grpSpPr>
      <p:pic>
        <p:nvPicPr>
          <p:cNvPr id="11268" name="il_fi" descr="http://g3nqf.co.uk/images/85.jpg"/>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bwMode="auto">
          <a:xfrm>
            <a:off x="191345" y="764704"/>
            <a:ext cx="5760639" cy="50414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custDataLst>
              <p:tags r:id="rId2"/>
            </p:custDataLst>
          </p:nvPr>
        </p:nvGrpSpPr>
        <p:grpSpPr>
          <a:xfrm>
            <a:off x="6193499" y="792772"/>
            <a:ext cx="5760000" cy="5040000"/>
            <a:chOff x="886244" y="360746"/>
            <a:chExt cx="7447711" cy="6181725"/>
          </a:xfrm>
        </p:grpSpPr>
        <p:pic>
          <p:nvPicPr>
            <p:cNvPr id="4" name="il_fi" descr="http://g3nqf.co.uk/images/8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6244" y="360746"/>
              <a:ext cx="7447711" cy="61817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183993">
              <a:off x="4285881" y="639440"/>
              <a:ext cx="2802814" cy="611864"/>
            </a:xfrm>
            <a:prstGeom prst="rect">
              <a:avLst/>
            </a:prstGeom>
            <a:solidFill>
              <a:schemeClr val="accent2">
                <a:lumMod val="40000"/>
                <a:lumOff val="60000"/>
              </a:schemeClr>
            </a:solidFill>
          </p:spPr>
          <p:txBody>
            <a:bodyPr wrap="square" lIns="0" rIns="0" rtlCol="0">
              <a:spAutoFit/>
            </a:bodyPr>
            <a:lstStyle/>
            <a:p>
              <a:r>
                <a:rPr lang="fr-CA" sz="3000" b="1" dirty="0" smtClean="0">
                  <a:latin typeface="Arial" panose="020B0604020202020204" pitchFamily="34" charset="0"/>
                  <a:cs typeface="Arial" panose="020B0604020202020204" pitchFamily="34" charset="0"/>
                </a:rPr>
                <a:t>CIMETIÈRE</a:t>
              </a:r>
              <a:endParaRPr lang="fr-CA" sz="3000" b="1" dirty="0">
                <a:latin typeface="Arial" panose="020B0604020202020204" pitchFamily="34" charset="0"/>
                <a:cs typeface="Arial" panose="020B0604020202020204" pitchFamily="34" charset="0"/>
              </a:endParaRPr>
            </a:p>
          </p:txBody>
        </p:sp>
        <p:sp>
          <p:nvSpPr>
            <p:cNvPr id="6" name="TextBox 5"/>
            <p:cNvSpPr txBox="1"/>
            <p:nvPr/>
          </p:nvSpPr>
          <p:spPr>
            <a:xfrm>
              <a:off x="2425247" y="4560564"/>
              <a:ext cx="3040585" cy="1529660"/>
            </a:xfrm>
            <a:prstGeom prst="rect">
              <a:avLst/>
            </a:prstGeom>
            <a:solidFill>
              <a:schemeClr val="bg1">
                <a:lumMod val="85000"/>
              </a:schemeClr>
            </a:solidFill>
          </p:spPr>
          <p:txBody>
            <a:bodyPr wrap="square" lIns="0" rIns="0" rtlCol="0">
              <a:spAutoFit/>
            </a:bodyPr>
            <a:lstStyle/>
            <a:p>
              <a:pPr algn="ctr">
                <a:lnSpc>
                  <a:spcPct val="150000"/>
                </a:lnSpc>
              </a:pPr>
              <a:r>
                <a:rPr lang="fr-CA" sz="2800" b="1" dirty="0" smtClean="0">
                  <a:latin typeface="Arial" panose="020B0604020202020204" pitchFamily="34" charset="0"/>
                  <a:cs typeface="Arial" panose="020B0604020202020204" pitchFamily="34" charset="0"/>
                </a:rPr>
                <a:t>PERSONNES</a:t>
              </a:r>
            </a:p>
            <a:p>
              <a:pPr algn="ctr">
                <a:lnSpc>
                  <a:spcPct val="150000"/>
                </a:lnSpc>
              </a:pPr>
              <a:r>
                <a:rPr lang="fr-CA" sz="2800" b="1" dirty="0" smtClean="0">
                  <a:latin typeface="Arial" panose="020B0604020202020204" pitchFamily="34" charset="0"/>
                  <a:cs typeface="Arial" panose="020B0604020202020204" pitchFamily="34" charset="0"/>
                </a:rPr>
                <a:t>AGÉES</a:t>
              </a:r>
              <a:endParaRPr lang="fr-CA" sz="28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730536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B050">
            <a:alpha val="14000"/>
          </a:srgbClr>
        </a:solidFill>
        <a:effectLst/>
      </p:bgPr>
    </p:bg>
    <p:spTree>
      <p:nvGrpSpPr>
        <p:cNvPr id="1" name=""/>
        <p:cNvGrpSpPr/>
        <p:nvPr/>
      </p:nvGrpSpPr>
      <p:grpSpPr>
        <a:xfrm>
          <a:off x="0" y="0"/>
          <a:ext cx="0" cy="0"/>
          <a:chOff x="0" y="0"/>
          <a:chExt cx="0" cy="0"/>
        </a:xfrm>
      </p:grpSpPr>
      <p:pic>
        <p:nvPicPr>
          <p:cNvPr id="4110" name="Picture 14" descr="Image result for image older people">
            <a:hlinkClick r:id="rId11"/>
          </p:cNvPr>
          <p:cNvPicPr>
            <a:picLocks noChangeAspect="1" noChangeArrowheads="1"/>
          </p:cNvPicPr>
          <p:nvPr>
            <p:custDataLst>
              <p:tags r:id="rId1"/>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523617" y="3927190"/>
            <a:ext cx="4076275" cy="2711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Related image">
            <a:hlinkClick r:id="rId13"/>
          </p:cNvPr>
          <p:cNvPicPr>
            <a:picLocks noChangeAspect="1" noChangeArrowheads="1"/>
          </p:cNvPicPr>
          <p:nvPr>
            <p:custDataLst>
              <p:tags r:id="rId2"/>
            </p:custDataLst>
          </p:nvPr>
        </p:nvPicPr>
        <p:blipFill rotWithShape="1">
          <a:blip r:embed="rId14" cstate="email">
            <a:extLst>
              <a:ext uri="{28A0092B-C50C-407E-A947-70E740481C1C}">
                <a14:useLocalDpi xmlns:a14="http://schemas.microsoft.com/office/drawing/2010/main"/>
              </a:ext>
            </a:extLst>
          </a:blip>
          <a:srcRect/>
          <a:stretch/>
        </p:blipFill>
        <p:spPr bwMode="auto">
          <a:xfrm>
            <a:off x="7647765" y="1187987"/>
            <a:ext cx="3629372" cy="2745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il_fi" descr="http://static.technorati.com/10/08/27/17143/old-people-computers.jpg"/>
          <p:cNvPicPr>
            <a:picLocks noGrp="1"/>
          </p:cNvPicPr>
          <p:nvPr>
            <p:ph sz="quarter" idx="1"/>
            <p:custDataLst>
              <p:tags r:id="rId3"/>
            </p:custDataLst>
          </p:nvPr>
        </p:nvPicPr>
        <p:blipFill>
          <a:blip r:embed="rId15" cstate="email">
            <a:extLst>
              <a:ext uri="{28A0092B-C50C-407E-A947-70E740481C1C}">
                <a14:useLocalDpi xmlns:a14="http://schemas.microsoft.com/office/drawing/2010/main"/>
              </a:ext>
            </a:extLst>
          </a:blip>
          <a:srcRect/>
          <a:stretch>
            <a:fillRect/>
          </a:stretch>
        </p:blipFill>
        <p:spPr>
          <a:xfrm>
            <a:off x="666369" y="1309692"/>
            <a:ext cx="3790770" cy="2501741"/>
          </a:xfrm>
          <a:prstGeom prst="rect">
            <a:avLst/>
          </a:prstGeom>
          <a:ln>
            <a:noFill/>
          </a:ln>
          <a:effectLst>
            <a:softEdge rad="112500"/>
          </a:effectLst>
        </p:spPr>
      </p:pic>
      <p:pic>
        <p:nvPicPr>
          <p:cNvPr id="10245" name="Picture 12" descr="oldhealthyfolks"/>
          <p:cNvPicPr>
            <a:picLocks noChangeAspect="1" noChangeArrowheads="1"/>
          </p:cNvPicPr>
          <p:nvPr>
            <p:custDataLst>
              <p:tags r:id="rId4"/>
            </p:custDataLst>
          </p:nvPr>
        </p:nvPicPr>
        <p:blipFill>
          <a:blip r:embed="rId16" cstate="email">
            <a:extLst>
              <a:ext uri="{28A0092B-C50C-407E-A947-70E740481C1C}">
                <a14:useLocalDpi xmlns:a14="http://schemas.microsoft.com/office/drawing/2010/main"/>
              </a:ext>
            </a:extLst>
          </a:blip>
          <a:srcRect/>
          <a:stretch>
            <a:fillRect/>
          </a:stretch>
        </p:blipFill>
        <p:spPr bwMode="auto">
          <a:xfrm>
            <a:off x="7647765" y="4037693"/>
            <a:ext cx="3973618" cy="2663207"/>
          </a:xfrm>
          <a:prstGeom prst="rect">
            <a:avLst/>
          </a:prstGeom>
          <a:ln>
            <a:noFill/>
          </a:ln>
          <a:effectLst>
            <a:softEdge rad="112500"/>
          </a:effectLst>
        </p:spPr>
      </p:pic>
      <p:sp>
        <p:nvSpPr>
          <p:cNvPr id="3" name="Rectangle 2"/>
          <p:cNvSpPr/>
          <p:nvPr>
            <p:custDataLst>
              <p:tags r:id="rId5"/>
            </p:custDataLst>
          </p:nvPr>
        </p:nvSpPr>
        <p:spPr>
          <a:xfrm>
            <a:off x="263352" y="188640"/>
            <a:ext cx="5688632" cy="1138773"/>
          </a:xfrm>
          <a:prstGeom prst="rect">
            <a:avLst/>
          </a:prstGeom>
        </p:spPr>
        <p:txBody>
          <a:bodyPr wrap="square">
            <a:spAutoFit/>
          </a:bodyPr>
          <a:lstStyle/>
          <a:p>
            <a:pPr algn="ctr"/>
            <a:r>
              <a:rPr lang="en-US" sz="3200" b="1" dirty="0">
                <a:solidFill>
                  <a:srgbClr val="C00000"/>
                </a:solidFill>
                <a:effectLst>
                  <a:outerShdw blurRad="38100" dist="38100" dir="2700000" algn="tl">
                    <a:srgbClr val="000000">
                      <a:alpha val="43137"/>
                    </a:srgbClr>
                  </a:outerShdw>
                </a:effectLst>
              </a:rPr>
              <a:t>IMAGES OF </a:t>
            </a:r>
            <a:r>
              <a:rPr lang="en-US" sz="3600" b="1" dirty="0">
                <a:solidFill>
                  <a:srgbClr val="C00000"/>
                </a:solidFill>
                <a:effectLst>
                  <a:outerShdw blurRad="38100" dist="38100" dir="2700000" algn="tl">
                    <a:srgbClr val="000000">
                      <a:alpha val="43137"/>
                    </a:srgbClr>
                  </a:outerShdw>
                </a:effectLst>
              </a:rPr>
              <a:t>OLDER</a:t>
            </a:r>
            <a:r>
              <a:rPr lang="en-US" sz="3200" b="1" dirty="0">
                <a:solidFill>
                  <a:srgbClr val="C00000"/>
                </a:solidFill>
                <a:effectLst>
                  <a:outerShdw blurRad="38100" dist="38100" dir="2700000" algn="tl">
                    <a:srgbClr val="000000">
                      <a:alpha val="43137"/>
                    </a:srgbClr>
                  </a:outerShdw>
                </a:effectLst>
              </a:rPr>
              <a:t> PERSONS</a:t>
            </a:r>
            <a:endParaRPr lang="en-CA" sz="3200" dirty="0">
              <a:solidFill>
                <a:srgbClr val="C00000"/>
              </a:solidFill>
            </a:endParaRPr>
          </a:p>
        </p:txBody>
      </p:sp>
      <p:pic>
        <p:nvPicPr>
          <p:cNvPr id="9" name="il_fi" descr="http://www.livescience.com/images/i/6473/i02/090408-older-couple-02.jpg?1296086854"/>
          <p:cNvPicPr/>
          <p:nvPr>
            <p:custDataLst>
              <p:tags r:id="rId6"/>
            </p:custDataLst>
          </p:nvPr>
        </p:nvPicPr>
        <p:blipFill>
          <a:blip r:embed="rId17" cstate="email">
            <a:extLst>
              <a:ext uri="{28A0092B-C50C-407E-A947-70E740481C1C}">
                <a14:useLocalDpi xmlns:a14="http://schemas.microsoft.com/office/drawing/2010/main"/>
              </a:ext>
            </a:extLst>
          </a:blip>
          <a:srcRect/>
          <a:stretch>
            <a:fillRect/>
          </a:stretch>
        </p:blipFill>
        <p:spPr bwMode="auto">
          <a:xfrm>
            <a:off x="4767603" y="1412776"/>
            <a:ext cx="2729818" cy="3796246"/>
          </a:xfrm>
          <a:prstGeom prst="ellipse">
            <a:avLst/>
          </a:prstGeom>
          <a:ln>
            <a:noFill/>
          </a:ln>
          <a:effectLst>
            <a:softEdge rad="112500"/>
          </a:effectLst>
        </p:spPr>
      </p:pic>
      <p:sp>
        <p:nvSpPr>
          <p:cNvPr id="5" name="AutoShape 4" descr="Image result for image older people">
            <a:hlinkClick r:id="rId18"/>
          </p:cNvPr>
          <p:cNvSpPr>
            <a:spLocks noChangeAspect="1" noChangeArrowheads="1"/>
          </p:cNvSpPr>
          <p:nvPr>
            <p:custDataLst>
              <p:tags r:id="rId7"/>
            </p:custDataLst>
          </p:nvPr>
        </p:nvSpPr>
        <p:spPr bwMode="auto">
          <a:xfrm>
            <a:off x="2045252" y="-4275856"/>
            <a:ext cx="8905875" cy="404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image older people">
            <a:hlinkClick r:id="rId18"/>
          </p:cNvPr>
          <p:cNvSpPr>
            <a:spLocks noChangeAspect="1" noChangeArrowheads="1"/>
          </p:cNvSpPr>
          <p:nvPr>
            <p:custDataLst>
              <p:tags r:id="rId8"/>
            </p:custDataLst>
          </p:nvPr>
        </p:nvSpPr>
        <p:spPr bwMode="auto">
          <a:xfrm>
            <a:off x="2279577" y="-4066418"/>
            <a:ext cx="8905875" cy="404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Rectangle 9"/>
          <p:cNvSpPr/>
          <p:nvPr>
            <p:custDataLst>
              <p:tags r:id="rId9"/>
            </p:custDataLst>
          </p:nvPr>
        </p:nvSpPr>
        <p:spPr>
          <a:xfrm>
            <a:off x="6312024" y="188640"/>
            <a:ext cx="5688631" cy="1077218"/>
          </a:xfrm>
          <a:prstGeom prst="rect">
            <a:avLst/>
          </a:prstGeom>
        </p:spPr>
        <p:txBody>
          <a:bodyPr wrap="square">
            <a:spAutoFit/>
          </a:bodyPr>
          <a:lstStyle/>
          <a:p>
            <a:pPr algn="ctr"/>
            <a:r>
              <a:rPr lang="en-US" sz="3200" b="1" dirty="0">
                <a:solidFill>
                  <a:srgbClr val="C00000"/>
                </a:solidFill>
                <a:effectLst>
                  <a:outerShdw blurRad="38100" dist="38100" dir="2700000" algn="tl">
                    <a:srgbClr val="000000">
                      <a:alpha val="43137"/>
                    </a:srgbClr>
                  </a:outerShdw>
                </a:effectLst>
              </a:rPr>
              <a:t>IMAGES </a:t>
            </a:r>
            <a:r>
              <a:rPr lang="en-US" sz="3200" b="1" dirty="0" smtClean="0">
                <a:solidFill>
                  <a:srgbClr val="C00000"/>
                </a:solidFill>
                <a:effectLst>
                  <a:outerShdw blurRad="38100" dist="38100" dir="2700000" algn="tl">
                    <a:srgbClr val="000000">
                      <a:alpha val="43137"/>
                    </a:srgbClr>
                  </a:outerShdw>
                </a:effectLst>
              </a:rPr>
              <a:t>DE </a:t>
            </a:r>
            <a:r>
              <a:rPr lang="en-US" sz="3200" b="1" dirty="0" err="1" smtClean="0">
                <a:solidFill>
                  <a:srgbClr val="C00000"/>
                </a:solidFill>
                <a:effectLst>
                  <a:outerShdw blurRad="38100" dist="38100" dir="2700000" algn="tl">
                    <a:srgbClr val="000000">
                      <a:alpha val="43137"/>
                    </a:srgbClr>
                  </a:outerShdw>
                </a:effectLst>
              </a:rPr>
              <a:t>PERSONNES</a:t>
            </a:r>
            <a:r>
              <a:rPr lang="en-US" sz="3200" b="1" dirty="0" smtClean="0">
                <a:solidFill>
                  <a:srgbClr val="C00000"/>
                </a:solidFill>
                <a:effectLst>
                  <a:outerShdw blurRad="38100" dist="38100" dir="2700000" algn="tl">
                    <a:srgbClr val="000000">
                      <a:alpha val="43137"/>
                    </a:srgbClr>
                  </a:outerShdw>
                </a:effectLst>
              </a:rPr>
              <a:t> </a:t>
            </a:r>
            <a:r>
              <a:rPr lang="en-US" sz="3200" b="1" dirty="0" err="1" smtClean="0">
                <a:solidFill>
                  <a:srgbClr val="C00000"/>
                </a:solidFill>
                <a:effectLst>
                  <a:outerShdw blurRad="38100" dist="38100" dir="2700000" algn="tl">
                    <a:srgbClr val="000000">
                      <a:alpha val="43137"/>
                    </a:srgbClr>
                  </a:outerShdw>
                </a:effectLst>
              </a:rPr>
              <a:t>ÂGÉES</a:t>
            </a:r>
            <a:endParaRPr lang="en-CA" sz="3200" dirty="0">
              <a:solidFill>
                <a:srgbClr val="C00000"/>
              </a:solidFill>
            </a:endParaRPr>
          </a:p>
        </p:txBody>
      </p:sp>
    </p:spTree>
    <p:extLst>
      <p:ext uri="{BB962C8B-B14F-4D97-AF65-F5344CB8AC3E}">
        <p14:creationId xmlns:p14="http://schemas.microsoft.com/office/powerpoint/2010/main" val="2812813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335360" y="761278"/>
            <a:ext cx="5616624" cy="5737848"/>
          </a:xfrm>
        </p:spPr>
        <p:txBody>
          <a:bodyPr>
            <a:normAutofit/>
          </a:bodyPr>
          <a:lstStyle/>
          <a:p>
            <a:pPr marL="0" indent="0">
              <a:buNone/>
            </a:pPr>
            <a:r>
              <a:rPr lang="en-CA" sz="2800" b="1" dirty="0"/>
              <a:t>Every family, despite its weakness, can become a light in the darkness of the world. Nazareth teaches us the meaning of family life, its loving communion, its simple and austere beauty, its sacred and inviolable character.</a:t>
            </a:r>
          </a:p>
          <a:p>
            <a:pPr marL="0" indent="0" algn="r">
              <a:buNone/>
            </a:pPr>
            <a:r>
              <a:rPr lang="en-CA" sz="1800" b="1" dirty="0" smtClean="0"/>
              <a:t>~ Paul VI, 1964</a:t>
            </a:r>
            <a:endParaRPr lang="en-CA" sz="1800" b="1" dirty="0"/>
          </a:p>
        </p:txBody>
      </p:sp>
      <p:sp>
        <p:nvSpPr>
          <p:cNvPr id="4" name="Content Placeholder 2"/>
          <p:cNvSpPr txBox="1">
            <a:spLocks/>
          </p:cNvSpPr>
          <p:nvPr>
            <p:custDataLst>
              <p:tags r:id="rId2"/>
            </p:custDataLst>
          </p:nvPr>
        </p:nvSpPr>
        <p:spPr>
          <a:xfrm>
            <a:off x="6228331" y="764704"/>
            <a:ext cx="5694548"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CA" sz="2800" b="1" dirty="0" smtClean="0"/>
              <a:t>Sur cette base, toute famille, malgré sa faiblesse, peut devenir une lumière dans l’obscurité du monde. Nazareth doit nous rappeler ce qu’est la famille, ce qu’est la communion d’amour, sa beauté austère et simple, son caractère sacré et inviolable.</a:t>
            </a:r>
          </a:p>
          <a:p>
            <a:pPr marL="0" indent="0" algn="r">
              <a:buFont typeface="Wingdings"/>
              <a:buNone/>
            </a:pPr>
            <a:r>
              <a:rPr lang="fr-CA" sz="1800" b="1" dirty="0" smtClean="0"/>
              <a:t>~ Paul VI, 1964</a:t>
            </a:r>
            <a:endParaRPr lang="fr-CA" sz="1800" b="1" dirty="0"/>
          </a:p>
        </p:txBody>
      </p:sp>
    </p:spTree>
    <p:extLst>
      <p:ext uri="{BB962C8B-B14F-4D97-AF65-F5344CB8AC3E}">
        <p14:creationId xmlns:p14="http://schemas.microsoft.com/office/powerpoint/2010/main" val="569930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10000"/>
          </a:srgbClr>
        </a:solidFill>
        <a:effectLst/>
      </p:bgPr>
    </p:bg>
    <p:spTree>
      <p:nvGrpSpPr>
        <p:cNvPr id="1" name=""/>
        <p:cNvGrpSpPr/>
        <p:nvPr/>
      </p:nvGrpSpPr>
      <p:grpSpPr>
        <a:xfrm>
          <a:off x="0" y="0"/>
          <a:ext cx="0" cy="0"/>
          <a:chOff x="0" y="0"/>
          <a:chExt cx="0" cy="0"/>
        </a:xfrm>
      </p:grpSpPr>
      <p:pic>
        <p:nvPicPr>
          <p:cNvPr id="1026" name="Picture 2" descr="Related image">
            <a:hlinkClick r:id="rId12"/>
          </p:cNvPr>
          <p:cNvPicPr>
            <a:picLocks noChangeAspect="1" noChangeArrowheads="1"/>
          </p:cNvPicPr>
          <p:nvPr>
            <p:custDataLst>
              <p:tags r:id="rId1"/>
            </p:custDataLst>
          </p:nvPr>
        </p:nvPicPr>
        <p:blipFill rotWithShape="1">
          <a:blip r:embed="rId13" cstate="email">
            <a:extLst>
              <a:ext uri="{28A0092B-C50C-407E-A947-70E740481C1C}">
                <a14:useLocalDpi xmlns:a14="http://schemas.microsoft.com/office/drawing/2010/main"/>
              </a:ext>
            </a:extLst>
          </a:blip>
          <a:srcRect t="-906"/>
          <a:stretch/>
        </p:blipFill>
        <p:spPr bwMode="auto">
          <a:xfrm>
            <a:off x="3798441" y="0"/>
            <a:ext cx="4104456" cy="4977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3773899" y="5026355"/>
            <a:ext cx="4471089" cy="634893"/>
          </a:xfrm>
        </p:spPr>
        <p:txBody>
          <a:bodyPr>
            <a:noAutofit/>
          </a:bodyPr>
          <a:lstStyle/>
          <a:p>
            <a:pPr algn="ctr"/>
            <a:r>
              <a:rPr lang="en-CA" sz="2400" b="1" dirty="0">
                <a:solidFill>
                  <a:srgbClr val="C00000"/>
                </a:solidFill>
              </a:rPr>
              <a:t>Blessed</a:t>
            </a:r>
            <a:br>
              <a:rPr lang="en-CA" sz="2400" b="1" dirty="0">
                <a:solidFill>
                  <a:srgbClr val="C00000"/>
                </a:solidFill>
              </a:rPr>
            </a:br>
            <a:r>
              <a:rPr lang="en-CA" sz="2400" b="1" dirty="0">
                <a:solidFill>
                  <a:srgbClr val="C00000"/>
                </a:solidFill>
              </a:rPr>
              <a:t>Antoine-</a:t>
            </a:r>
            <a:r>
              <a:rPr lang="en-CA" sz="2400" b="1" dirty="0" err="1">
                <a:solidFill>
                  <a:srgbClr val="C00000"/>
                </a:solidFill>
              </a:rPr>
              <a:t>Frédéric</a:t>
            </a:r>
            <a:r>
              <a:rPr lang="en-CA" sz="2400" b="1" dirty="0">
                <a:solidFill>
                  <a:srgbClr val="C00000"/>
                </a:solidFill>
              </a:rPr>
              <a:t> </a:t>
            </a:r>
            <a:r>
              <a:rPr lang="en-CA" sz="2400" b="1" dirty="0" err="1">
                <a:solidFill>
                  <a:srgbClr val="C00000"/>
                </a:solidFill>
              </a:rPr>
              <a:t>Ozanam</a:t>
            </a:r>
            <a:endParaRPr lang="en-CA" sz="2400" b="1" dirty="0">
              <a:solidFill>
                <a:srgbClr val="C00000"/>
              </a:solidFill>
            </a:endParaRPr>
          </a:p>
        </p:txBody>
      </p:sp>
      <p:sp>
        <p:nvSpPr>
          <p:cNvPr id="3" name="Content Placeholder 2"/>
          <p:cNvSpPr>
            <a:spLocks noGrp="1"/>
          </p:cNvSpPr>
          <p:nvPr>
            <p:ph sz="quarter" idx="1"/>
            <p:custDataLst>
              <p:tags r:id="rId3"/>
            </p:custDataLst>
          </p:nvPr>
        </p:nvSpPr>
        <p:spPr>
          <a:xfrm>
            <a:off x="8268008" y="5403351"/>
            <a:ext cx="3619048" cy="420766"/>
          </a:xfrm>
        </p:spPr>
        <p:txBody>
          <a:bodyPr>
            <a:normAutofit/>
          </a:bodyPr>
          <a:lstStyle/>
          <a:p>
            <a:pPr marL="0" indent="0" algn="r">
              <a:buNone/>
            </a:pPr>
            <a:r>
              <a:rPr lang="en-CA" sz="2000" b="1" dirty="0"/>
              <a:t>Emmanuel </a:t>
            </a:r>
            <a:r>
              <a:rPr lang="en-CA" sz="2000" b="1" dirty="0" err="1"/>
              <a:t>Bailly</a:t>
            </a:r>
            <a:r>
              <a:rPr lang="en-CA" sz="2000" b="1" dirty="0"/>
              <a:t> de </a:t>
            </a:r>
            <a:r>
              <a:rPr lang="en-CA" sz="2000" b="1" dirty="0" err="1"/>
              <a:t>Surcy</a:t>
            </a:r>
            <a:endParaRPr lang="en-CA" sz="2000" b="1" dirty="0"/>
          </a:p>
        </p:txBody>
      </p:sp>
      <p:pic>
        <p:nvPicPr>
          <p:cNvPr id="2056" name="Picture 8" descr="https://i0.wp.com/vincentians.com/en/wp-content/uploads/sites/2/2016/07/bailly.jpg?zoom=1.5625&amp;fit=846%2C444"/>
          <p:cNvPicPr>
            <a:picLocks noChangeAspect="1" noChangeArrowheads="1"/>
          </p:cNvPicPr>
          <p:nvPr>
            <p:custDataLst>
              <p:tags r:id="rId4"/>
            </p:custDataLst>
          </p:nvPr>
        </p:nvPicPr>
        <p:blipFill rotWithShape="1">
          <a:blip r:embed="rId14" cstate="email">
            <a:extLst>
              <a:ext uri="{28A0092B-C50C-407E-A947-70E740481C1C}">
                <a14:useLocalDpi xmlns:a14="http://schemas.microsoft.com/office/drawing/2010/main"/>
              </a:ext>
            </a:extLst>
          </a:blip>
          <a:srcRect/>
          <a:stretch/>
        </p:blipFill>
        <p:spPr bwMode="auto">
          <a:xfrm>
            <a:off x="8256240" y="1624787"/>
            <a:ext cx="3445098" cy="37751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Jeanne Marie Rendu.gif"/>
          <p:cNvPicPr>
            <a:picLocks noChangeAspect="1" noChangeArrowheads="1"/>
          </p:cNvPicPr>
          <p:nvPr>
            <p:custDataLst>
              <p:tags r:id="rId5"/>
            </p:custDataLst>
          </p:nvPr>
        </p:nvPicPr>
        <p:blipFill>
          <a:blip r:embed="rId15">
            <a:extLst>
              <a:ext uri="{28A0092B-C50C-407E-A947-70E740481C1C}">
                <a14:useLocalDpi xmlns:a14="http://schemas.microsoft.com/office/drawing/2010/main"/>
              </a:ext>
            </a:extLst>
          </a:blip>
          <a:srcRect/>
          <a:stretch>
            <a:fillRect/>
          </a:stretch>
        </p:blipFill>
        <p:spPr bwMode="auto">
          <a:xfrm>
            <a:off x="537170" y="1700809"/>
            <a:ext cx="2690850" cy="4261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custDataLst>
              <p:tags r:id="rId6"/>
            </p:custDataLst>
          </p:nvPr>
        </p:nvSpPr>
        <p:spPr>
          <a:xfrm>
            <a:off x="453159" y="5900470"/>
            <a:ext cx="3120486" cy="400110"/>
          </a:xfrm>
          <a:prstGeom prst="rect">
            <a:avLst/>
          </a:prstGeom>
        </p:spPr>
        <p:txBody>
          <a:bodyPr wrap="square">
            <a:spAutoFit/>
          </a:bodyPr>
          <a:lstStyle/>
          <a:p>
            <a:pPr algn="ctr"/>
            <a:r>
              <a:rPr lang="en-CA" sz="2000" b="1" dirty="0"/>
              <a:t>Sister Rosalie </a:t>
            </a:r>
            <a:r>
              <a:rPr lang="en-CA" sz="2000" b="1" dirty="0" err="1"/>
              <a:t>Rendu</a:t>
            </a:r>
            <a:endParaRPr lang="en-CA" sz="2000" b="1" dirty="0"/>
          </a:p>
        </p:txBody>
      </p:sp>
      <p:sp>
        <p:nvSpPr>
          <p:cNvPr id="6" name="Rectangle 5"/>
          <p:cNvSpPr/>
          <p:nvPr>
            <p:custDataLst>
              <p:tags r:id="rId7"/>
            </p:custDataLst>
          </p:nvPr>
        </p:nvSpPr>
        <p:spPr>
          <a:xfrm>
            <a:off x="0" y="43620"/>
            <a:ext cx="4026805" cy="1384995"/>
          </a:xfrm>
          <a:prstGeom prst="rect">
            <a:avLst/>
          </a:prstGeom>
        </p:spPr>
        <p:txBody>
          <a:bodyPr wrap="square">
            <a:spAutoFit/>
          </a:bodyPr>
          <a:lstStyle/>
          <a:p>
            <a:pPr algn="ctr"/>
            <a:r>
              <a:rPr lang="en-US" sz="2800" b="1" dirty="0">
                <a:solidFill>
                  <a:srgbClr val="C00000"/>
                </a:solidFill>
                <a:effectLst>
                  <a:outerShdw blurRad="38100" dist="38100" dir="2700000" algn="tl">
                    <a:srgbClr val="000000">
                      <a:alpha val="43137"/>
                    </a:srgbClr>
                  </a:outerShdw>
                </a:effectLst>
              </a:rPr>
              <a:t>YOUR FOUNDER </a:t>
            </a:r>
          </a:p>
          <a:p>
            <a:pPr algn="ctr"/>
            <a:r>
              <a:rPr lang="en-US" sz="2800" b="1" dirty="0">
                <a:solidFill>
                  <a:srgbClr val="C00000"/>
                </a:solidFill>
                <a:effectLst>
                  <a:outerShdw blurRad="38100" dist="38100" dir="2700000" algn="tl">
                    <a:srgbClr val="000000">
                      <a:alpha val="43137"/>
                    </a:srgbClr>
                  </a:outerShdw>
                </a:effectLst>
              </a:rPr>
              <a:t>&amp; </a:t>
            </a:r>
          </a:p>
          <a:p>
            <a:pPr algn="ctr"/>
            <a:r>
              <a:rPr lang="en-US" sz="2800" b="1" dirty="0">
                <a:solidFill>
                  <a:srgbClr val="C00000"/>
                </a:solidFill>
                <a:effectLst>
                  <a:outerShdw blurRad="38100" dist="38100" dir="2700000" algn="tl">
                    <a:srgbClr val="000000">
                      <a:alpha val="43137"/>
                    </a:srgbClr>
                  </a:outerShdw>
                </a:effectLst>
              </a:rPr>
              <a:t>FRIENDS</a:t>
            </a:r>
            <a:endParaRPr lang="en-CA" sz="2800" dirty="0"/>
          </a:p>
        </p:txBody>
      </p:sp>
      <p:sp>
        <p:nvSpPr>
          <p:cNvPr id="9" name="Title 1"/>
          <p:cNvSpPr txBox="1">
            <a:spLocks/>
          </p:cNvSpPr>
          <p:nvPr>
            <p:custDataLst>
              <p:tags r:id="rId8"/>
            </p:custDataLst>
          </p:nvPr>
        </p:nvSpPr>
        <p:spPr>
          <a:xfrm>
            <a:off x="4183861" y="5546966"/>
            <a:ext cx="3719035" cy="76235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1800" b="1" cap="none" dirty="0" smtClean="0">
                <a:solidFill>
                  <a:srgbClr val="C00000"/>
                </a:solidFill>
              </a:rPr>
              <a:t>LE BIENHEUREUX ANTOINE-FRÉDÉRIC OZANAM</a:t>
            </a:r>
            <a:endParaRPr lang="fr-CA" sz="1800" b="1" cap="none" dirty="0">
              <a:solidFill>
                <a:srgbClr val="C00000"/>
              </a:solidFill>
            </a:endParaRPr>
          </a:p>
        </p:txBody>
      </p:sp>
      <p:sp>
        <p:nvSpPr>
          <p:cNvPr id="11" name="Rectangle 10"/>
          <p:cNvSpPr/>
          <p:nvPr>
            <p:custDataLst>
              <p:tags r:id="rId9"/>
            </p:custDataLst>
          </p:nvPr>
        </p:nvSpPr>
        <p:spPr>
          <a:xfrm>
            <a:off x="453159" y="6219037"/>
            <a:ext cx="3120486" cy="400110"/>
          </a:xfrm>
          <a:prstGeom prst="rect">
            <a:avLst/>
          </a:prstGeom>
        </p:spPr>
        <p:txBody>
          <a:bodyPr wrap="square">
            <a:spAutoFit/>
          </a:bodyPr>
          <a:lstStyle/>
          <a:p>
            <a:pPr algn="ctr"/>
            <a:r>
              <a:rPr lang="en-CA" sz="2000" b="1" dirty="0" err="1" smtClean="0"/>
              <a:t>Sæur</a:t>
            </a:r>
            <a:r>
              <a:rPr lang="en-CA" sz="2000" b="1" dirty="0" smtClean="0"/>
              <a:t> Rosalie </a:t>
            </a:r>
            <a:r>
              <a:rPr lang="en-CA" sz="2000" b="1" dirty="0" err="1"/>
              <a:t>Rendu</a:t>
            </a:r>
            <a:endParaRPr lang="en-CA" sz="2000" b="1" dirty="0"/>
          </a:p>
        </p:txBody>
      </p:sp>
      <p:sp>
        <p:nvSpPr>
          <p:cNvPr id="12" name="Rectangle 11"/>
          <p:cNvSpPr/>
          <p:nvPr>
            <p:custDataLst>
              <p:tags r:id="rId10"/>
            </p:custDataLst>
          </p:nvPr>
        </p:nvSpPr>
        <p:spPr>
          <a:xfrm>
            <a:off x="7975466" y="259063"/>
            <a:ext cx="4025189" cy="954107"/>
          </a:xfrm>
          <a:prstGeom prst="rect">
            <a:avLst/>
          </a:prstGeom>
        </p:spPr>
        <p:txBody>
          <a:bodyPr wrap="square">
            <a:spAutoFit/>
          </a:bodyPr>
          <a:lstStyle/>
          <a:p>
            <a:pPr algn="ctr"/>
            <a:r>
              <a:rPr lang="en-US" sz="2800" b="1" dirty="0" err="1" smtClean="0">
                <a:solidFill>
                  <a:srgbClr val="C00000"/>
                </a:solidFill>
                <a:effectLst>
                  <a:outerShdw blurRad="38100" dist="38100" dir="2700000" algn="tl">
                    <a:srgbClr val="000000">
                      <a:alpha val="43137"/>
                    </a:srgbClr>
                  </a:outerShdw>
                </a:effectLst>
              </a:rPr>
              <a:t>VOTRE</a:t>
            </a:r>
            <a:r>
              <a:rPr lang="en-US" sz="2800" b="1" dirty="0" smtClean="0">
                <a:solidFill>
                  <a:srgbClr val="C00000"/>
                </a:solidFill>
                <a:effectLst>
                  <a:outerShdw blurRad="38100" dist="38100" dir="2700000" algn="tl">
                    <a:srgbClr val="000000">
                      <a:alpha val="43137"/>
                    </a:srgbClr>
                  </a:outerShdw>
                </a:effectLst>
              </a:rPr>
              <a:t> </a:t>
            </a:r>
            <a:r>
              <a:rPr lang="en-US" sz="2800" b="1" dirty="0" err="1" smtClean="0">
                <a:solidFill>
                  <a:srgbClr val="C00000"/>
                </a:solidFill>
                <a:effectLst>
                  <a:outerShdw blurRad="38100" dist="38100" dir="2700000" algn="tl">
                    <a:srgbClr val="000000">
                      <a:alpha val="43137"/>
                    </a:srgbClr>
                  </a:outerShdw>
                </a:effectLst>
              </a:rPr>
              <a:t>FONDATEUR</a:t>
            </a:r>
            <a:r>
              <a:rPr lang="en-US" sz="2800" b="1" dirty="0" smtClean="0">
                <a:solidFill>
                  <a:srgbClr val="C00000"/>
                </a:solidFill>
                <a:effectLst>
                  <a:outerShdw blurRad="38100" dist="38100" dir="2700000" algn="tl">
                    <a:srgbClr val="000000">
                      <a:alpha val="43137"/>
                    </a:srgbClr>
                  </a:outerShdw>
                </a:effectLst>
              </a:rPr>
              <a:t> ET SES AMIS</a:t>
            </a:r>
            <a:endParaRPr lang="en-CA"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2160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335360" y="836712"/>
            <a:ext cx="5616624" cy="5277200"/>
          </a:xfrm>
        </p:spPr>
        <p:txBody>
          <a:bodyPr>
            <a:normAutofit fontScale="85000" lnSpcReduction="10000"/>
          </a:bodyPr>
          <a:lstStyle/>
          <a:p>
            <a:pPr marL="0" indent="0">
              <a:buNone/>
            </a:pPr>
            <a:r>
              <a:rPr lang="en-CA" sz="2800" b="1" dirty="0"/>
              <a:t>The Joy of Love experienced by families is also the joy of the Church               </a:t>
            </a:r>
            <a:endParaRPr lang="en-CA" sz="2800" b="1" dirty="0" smtClean="0"/>
          </a:p>
          <a:p>
            <a:pPr marL="0" indent="0" algn="r">
              <a:buNone/>
            </a:pPr>
            <a:r>
              <a:rPr lang="en-CA" b="1" dirty="0" smtClean="0"/>
              <a:t>[#</a:t>
            </a:r>
            <a:r>
              <a:rPr lang="en-CA" b="1" dirty="0" smtClean="0"/>
              <a:t>1]</a:t>
            </a:r>
          </a:p>
          <a:p>
            <a:pPr marL="0" indent="0">
              <a:buNone/>
            </a:pPr>
            <a:endParaRPr lang="en-CA" sz="2800" b="1" dirty="0"/>
          </a:p>
          <a:p>
            <a:pPr marL="0" indent="0">
              <a:buNone/>
            </a:pPr>
            <a:endParaRPr lang="en-CA" sz="2800" b="1" dirty="0" smtClean="0"/>
          </a:p>
          <a:p>
            <a:pPr marL="0" indent="0">
              <a:buNone/>
            </a:pPr>
            <a:r>
              <a:rPr lang="en-CA" sz="2800" b="1" dirty="0" smtClean="0"/>
              <a:t>The </a:t>
            </a:r>
            <a:r>
              <a:rPr lang="en-CA" sz="2800" b="1" dirty="0"/>
              <a:t>Lord's presence dwells in real and concrete families, with all their daily troubles and struggles, joys and hopes  			</a:t>
            </a:r>
            <a:endParaRPr lang="en-CA" sz="2800" b="1" dirty="0" smtClean="0"/>
          </a:p>
          <a:p>
            <a:pPr marL="0" indent="0" algn="r">
              <a:buNone/>
            </a:pPr>
            <a:r>
              <a:rPr lang="en-CA" sz="2800" b="1" dirty="0"/>
              <a:t>		</a:t>
            </a:r>
            <a:r>
              <a:rPr lang="en-CA" b="1" dirty="0" smtClean="0"/>
              <a:t>[#315]</a:t>
            </a:r>
          </a:p>
          <a:p>
            <a:pPr marL="0" indent="0">
              <a:buNone/>
            </a:pPr>
            <a:endParaRPr lang="en-CA" b="1" dirty="0" smtClean="0"/>
          </a:p>
          <a:p>
            <a:pPr marL="0" indent="0" algn="r">
              <a:buNone/>
            </a:pPr>
            <a:r>
              <a:rPr lang="en-CA" sz="1900" b="1" dirty="0" smtClean="0"/>
              <a:t>Pope Francis</a:t>
            </a:r>
          </a:p>
          <a:p>
            <a:pPr marL="0" indent="0" algn="r">
              <a:buNone/>
            </a:pPr>
            <a:r>
              <a:rPr lang="en-CA" sz="1900" b="1" i="1" dirty="0" err="1" smtClean="0"/>
              <a:t>Amoris</a:t>
            </a:r>
            <a:r>
              <a:rPr lang="en-CA" sz="1900" b="1" i="1" dirty="0" smtClean="0"/>
              <a:t> </a:t>
            </a:r>
            <a:r>
              <a:rPr lang="en-CA" sz="1900" b="1" i="1" dirty="0"/>
              <a:t>Laetitia </a:t>
            </a:r>
            <a:endParaRPr lang="en-CA" sz="1900" b="1" dirty="0"/>
          </a:p>
          <a:p>
            <a:pPr marL="0" indent="0" algn="r">
              <a:buNone/>
            </a:pPr>
            <a:r>
              <a:rPr lang="en-CA" sz="1900" b="1" dirty="0" smtClean="0"/>
              <a:t>On Love in </a:t>
            </a:r>
            <a:r>
              <a:rPr lang="en-CA" sz="1900" b="1" dirty="0"/>
              <a:t>the Family</a:t>
            </a:r>
            <a:endParaRPr lang="en-CA" b="1" dirty="0"/>
          </a:p>
        </p:txBody>
      </p:sp>
      <p:sp>
        <p:nvSpPr>
          <p:cNvPr id="4" name="Content Placeholder 2"/>
          <p:cNvSpPr txBox="1">
            <a:spLocks/>
          </p:cNvSpPr>
          <p:nvPr>
            <p:custDataLst>
              <p:tags r:id="rId2"/>
            </p:custDataLst>
          </p:nvPr>
        </p:nvSpPr>
        <p:spPr>
          <a:xfrm>
            <a:off x="6198096" y="836712"/>
            <a:ext cx="5658544" cy="5832648"/>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10000"/>
              </a:lnSpc>
              <a:buFont typeface="Wingdings"/>
              <a:buNone/>
            </a:pPr>
            <a:r>
              <a:rPr lang="fr-CA" sz="2800" b="1" dirty="0" smtClean="0"/>
              <a:t>La joie de l’amour qui est vécue dans les familles est aussi la joie de l’Église. </a:t>
            </a:r>
          </a:p>
          <a:p>
            <a:pPr marL="0" indent="0" algn="r">
              <a:buFont typeface="Wingdings"/>
              <a:buNone/>
            </a:pPr>
            <a:r>
              <a:rPr lang="fr-CA" b="1" dirty="0" smtClean="0"/>
              <a:t>[#1]</a:t>
            </a:r>
          </a:p>
          <a:p>
            <a:pPr marL="0" indent="0">
              <a:buFont typeface="Wingdings"/>
              <a:buNone/>
            </a:pPr>
            <a:endParaRPr lang="fr-CA" sz="2800" b="1" dirty="0" smtClean="0"/>
          </a:p>
          <a:p>
            <a:pPr marL="0" indent="0">
              <a:lnSpc>
                <a:spcPct val="110000"/>
              </a:lnSpc>
              <a:buFont typeface="Wingdings"/>
              <a:buNone/>
            </a:pPr>
            <a:endParaRPr lang="fr-CA" sz="2800" b="1" dirty="0" smtClean="0"/>
          </a:p>
          <a:p>
            <a:pPr marL="0" indent="0">
              <a:lnSpc>
                <a:spcPct val="110000"/>
              </a:lnSpc>
              <a:buFont typeface="Wingdings"/>
              <a:buNone/>
            </a:pPr>
            <a:r>
              <a:rPr lang="fr-CA" sz="2800" b="1" dirty="0" smtClean="0"/>
              <a:t>La </a:t>
            </a:r>
            <a:r>
              <a:rPr lang="fr-CA" sz="2800" b="1" dirty="0" smtClean="0"/>
              <a:t>présence du Seigneur se manifeste dans la famille réelle et concrète, avec toutes ses souffrances, ses luttes, ses joies et ses efforts quotidiens. </a:t>
            </a:r>
          </a:p>
          <a:p>
            <a:pPr marL="0" indent="0" algn="r">
              <a:buFont typeface="Wingdings"/>
              <a:buNone/>
            </a:pPr>
            <a:r>
              <a:rPr lang="fr-CA" b="1" dirty="0" smtClean="0"/>
              <a:t>[#315]</a:t>
            </a:r>
          </a:p>
          <a:p>
            <a:pPr marL="0" indent="0">
              <a:buFont typeface="Wingdings"/>
              <a:buNone/>
            </a:pPr>
            <a:endParaRPr lang="fr-CA" b="1" dirty="0" smtClean="0"/>
          </a:p>
          <a:p>
            <a:pPr marL="0" indent="0" algn="r">
              <a:buFont typeface="Wingdings"/>
              <a:buNone/>
            </a:pPr>
            <a:r>
              <a:rPr lang="fr-CA" sz="2100" b="1" dirty="0" smtClean="0"/>
              <a:t>Pape François</a:t>
            </a:r>
          </a:p>
          <a:p>
            <a:pPr marL="0" indent="0" algn="r">
              <a:buFont typeface="Wingdings"/>
              <a:buNone/>
            </a:pPr>
            <a:r>
              <a:rPr lang="fr-CA" sz="2100" b="1" i="1" dirty="0" err="1" smtClean="0"/>
              <a:t>Amoris</a:t>
            </a:r>
            <a:r>
              <a:rPr lang="fr-CA" sz="2100" b="1" i="1" dirty="0" smtClean="0"/>
              <a:t> Laetitia </a:t>
            </a:r>
            <a:endParaRPr lang="fr-CA" sz="2100" b="1" dirty="0" smtClean="0"/>
          </a:p>
          <a:p>
            <a:pPr marL="0" indent="0" algn="r">
              <a:buFont typeface="Wingdings"/>
              <a:buNone/>
            </a:pPr>
            <a:r>
              <a:rPr lang="fr-CA" sz="2100" b="1" dirty="0" smtClean="0"/>
              <a:t>Sur l’amour dans la famille</a:t>
            </a:r>
            <a:endParaRPr lang="fr-CA" sz="2100" b="1" dirty="0"/>
          </a:p>
        </p:txBody>
      </p:sp>
    </p:spTree>
    <p:extLst>
      <p:ext uri="{BB962C8B-B14F-4D97-AF65-F5344CB8AC3E}">
        <p14:creationId xmlns:p14="http://schemas.microsoft.com/office/powerpoint/2010/main" val="537095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407368" y="1844824"/>
            <a:ext cx="5328592" cy="3312368"/>
          </a:xfrm>
        </p:spPr>
        <p:txBody>
          <a:bodyPr/>
          <a:lstStyle/>
          <a:p>
            <a:pPr marL="0" indent="0">
              <a:buNone/>
            </a:pPr>
            <a:r>
              <a:rPr lang="en-CA" sz="2800" b="1" dirty="0"/>
              <a:t>God has chosen the family as a privileged place to reveal how God acts and relates to humanity and the world.</a:t>
            </a:r>
          </a:p>
          <a:p>
            <a:pPr marL="0" indent="0" algn="r">
              <a:buNone/>
            </a:pPr>
            <a:r>
              <a:rPr lang="en-CA" sz="2000" b="1" dirty="0" smtClean="0"/>
              <a:t>~</a:t>
            </a:r>
            <a:r>
              <a:rPr lang="en-CA" sz="2000" b="1" dirty="0"/>
              <a:t> </a:t>
            </a:r>
            <a:r>
              <a:rPr lang="en-CA" sz="2000" b="1" dirty="0" smtClean="0"/>
              <a:t>Cardinal </a:t>
            </a:r>
            <a:r>
              <a:rPr lang="en-CA" sz="2000" b="1" dirty="0" err="1" smtClean="0"/>
              <a:t>Blase</a:t>
            </a:r>
            <a:r>
              <a:rPr lang="en-CA" sz="2000" b="1" dirty="0" smtClean="0"/>
              <a:t> Cupich</a:t>
            </a:r>
          </a:p>
          <a:p>
            <a:endParaRPr lang="en-CA" sz="2000" dirty="0"/>
          </a:p>
        </p:txBody>
      </p:sp>
      <p:sp>
        <p:nvSpPr>
          <p:cNvPr id="4" name="Content Placeholder 2"/>
          <p:cNvSpPr txBox="1">
            <a:spLocks/>
          </p:cNvSpPr>
          <p:nvPr>
            <p:custDataLst>
              <p:tags r:id="rId2"/>
            </p:custDataLst>
          </p:nvPr>
        </p:nvSpPr>
        <p:spPr>
          <a:xfrm>
            <a:off x="6342112" y="1844824"/>
            <a:ext cx="5586536" cy="280831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CA" sz="2800" b="1" dirty="0" smtClean="0"/>
              <a:t>Dieu a choisi la famille comme endroit privilégié pour révéler comment Dieu agit et se met en relation avec l’humanité et le monde.</a:t>
            </a:r>
            <a:r>
              <a:rPr lang="fr-CA" sz="1800" b="1" baseline="30000" dirty="0" smtClean="0"/>
              <a:t>9</a:t>
            </a:r>
          </a:p>
          <a:p>
            <a:pPr marL="0" indent="0" algn="r">
              <a:buFont typeface="Wingdings"/>
              <a:buNone/>
            </a:pPr>
            <a:r>
              <a:rPr lang="fr-CA" sz="2000" b="1" dirty="0" smtClean="0"/>
              <a:t>~ Cardinal Blase </a:t>
            </a:r>
            <a:r>
              <a:rPr lang="fr-CA" sz="2000" b="1" dirty="0" err="1" smtClean="0"/>
              <a:t>Cupich</a:t>
            </a:r>
            <a:endParaRPr lang="fr-CA" sz="2000" b="1" dirty="0" smtClean="0"/>
          </a:p>
          <a:p>
            <a:endParaRPr lang="fr-CA" dirty="0"/>
          </a:p>
        </p:txBody>
      </p:sp>
      <p:sp>
        <p:nvSpPr>
          <p:cNvPr id="5" name="Rectangle 4"/>
          <p:cNvSpPr/>
          <p:nvPr>
            <p:custDataLst>
              <p:tags r:id="rId3"/>
            </p:custDataLst>
          </p:nvPr>
        </p:nvSpPr>
        <p:spPr>
          <a:xfrm>
            <a:off x="7032104" y="6558002"/>
            <a:ext cx="4896544" cy="276999"/>
          </a:xfrm>
          <a:prstGeom prst="rect">
            <a:avLst/>
          </a:prstGeom>
        </p:spPr>
        <p:txBody>
          <a:bodyPr wrap="square">
            <a:spAutoFit/>
          </a:bodyPr>
          <a:lstStyle/>
          <a:p>
            <a:pPr algn="r"/>
            <a:r>
              <a:rPr lang="fr-CA" sz="1200" baseline="30000" dirty="0" smtClean="0"/>
              <a:t>9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79844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Image result for image green fractal">
            <a:hlinkClick r:id="rId5"/>
          </p:cNvPr>
          <p:cNvPicPr>
            <a:picLocks noChangeAspect="1" noChangeArrowheads="1"/>
          </p:cNvPicPr>
          <p:nvPr>
            <p:custDataLst>
              <p:tags r:id="rId1"/>
            </p:custDataLst>
          </p:nvPr>
        </p:nvPicPr>
        <p:blipFill rotWithShape="1">
          <a:blip r:embed="rId6" cstate="email">
            <a:extLst>
              <a:ext uri="{28A0092B-C50C-407E-A947-70E740481C1C}">
                <a14:useLocalDpi xmlns:a14="http://schemas.microsoft.com/office/drawing/2010/main"/>
              </a:ext>
            </a:extLst>
          </a:blip>
          <a:srcRect l="98" t="5316" r="27851" b="19487"/>
          <a:stretch/>
        </p:blipFill>
        <p:spPr bwMode="auto">
          <a:xfrm>
            <a:off x="3408000" y="24341"/>
            <a:ext cx="878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custDataLst>
              <p:tags r:id="rId2"/>
            </p:custDataLst>
          </p:nvPr>
        </p:nvSpPr>
        <p:spPr>
          <a:xfrm>
            <a:off x="191344" y="332656"/>
            <a:ext cx="5544616" cy="2232248"/>
          </a:xfrm>
        </p:spPr>
        <p:txBody>
          <a:bodyPr>
            <a:normAutofit lnSpcReduction="10000"/>
          </a:bodyPr>
          <a:lstStyle/>
          <a:p>
            <a:pPr marL="82296" indent="0">
              <a:buNone/>
            </a:pPr>
            <a:r>
              <a:rPr lang="en-CA" sz="2800" b="1" dirty="0">
                <a:solidFill>
                  <a:srgbClr val="FFFF00"/>
                </a:solidFill>
              </a:rPr>
              <a:t>What does the Lord require of you but to do justice, and to love kindness, and to walk humbly with your God?  </a:t>
            </a:r>
          </a:p>
          <a:p>
            <a:pPr marL="82296" indent="0">
              <a:buNone/>
            </a:pPr>
            <a:r>
              <a:rPr lang="en-CA" b="1" dirty="0">
                <a:solidFill>
                  <a:srgbClr val="FFFF00"/>
                </a:solidFill>
              </a:rPr>
              <a:t>      </a:t>
            </a:r>
            <a:r>
              <a:rPr lang="en-CA" b="1" dirty="0" smtClean="0">
                <a:solidFill>
                  <a:srgbClr val="FFFF00"/>
                </a:solidFill>
              </a:rPr>
              <a:t>                       </a:t>
            </a:r>
            <a:r>
              <a:rPr lang="en-CA" sz="1800" b="1" dirty="0" smtClean="0">
                <a:solidFill>
                  <a:srgbClr val="FFFF00"/>
                </a:solidFill>
              </a:rPr>
              <a:t>Micah </a:t>
            </a:r>
            <a:r>
              <a:rPr lang="en-CA" sz="1800" b="1" dirty="0">
                <a:solidFill>
                  <a:srgbClr val="FFFF00"/>
                </a:solidFill>
              </a:rPr>
              <a:t>6:8</a:t>
            </a:r>
          </a:p>
        </p:txBody>
      </p:sp>
      <p:sp>
        <p:nvSpPr>
          <p:cNvPr id="4" name="Content Placeholder 2"/>
          <p:cNvSpPr txBox="1">
            <a:spLocks/>
          </p:cNvSpPr>
          <p:nvPr>
            <p:custDataLst>
              <p:tags r:id="rId3"/>
            </p:custDataLst>
          </p:nvPr>
        </p:nvSpPr>
        <p:spPr>
          <a:xfrm>
            <a:off x="263352" y="2780928"/>
            <a:ext cx="5734340" cy="345638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82296" indent="0">
              <a:lnSpc>
                <a:spcPct val="110000"/>
              </a:lnSpc>
              <a:buFont typeface="Wingdings"/>
              <a:buNone/>
            </a:pPr>
            <a:r>
              <a:rPr lang="fr-CA" sz="2800" b="1" dirty="0" smtClean="0">
                <a:solidFill>
                  <a:srgbClr val="FFFF00"/>
                </a:solidFill>
                <a:effectLst>
                  <a:outerShdw blurRad="50800" dist="38100" dir="18900000" algn="bl" rotWithShape="0">
                    <a:prstClr val="black">
                      <a:alpha val="40000"/>
                    </a:prstClr>
                  </a:outerShdw>
                </a:effectLst>
              </a:rPr>
              <a:t>(…) ce qui est bien et ce que l‘Éternel demande de toi : c'est que tu mettes en pratique le droit, que tu aimes la bonté et que tu marches humblement avec ton </a:t>
            </a:r>
            <a:r>
              <a:rPr lang="fr-CA" sz="2800" b="1" dirty="0" smtClean="0">
                <a:solidFill>
                  <a:srgbClr val="FFFF00"/>
                </a:solidFill>
                <a:effectLst>
                  <a:outerShdw blurRad="50800" dist="38100" dir="18900000" algn="bl" rotWithShape="0">
                    <a:prstClr val="black">
                      <a:alpha val="40000"/>
                    </a:prstClr>
                  </a:outerShdw>
                </a:effectLst>
              </a:rPr>
              <a:t>Dieu.</a:t>
            </a:r>
          </a:p>
          <a:p>
            <a:pPr marL="82296" indent="0" algn="r">
              <a:lnSpc>
                <a:spcPct val="110000"/>
              </a:lnSpc>
              <a:buFont typeface="Wingdings"/>
              <a:buNone/>
            </a:pPr>
            <a:r>
              <a:rPr lang="fr-CA" sz="1800" b="1" dirty="0" smtClean="0">
                <a:solidFill>
                  <a:srgbClr val="FFFF00"/>
                </a:solidFill>
                <a:effectLst>
                  <a:outerShdw blurRad="50800" dist="38100" dir="18900000" algn="bl" rotWithShape="0">
                    <a:prstClr val="black">
                      <a:alpha val="40000"/>
                    </a:prstClr>
                  </a:outerShdw>
                </a:effectLst>
              </a:rPr>
              <a:t>Michée </a:t>
            </a:r>
            <a:r>
              <a:rPr lang="fr-CA" sz="1800" b="1" dirty="0" smtClean="0">
                <a:solidFill>
                  <a:srgbClr val="FFFF00"/>
                </a:solidFill>
                <a:effectLst>
                  <a:outerShdw blurRad="50800" dist="38100" dir="18900000" algn="bl" rotWithShape="0">
                    <a:prstClr val="black">
                      <a:alpha val="40000"/>
                    </a:prstClr>
                  </a:outerShdw>
                </a:effectLst>
              </a:rPr>
              <a:t>6:8</a:t>
            </a:r>
            <a:endParaRPr lang="fr-CA" sz="1800" b="1" dirty="0">
              <a:solidFill>
                <a:srgbClr val="FFFF00"/>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1249357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custDataLst>
              <p:tags r:id="rId1"/>
            </p:custDataLst>
          </p:nvPr>
        </p:nvSpPr>
        <p:spPr>
          <a:xfrm>
            <a:off x="263352" y="188640"/>
            <a:ext cx="5472608" cy="864096"/>
          </a:xfrm>
        </p:spPr>
        <p:txBody>
          <a:bodyPr>
            <a:normAutofit/>
          </a:bodyPr>
          <a:lstStyle/>
          <a:p>
            <a:pPr algn="ctr" eaLnBrk="1" hangingPunct="1"/>
            <a:r>
              <a:rPr lang="en-US" sz="4000" b="1" dirty="0">
                <a:solidFill>
                  <a:srgbClr val="C00000"/>
                </a:solidFill>
                <a:effectLst>
                  <a:outerShdw blurRad="38100" dist="38100" dir="2700000" algn="tl">
                    <a:srgbClr val="000000">
                      <a:alpha val="43137"/>
                    </a:srgbClr>
                  </a:outerShdw>
                </a:effectLst>
                <a:cs typeface="Arial" charset="0"/>
              </a:rPr>
              <a:t>SPIRITUALITY</a:t>
            </a:r>
          </a:p>
        </p:txBody>
      </p:sp>
      <p:sp>
        <p:nvSpPr>
          <p:cNvPr id="13316" name="Rectangle 3"/>
          <p:cNvSpPr>
            <a:spLocks noGrp="1" noChangeArrowheads="1"/>
          </p:cNvSpPr>
          <p:nvPr>
            <p:ph sz="quarter" idx="1"/>
            <p:custDataLst>
              <p:tags r:id="rId2"/>
            </p:custDataLst>
          </p:nvPr>
        </p:nvSpPr>
        <p:spPr>
          <a:xfrm>
            <a:off x="263352" y="1159219"/>
            <a:ext cx="5688632" cy="5582150"/>
          </a:xfrm>
        </p:spPr>
        <p:txBody>
          <a:bodyPr>
            <a:noAutofit/>
          </a:bodyPr>
          <a:lstStyle/>
          <a:p>
            <a:pPr eaLnBrk="1" hangingPunct="1">
              <a:spcBef>
                <a:spcPts val="0"/>
              </a:spcBef>
              <a:buFontTx/>
              <a:buNone/>
            </a:pPr>
            <a:r>
              <a:rPr lang="en-US" b="1" dirty="0">
                <a:solidFill>
                  <a:srgbClr val="000000"/>
                </a:solidFill>
                <a:cs typeface="Arial" charset="0"/>
              </a:rPr>
              <a:t>Spirituality is the name we give to that which provides us with the strength to go on, for it is the assurance that God is in the struggle. </a:t>
            </a:r>
          </a:p>
          <a:p>
            <a:pPr eaLnBrk="1" hangingPunct="1">
              <a:spcBef>
                <a:spcPts val="0"/>
              </a:spcBef>
              <a:buFontTx/>
              <a:buNone/>
            </a:pPr>
            <a:r>
              <a:rPr lang="en-US" b="1" dirty="0">
                <a:solidFill>
                  <a:srgbClr val="000000"/>
                </a:solidFill>
                <a:cs typeface="Arial" charset="0"/>
              </a:rPr>
              <a:t> </a:t>
            </a:r>
            <a:endParaRPr lang="en-US" sz="1600" b="1" dirty="0">
              <a:solidFill>
                <a:srgbClr val="000000"/>
              </a:solidFill>
              <a:cs typeface="Arial" charset="0"/>
            </a:endParaRPr>
          </a:p>
          <a:p>
            <a:pPr eaLnBrk="1" hangingPunct="1">
              <a:spcBef>
                <a:spcPts val="0"/>
              </a:spcBef>
              <a:buFontTx/>
              <a:buNone/>
            </a:pPr>
            <a:r>
              <a:rPr lang="en-US" b="1" dirty="0">
                <a:solidFill>
                  <a:srgbClr val="000000"/>
                </a:solidFill>
                <a:cs typeface="Arial" charset="0"/>
              </a:rPr>
              <a:t>Spirituality spells out our connectedness to </a:t>
            </a:r>
          </a:p>
          <a:p>
            <a:pPr lvl="2">
              <a:spcBef>
                <a:spcPts val="0"/>
              </a:spcBef>
              <a:buFont typeface="Wingdings" pitchFamily="2" charset="2"/>
              <a:buChar char="Ø"/>
            </a:pPr>
            <a:r>
              <a:rPr lang="en-US" sz="2400" b="1" dirty="0">
                <a:solidFill>
                  <a:srgbClr val="000000"/>
                </a:solidFill>
                <a:cs typeface="Arial" charset="0"/>
              </a:rPr>
              <a:t>To God</a:t>
            </a:r>
            <a:r>
              <a:rPr lang="en-US" sz="2400" b="1" dirty="0">
                <a:solidFill>
                  <a:srgbClr val="000000"/>
                </a:solidFill>
                <a:cs typeface="Times New Roman" pitchFamily="18" charset="0"/>
              </a:rPr>
              <a:t> </a:t>
            </a:r>
          </a:p>
          <a:p>
            <a:pPr lvl="2">
              <a:spcBef>
                <a:spcPts val="0"/>
              </a:spcBef>
              <a:buClr>
                <a:srgbClr val="852411"/>
              </a:buClr>
              <a:buFont typeface="Wingdings" pitchFamily="2" charset="2"/>
              <a:buChar char="Ø"/>
            </a:pPr>
            <a:r>
              <a:rPr lang="en-US" sz="2400" b="1" dirty="0">
                <a:solidFill>
                  <a:srgbClr val="000000"/>
                </a:solidFill>
                <a:cs typeface="Arial" charset="0"/>
              </a:rPr>
              <a:t>To our human roots</a:t>
            </a:r>
            <a:r>
              <a:rPr lang="en-US" sz="2400" b="1" dirty="0">
                <a:solidFill>
                  <a:srgbClr val="000000"/>
                </a:solidFill>
                <a:cs typeface="Times New Roman" pitchFamily="18" charset="0"/>
              </a:rPr>
              <a:t> </a:t>
            </a:r>
          </a:p>
          <a:p>
            <a:pPr lvl="2">
              <a:spcBef>
                <a:spcPts val="0"/>
              </a:spcBef>
              <a:buClr>
                <a:srgbClr val="852411"/>
              </a:buClr>
              <a:buFont typeface="Wingdings" pitchFamily="2" charset="2"/>
              <a:buChar char="Ø"/>
            </a:pPr>
            <a:r>
              <a:rPr lang="en-US" sz="2400" b="1" dirty="0">
                <a:solidFill>
                  <a:srgbClr val="000000"/>
                </a:solidFill>
                <a:cs typeface="Arial" charset="0"/>
              </a:rPr>
              <a:t>To the rest of nature</a:t>
            </a:r>
            <a:r>
              <a:rPr lang="en-US" sz="2400" b="1" dirty="0">
                <a:solidFill>
                  <a:srgbClr val="000000"/>
                </a:solidFill>
                <a:cs typeface="Times New Roman" pitchFamily="18" charset="0"/>
              </a:rPr>
              <a:t>  </a:t>
            </a:r>
          </a:p>
          <a:p>
            <a:pPr lvl="2">
              <a:spcBef>
                <a:spcPts val="0"/>
              </a:spcBef>
              <a:buClr>
                <a:srgbClr val="852411"/>
              </a:buClr>
              <a:buFont typeface="Wingdings" pitchFamily="2" charset="2"/>
              <a:buChar char="Ø"/>
            </a:pPr>
            <a:r>
              <a:rPr lang="en-US" sz="2400" b="1" dirty="0">
                <a:solidFill>
                  <a:srgbClr val="000000"/>
                </a:solidFill>
                <a:cs typeface="Arial" charset="0"/>
              </a:rPr>
              <a:t>To one another </a:t>
            </a:r>
          </a:p>
          <a:p>
            <a:pPr lvl="2">
              <a:spcBef>
                <a:spcPts val="0"/>
              </a:spcBef>
              <a:buClr>
                <a:srgbClr val="852411"/>
              </a:buClr>
              <a:buFont typeface="Wingdings" pitchFamily="2" charset="2"/>
              <a:buChar char="Ø"/>
            </a:pPr>
            <a:r>
              <a:rPr lang="en-US" sz="2400" b="1" dirty="0">
                <a:solidFill>
                  <a:srgbClr val="000000"/>
                </a:solidFill>
                <a:cs typeface="Arial" charset="0"/>
              </a:rPr>
              <a:t>To ourselves     </a:t>
            </a:r>
          </a:p>
          <a:p>
            <a:pPr algn="r" eaLnBrk="1" hangingPunct="1">
              <a:buFontTx/>
              <a:buNone/>
            </a:pPr>
            <a:r>
              <a:rPr lang="en-US" sz="1800" b="1" i="1" dirty="0">
                <a:solidFill>
                  <a:srgbClr val="000000"/>
                </a:solidFill>
                <a:cs typeface="Arial" charset="0"/>
              </a:rPr>
              <a:t>                                               </a:t>
            </a:r>
            <a:r>
              <a:rPr lang="en-US" sz="1800" b="1" dirty="0">
                <a:solidFill>
                  <a:srgbClr val="000000"/>
                </a:solidFill>
                <a:cs typeface="Arial" charset="0"/>
              </a:rPr>
              <a:t> State</a:t>
            </a:r>
            <a:r>
              <a:rPr lang="en-US" sz="1800" b="1" i="1" dirty="0">
                <a:solidFill>
                  <a:srgbClr val="000000"/>
                </a:solidFill>
                <a:cs typeface="Arial" charset="0"/>
              </a:rPr>
              <a:t>ment of EATWOT </a:t>
            </a:r>
            <a:r>
              <a:rPr lang="en-US" sz="1800" b="1" dirty="0">
                <a:solidFill>
                  <a:srgbClr val="000000"/>
                </a:solidFill>
                <a:cs typeface="Arial" charset="0"/>
              </a:rPr>
              <a:t>(1992</a:t>
            </a:r>
            <a:r>
              <a:rPr lang="en-US" sz="1800" b="1" dirty="0">
                <a:solidFill>
                  <a:srgbClr val="001F5C"/>
                </a:solidFill>
                <a:cs typeface="Arial" charset="0"/>
              </a:rPr>
              <a:t>)</a:t>
            </a:r>
          </a:p>
        </p:txBody>
      </p:sp>
      <p:sp>
        <p:nvSpPr>
          <p:cNvPr id="4" name="Rectangle 2"/>
          <p:cNvSpPr txBox="1">
            <a:spLocks noChangeArrowheads="1"/>
          </p:cNvSpPr>
          <p:nvPr>
            <p:custDataLst>
              <p:tags r:id="rId3"/>
            </p:custDataLst>
          </p:nvPr>
        </p:nvSpPr>
        <p:spPr>
          <a:xfrm>
            <a:off x="6348203" y="70553"/>
            <a:ext cx="5571991" cy="972034"/>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4400" b="1" dirty="0" smtClean="0">
                <a:solidFill>
                  <a:srgbClr val="C00000"/>
                </a:solidFill>
                <a:effectLst>
                  <a:outerShdw blurRad="38100" dist="38100" dir="2700000" algn="tl">
                    <a:srgbClr val="000000">
                      <a:alpha val="43137"/>
                    </a:srgbClr>
                  </a:outerShdw>
                </a:effectLst>
                <a:cs typeface="Arial" charset="0"/>
              </a:rPr>
              <a:t>SPIRITUALITÉ</a:t>
            </a:r>
            <a:endParaRPr lang="fr-CA" sz="4400" b="1" dirty="0">
              <a:solidFill>
                <a:srgbClr val="C00000"/>
              </a:solidFill>
              <a:effectLst>
                <a:outerShdw blurRad="38100" dist="38100" dir="2700000" algn="tl">
                  <a:srgbClr val="000000">
                    <a:alpha val="43137"/>
                  </a:srgbClr>
                </a:outerShdw>
              </a:effectLst>
              <a:cs typeface="Arial" charset="0"/>
            </a:endParaRPr>
          </a:p>
        </p:txBody>
      </p:sp>
      <p:sp>
        <p:nvSpPr>
          <p:cNvPr id="5" name="Rectangle 3"/>
          <p:cNvSpPr txBox="1">
            <a:spLocks noChangeArrowheads="1"/>
          </p:cNvSpPr>
          <p:nvPr>
            <p:custDataLst>
              <p:tags r:id="rId4"/>
            </p:custDataLst>
          </p:nvPr>
        </p:nvSpPr>
        <p:spPr>
          <a:xfrm>
            <a:off x="6240016" y="1159219"/>
            <a:ext cx="5688631" cy="5698781"/>
          </a:xfrm>
          <a:prstGeom prst="rect">
            <a:avLst/>
          </a:prstGeom>
        </p:spPr>
        <p:txBody>
          <a:bodyPr vert="horz">
            <a:normAutofit fontScale="2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20000"/>
              </a:lnSpc>
              <a:buFontTx/>
              <a:buNone/>
            </a:pPr>
            <a:r>
              <a:rPr lang="fr-CA" sz="9600" b="1" dirty="0" smtClean="0">
                <a:solidFill>
                  <a:srgbClr val="000000"/>
                </a:solidFill>
                <a:cs typeface="Arial" charset="0"/>
              </a:rPr>
              <a:t>La spiritualité est le nom que nous donnons à ce qui nous donne la force nécessaire pour continuer, car elle constitue l’assurance que Dieu est à nos côtés dans la lutte. </a:t>
            </a:r>
          </a:p>
          <a:p>
            <a:pPr marL="0" indent="0">
              <a:lnSpc>
                <a:spcPct val="120000"/>
              </a:lnSpc>
              <a:buFontTx/>
              <a:buNone/>
            </a:pPr>
            <a:endParaRPr lang="fr-CA" sz="9600" b="1" dirty="0" smtClean="0">
              <a:solidFill>
                <a:srgbClr val="000000"/>
              </a:solidFill>
              <a:cs typeface="Arial" charset="0"/>
            </a:endParaRPr>
          </a:p>
          <a:p>
            <a:pPr marL="0" indent="0">
              <a:lnSpc>
                <a:spcPct val="120000"/>
              </a:lnSpc>
              <a:buFontTx/>
              <a:buNone/>
            </a:pPr>
            <a:r>
              <a:rPr lang="fr-CA" sz="9600" b="1" dirty="0" smtClean="0">
                <a:solidFill>
                  <a:srgbClr val="000000"/>
                </a:solidFill>
                <a:cs typeface="Arial" charset="0"/>
              </a:rPr>
              <a:t>La </a:t>
            </a:r>
            <a:r>
              <a:rPr lang="fr-CA" sz="9600" b="1" dirty="0" smtClean="0">
                <a:solidFill>
                  <a:srgbClr val="000000"/>
                </a:solidFill>
                <a:cs typeface="Arial" charset="0"/>
              </a:rPr>
              <a:t>spiritualité énonce clairement notre connexion avec :</a:t>
            </a:r>
          </a:p>
          <a:p>
            <a:pPr marL="982663" lvl="2" indent="-250825">
              <a:buFont typeface="Wingdings" pitchFamily="2" charset="2"/>
              <a:buChar char="Ø"/>
            </a:pPr>
            <a:r>
              <a:rPr lang="fr-CA" sz="9600" b="1" dirty="0" smtClean="0">
                <a:solidFill>
                  <a:srgbClr val="000000"/>
                </a:solidFill>
                <a:cs typeface="Arial" charset="0"/>
              </a:rPr>
              <a:t>Dieu</a:t>
            </a:r>
            <a:r>
              <a:rPr lang="fr-CA" sz="9600" b="1" dirty="0" smtClean="0">
                <a:solidFill>
                  <a:srgbClr val="000000"/>
                </a:solidFill>
                <a:cs typeface="Times New Roman" pitchFamily="18" charset="0"/>
              </a:rPr>
              <a:t> </a:t>
            </a:r>
          </a:p>
          <a:p>
            <a:pPr marL="982663" lvl="2" indent="-250825">
              <a:buClr>
                <a:srgbClr val="852411"/>
              </a:buClr>
              <a:buFont typeface="Wingdings" pitchFamily="2" charset="2"/>
              <a:buChar char="Ø"/>
            </a:pPr>
            <a:r>
              <a:rPr lang="fr-CA" sz="9600" b="1" dirty="0" smtClean="0">
                <a:solidFill>
                  <a:srgbClr val="000000"/>
                </a:solidFill>
                <a:cs typeface="Arial" charset="0"/>
              </a:rPr>
              <a:t>nos racines humaines</a:t>
            </a:r>
            <a:endParaRPr lang="fr-CA" sz="9600" b="1" dirty="0" smtClean="0">
              <a:solidFill>
                <a:srgbClr val="000000"/>
              </a:solidFill>
              <a:cs typeface="Times New Roman" pitchFamily="18" charset="0"/>
            </a:endParaRPr>
          </a:p>
          <a:p>
            <a:pPr marL="982663" lvl="2" indent="-250825">
              <a:buClr>
                <a:srgbClr val="852411"/>
              </a:buClr>
              <a:buFont typeface="Wingdings" pitchFamily="2" charset="2"/>
              <a:buChar char="Ø"/>
            </a:pPr>
            <a:r>
              <a:rPr lang="fr-CA" sz="9600" b="1" dirty="0" smtClean="0">
                <a:solidFill>
                  <a:srgbClr val="000000"/>
                </a:solidFill>
                <a:cs typeface="Arial" charset="0"/>
              </a:rPr>
              <a:t>le reste de la nature</a:t>
            </a:r>
            <a:r>
              <a:rPr lang="fr-CA" sz="9600" b="1" dirty="0" smtClean="0">
                <a:solidFill>
                  <a:srgbClr val="000000"/>
                </a:solidFill>
                <a:cs typeface="Times New Roman" pitchFamily="18" charset="0"/>
              </a:rPr>
              <a:t>  </a:t>
            </a:r>
          </a:p>
          <a:p>
            <a:pPr marL="982663" lvl="2" indent="-250825">
              <a:buClr>
                <a:srgbClr val="852411"/>
              </a:buClr>
              <a:buFont typeface="Wingdings" pitchFamily="2" charset="2"/>
              <a:buChar char="Ø"/>
            </a:pPr>
            <a:r>
              <a:rPr lang="fr-CA" sz="9600" b="1" dirty="0" smtClean="0">
                <a:solidFill>
                  <a:srgbClr val="000000"/>
                </a:solidFill>
                <a:cs typeface="Arial" charset="0"/>
              </a:rPr>
              <a:t>les uns avec les autres</a:t>
            </a:r>
          </a:p>
          <a:p>
            <a:pPr marL="982663" lvl="2" indent="-250825">
              <a:buClr>
                <a:srgbClr val="852411"/>
              </a:buClr>
              <a:buFont typeface="Wingdings" pitchFamily="2" charset="2"/>
              <a:buChar char="Ø"/>
            </a:pPr>
            <a:r>
              <a:rPr lang="fr-CA" sz="9600" b="1" dirty="0" smtClean="0">
                <a:solidFill>
                  <a:srgbClr val="000000"/>
                </a:solidFill>
                <a:cs typeface="Arial" charset="0"/>
              </a:rPr>
              <a:t>nous-mêmes</a:t>
            </a:r>
          </a:p>
          <a:p>
            <a:pPr algn="r">
              <a:buFontTx/>
              <a:buNone/>
            </a:pPr>
            <a:r>
              <a:rPr lang="fr-CA" sz="7200" b="1" i="1" dirty="0" smtClean="0">
                <a:solidFill>
                  <a:srgbClr val="000000"/>
                </a:solidFill>
                <a:cs typeface="Arial" charset="0"/>
              </a:rPr>
              <a:t>            </a:t>
            </a:r>
            <a:r>
              <a:rPr lang="fr-CA" sz="7200" b="1" i="1" dirty="0" smtClean="0">
                <a:solidFill>
                  <a:srgbClr val="000000"/>
                </a:solidFill>
                <a:cs typeface="Arial" charset="0"/>
              </a:rPr>
              <a:t>      </a:t>
            </a:r>
            <a:r>
              <a:rPr lang="fr-CA" sz="7200" b="1" i="1" dirty="0" smtClean="0">
                <a:solidFill>
                  <a:srgbClr val="000000"/>
                </a:solidFill>
                <a:cs typeface="Arial" charset="0"/>
              </a:rPr>
              <a:t>	</a:t>
            </a:r>
            <a:r>
              <a:rPr lang="fr-CA" sz="7200" b="1" dirty="0" smtClean="0">
                <a:solidFill>
                  <a:srgbClr val="000000"/>
                </a:solidFill>
                <a:cs typeface="Arial" charset="0"/>
              </a:rPr>
              <a:t>Énoncé </a:t>
            </a:r>
            <a:r>
              <a:rPr lang="fr-CA" sz="7200" b="1" dirty="0" smtClean="0">
                <a:solidFill>
                  <a:srgbClr val="000000"/>
                </a:solidFill>
                <a:cs typeface="Arial" charset="0"/>
              </a:rPr>
              <a:t>de </a:t>
            </a:r>
            <a:r>
              <a:rPr lang="fr-CA" sz="7200" b="1" i="1" dirty="0" smtClean="0">
                <a:solidFill>
                  <a:srgbClr val="000000"/>
                </a:solidFill>
                <a:cs typeface="Arial" charset="0"/>
              </a:rPr>
              <a:t>EATWOT </a:t>
            </a:r>
            <a:r>
              <a:rPr lang="fr-CA" sz="7200" b="1" dirty="0" smtClean="0">
                <a:solidFill>
                  <a:srgbClr val="000000"/>
                </a:solidFill>
                <a:cs typeface="Arial" charset="0"/>
              </a:rPr>
              <a:t>(1992</a:t>
            </a:r>
            <a:r>
              <a:rPr lang="fr-CA" sz="7200" b="1" dirty="0" smtClean="0">
                <a:solidFill>
                  <a:srgbClr val="001F5C"/>
                </a:solidFill>
                <a:cs typeface="Arial" charset="0"/>
              </a:rPr>
              <a:t>)</a:t>
            </a:r>
            <a:endParaRPr lang="fr-CA" sz="7200" b="1" dirty="0">
              <a:solidFill>
                <a:srgbClr val="001F5C"/>
              </a:solidFill>
              <a:cs typeface="Arial" charset="0"/>
            </a:endParaRPr>
          </a:p>
        </p:txBody>
      </p:sp>
    </p:spTree>
    <p:extLst>
      <p:ext uri="{BB962C8B-B14F-4D97-AF65-F5344CB8AC3E}">
        <p14:creationId xmlns:p14="http://schemas.microsoft.com/office/powerpoint/2010/main" val="934933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92D050">
            <a:alpha val="18000"/>
          </a:srgbClr>
        </a:solidFill>
        <a:effectLst/>
      </p:bgPr>
    </p:bg>
    <p:spTree>
      <p:nvGrpSpPr>
        <p:cNvPr id="1" name=""/>
        <p:cNvGrpSpPr/>
        <p:nvPr/>
      </p:nvGrpSpPr>
      <p:grpSpPr>
        <a:xfrm>
          <a:off x="0" y="0"/>
          <a:ext cx="0" cy="0"/>
          <a:chOff x="0" y="0"/>
          <a:chExt cx="0" cy="0"/>
        </a:xfrm>
      </p:grpSpPr>
      <p:pic>
        <p:nvPicPr>
          <p:cNvPr id="6" name="Content Placeholder 5" descr="http://31.media.tumblr.com/a9632df80957cac5d9df823c296e85f7/tumblr_mrd9lbbhDg1se5ne9o1_500.jpg"/>
          <p:cNvPicPr>
            <a:picLocks noGrp="1"/>
          </p:cNvPicPr>
          <p:nvPr>
            <p:ph sz="quarter" idx="1"/>
            <p:custDataLst>
              <p:tags r:id="rId1"/>
            </p:custDataLst>
          </p:nvPr>
        </p:nvPicPr>
        <p:blipFill>
          <a:blip r:embed="rId5" cstate="email">
            <a:extLst>
              <a:ext uri="{28A0092B-C50C-407E-A947-70E740481C1C}">
                <a14:useLocalDpi xmlns:a14="http://schemas.microsoft.com/office/drawing/2010/main"/>
              </a:ext>
            </a:extLst>
          </a:blip>
          <a:stretch>
            <a:fillRect/>
          </a:stretch>
        </p:blipFill>
        <p:spPr bwMode="auto">
          <a:xfrm>
            <a:off x="4079776" y="332656"/>
            <a:ext cx="4176464" cy="5832648"/>
          </a:xfrm>
          <a:prstGeom prst="rect">
            <a:avLst/>
          </a:prstGeom>
          <a:ln>
            <a:noFill/>
          </a:ln>
          <a:effectLst>
            <a:softEdge rad="112500"/>
          </a:effectLst>
        </p:spPr>
      </p:pic>
      <p:sp>
        <p:nvSpPr>
          <p:cNvPr id="4" name="Content Placeholder 3"/>
          <p:cNvSpPr>
            <a:spLocks noGrp="1"/>
          </p:cNvSpPr>
          <p:nvPr>
            <p:ph sz="quarter" idx="2"/>
            <p:custDataLst>
              <p:tags r:id="rId2"/>
            </p:custDataLst>
          </p:nvPr>
        </p:nvSpPr>
        <p:spPr>
          <a:xfrm>
            <a:off x="171809" y="761401"/>
            <a:ext cx="3888432" cy="5400600"/>
          </a:xfrm>
          <a:prstGeom prst="rect">
            <a:avLst/>
          </a:prstGeom>
        </p:spPr>
        <p:txBody>
          <a:bodyPr>
            <a:normAutofit/>
          </a:bodyPr>
          <a:lstStyle/>
          <a:p>
            <a:pPr marL="0" indent="0" algn="ctr">
              <a:buNone/>
            </a:pPr>
            <a:r>
              <a:rPr lang="en-CA" sz="3600" b="1" dirty="0">
                <a:solidFill>
                  <a:srgbClr val="A80000"/>
                </a:solidFill>
                <a:effectLst>
                  <a:outerShdw blurRad="38100" dist="38100" dir="2700000" algn="tl">
                    <a:srgbClr val="000000">
                      <a:alpha val="43137"/>
                    </a:srgbClr>
                  </a:outerShdw>
                </a:effectLst>
              </a:rPr>
              <a:t>RADICAL INCLUSION</a:t>
            </a:r>
          </a:p>
          <a:p>
            <a:pPr marL="273050" indent="-273050">
              <a:lnSpc>
                <a:spcPct val="80000"/>
              </a:lnSpc>
              <a:buClr>
                <a:srgbClr val="FF0000"/>
              </a:buClr>
              <a:buNone/>
            </a:pPr>
            <a:endParaRPr lang="en-US" sz="2000" b="1" dirty="0">
              <a:solidFill>
                <a:srgbClr val="000000"/>
              </a:solidFill>
              <a:effectLst>
                <a:outerShdw blurRad="38100" dist="38100" dir="2700000" algn="tl">
                  <a:srgbClr val="C0C0C0"/>
                </a:outerShdw>
              </a:effectLst>
            </a:endParaRPr>
          </a:p>
          <a:p>
            <a:pPr marL="273050" indent="-273050">
              <a:lnSpc>
                <a:spcPct val="80000"/>
              </a:lnSpc>
              <a:buClr>
                <a:srgbClr val="FF0000"/>
              </a:buClr>
              <a:buNone/>
            </a:pPr>
            <a:endParaRPr lang="en-US" sz="2000" b="1" dirty="0">
              <a:solidFill>
                <a:srgbClr val="000000"/>
              </a:solidFill>
              <a:effectLst>
                <a:outerShdw blurRad="38100" dist="38100" dir="2700000" algn="tl">
                  <a:srgbClr val="C0C0C0"/>
                </a:outerShdw>
              </a:effectLst>
            </a:endParaRPr>
          </a:p>
          <a:p>
            <a:pPr marL="273050" indent="-273050">
              <a:lnSpc>
                <a:spcPct val="80000"/>
              </a:lnSpc>
              <a:buClr>
                <a:srgbClr val="FF0000"/>
              </a:buClr>
              <a:buNone/>
            </a:pPr>
            <a:endParaRPr lang="en-US" sz="2000" b="1" dirty="0">
              <a:solidFill>
                <a:srgbClr val="000000"/>
              </a:solidFill>
              <a:effectLst>
                <a:outerShdw blurRad="38100" dist="38100" dir="2700000" algn="tl">
                  <a:srgbClr val="C0C0C0"/>
                </a:outerShdw>
              </a:effectLst>
            </a:endParaRPr>
          </a:p>
          <a:p>
            <a:pPr marL="273050" indent="-273050">
              <a:lnSpc>
                <a:spcPct val="80000"/>
              </a:lnSpc>
              <a:buClr>
                <a:srgbClr val="FF0000"/>
              </a:buClr>
              <a:buNone/>
            </a:pPr>
            <a:endParaRPr lang="en-US" sz="2000" b="1" dirty="0">
              <a:solidFill>
                <a:srgbClr val="000000"/>
              </a:solidFill>
              <a:effectLst>
                <a:outerShdw blurRad="38100" dist="38100" dir="2700000" algn="tl">
                  <a:srgbClr val="C0C0C0"/>
                </a:outerShdw>
              </a:effectLst>
            </a:endParaRPr>
          </a:p>
          <a:p>
            <a:pPr marL="273050" indent="-273050" algn="ctr">
              <a:lnSpc>
                <a:spcPct val="80000"/>
              </a:lnSpc>
              <a:buClr>
                <a:srgbClr val="FF0000"/>
              </a:buClr>
              <a:buNone/>
            </a:pPr>
            <a:r>
              <a:rPr lang="en-US" sz="2000" b="1" dirty="0">
                <a:solidFill>
                  <a:srgbClr val="000000"/>
                </a:solidFill>
                <a:effectLst>
                  <a:outerShdw blurRad="38100" dist="38100" dir="2700000" algn="tl">
                    <a:srgbClr val="C0C0C0"/>
                  </a:outerShdw>
                </a:effectLst>
              </a:rPr>
              <a:t>  </a:t>
            </a:r>
            <a:r>
              <a:rPr lang="en-US" b="1" dirty="0">
                <a:solidFill>
                  <a:srgbClr val="000000"/>
                </a:solidFill>
              </a:rPr>
              <a:t>The dignity of difference is a source of blessing. </a:t>
            </a:r>
          </a:p>
          <a:p>
            <a:pPr marL="273050" indent="-273050" algn="r">
              <a:lnSpc>
                <a:spcPct val="80000"/>
              </a:lnSpc>
              <a:buClr>
                <a:srgbClr val="FF0000"/>
              </a:buClr>
              <a:buNone/>
            </a:pPr>
            <a:r>
              <a:rPr lang="en-US" sz="2000" b="1" dirty="0">
                <a:solidFill>
                  <a:srgbClr val="000000"/>
                </a:solidFill>
              </a:rPr>
              <a:t>	</a:t>
            </a:r>
            <a:r>
              <a:rPr lang="en-US" sz="2000" b="1" dirty="0" smtClean="0">
                <a:solidFill>
                  <a:srgbClr val="000000"/>
                </a:solidFill>
              </a:rPr>
              <a:t>~ </a:t>
            </a:r>
            <a:r>
              <a:rPr lang="en-US" sz="1800" b="1" dirty="0">
                <a:solidFill>
                  <a:srgbClr val="000000"/>
                </a:solidFill>
              </a:rPr>
              <a:t>Elizabeth Johnson, </a:t>
            </a:r>
            <a:r>
              <a:rPr lang="en-US" sz="1800" b="1" dirty="0" err="1">
                <a:solidFill>
                  <a:srgbClr val="000000"/>
                </a:solidFill>
              </a:rPr>
              <a:t>csj</a:t>
            </a:r>
            <a:endParaRPr lang="en-US" sz="1800" b="1" i="1" dirty="0">
              <a:solidFill>
                <a:srgbClr val="000000"/>
              </a:solidFill>
            </a:endParaRPr>
          </a:p>
        </p:txBody>
      </p:sp>
      <p:sp>
        <p:nvSpPr>
          <p:cNvPr id="5" name="Content Placeholder 3"/>
          <p:cNvSpPr txBox="1">
            <a:spLocks/>
          </p:cNvSpPr>
          <p:nvPr>
            <p:custDataLst>
              <p:tags r:id="rId3"/>
            </p:custDataLst>
          </p:nvPr>
        </p:nvSpPr>
        <p:spPr>
          <a:xfrm>
            <a:off x="8260478" y="620688"/>
            <a:ext cx="3528392" cy="54006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fr-CA" sz="3600" b="1" dirty="0" smtClean="0">
                <a:solidFill>
                  <a:srgbClr val="A80000"/>
                </a:solidFill>
                <a:effectLst>
                  <a:outerShdw blurRad="38100" dist="38100" dir="2700000" algn="tl">
                    <a:srgbClr val="000000">
                      <a:alpha val="43137"/>
                    </a:srgbClr>
                  </a:outerShdw>
                </a:effectLst>
              </a:rPr>
              <a:t>INCLUSION RADICALE</a:t>
            </a:r>
          </a:p>
          <a:p>
            <a:pPr marL="273050" indent="-273050">
              <a:lnSpc>
                <a:spcPct val="80000"/>
              </a:lnSpc>
              <a:buClr>
                <a:srgbClr val="FF0000"/>
              </a:buClr>
              <a:buFont typeface="Wingdings 2" pitchFamily="18" charset="2"/>
              <a:buNone/>
            </a:pPr>
            <a:endParaRPr lang="fr-CA" sz="2000" b="1" dirty="0" smtClean="0">
              <a:solidFill>
                <a:srgbClr val="000000"/>
              </a:solidFill>
              <a:effectLst>
                <a:outerShdw blurRad="38100" dist="38100" dir="2700000" algn="tl">
                  <a:srgbClr val="C0C0C0"/>
                </a:outerShdw>
              </a:effectLst>
            </a:endParaRPr>
          </a:p>
          <a:p>
            <a:pPr marL="273050" indent="-273050">
              <a:lnSpc>
                <a:spcPct val="80000"/>
              </a:lnSpc>
              <a:buClr>
                <a:srgbClr val="FF0000"/>
              </a:buClr>
              <a:buFont typeface="Wingdings 2" pitchFamily="18" charset="2"/>
              <a:buNone/>
            </a:pPr>
            <a:endParaRPr lang="fr-CA" sz="2000" b="1" dirty="0" smtClean="0">
              <a:solidFill>
                <a:srgbClr val="000000"/>
              </a:solidFill>
              <a:effectLst>
                <a:outerShdw blurRad="38100" dist="38100" dir="2700000" algn="tl">
                  <a:srgbClr val="C0C0C0"/>
                </a:outerShdw>
              </a:effectLst>
            </a:endParaRPr>
          </a:p>
          <a:p>
            <a:pPr marL="273050" indent="-273050">
              <a:lnSpc>
                <a:spcPct val="80000"/>
              </a:lnSpc>
              <a:buClr>
                <a:srgbClr val="FF0000"/>
              </a:buClr>
              <a:buFont typeface="Wingdings 2" pitchFamily="18" charset="2"/>
              <a:buNone/>
            </a:pPr>
            <a:endParaRPr lang="fr-CA" sz="2000" b="1" dirty="0" smtClean="0">
              <a:solidFill>
                <a:srgbClr val="000000"/>
              </a:solidFill>
              <a:effectLst>
                <a:outerShdw blurRad="38100" dist="38100" dir="2700000" algn="tl">
                  <a:srgbClr val="C0C0C0"/>
                </a:outerShdw>
              </a:effectLst>
            </a:endParaRPr>
          </a:p>
          <a:p>
            <a:pPr marL="273050" indent="-273050" algn="ctr">
              <a:buClr>
                <a:srgbClr val="FF0000"/>
              </a:buClr>
              <a:buFont typeface="Wingdings 2" pitchFamily="18" charset="2"/>
              <a:buNone/>
            </a:pPr>
            <a:r>
              <a:rPr lang="fr-CA" b="1" dirty="0" smtClean="0">
                <a:solidFill>
                  <a:srgbClr val="000000"/>
                </a:solidFill>
              </a:rPr>
              <a:t>La dignité de la </a:t>
            </a:r>
          </a:p>
          <a:p>
            <a:pPr marL="273050" indent="-273050" algn="ctr">
              <a:buClr>
                <a:srgbClr val="FF0000"/>
              </a:buClr>
              <a:buFont typeface="Wingdings 2" pitchFamily="18" charset="2"/>
              <a:buNone/>
            </a:pPr>
            <a:r>
              <a:rPr lang="fr-CA" b="1" dirty="0" smtClean="0">
                <a:solidFill>
                  <a:srgbClr val="000000"/>
                </a:solidFill>
              </a:rPr>
              <a:t>différence est une </a:t>
            </a:r>
          </a:p>
          <a:p>
            <a:pPr marL="273050" indent="-273050" algn="ctr">
              <a:buClr>
                <a:srgbClr val="FF0000"/>
              </a:buClr>
              <a:buFont typeface="Wingdings 2" pitchFamily="18" charset="2"/>
              <a:buNone/>
            </a:pPr>
            <a:r>
              <a:rPr lang="fr-CA" b="1" dirty="0" smtClean="0">
                <a:solidFill>
                  <a:srgbClr val="000000"/>
                </a:solidFill>
              </a:rPr>
              <a:t>source de bénédictions. </a:t>
            </a:r>
          </a:p>
          <a:p>
            <a:pPr marL="273050" indent="-273050" algn="r">
              <a:lnSpc>
                <a:spcPct val="150000"/>
              </a:lnSpc>
              <a:buClr>
                <a:srgbClr val="FF0000"/>
              </a:buClr>
              <a:buFont typeface="Wingdings 2" pitchFamily="18" charset="2"/>
              <a:buNone/>
            </a:pPr>
            <a:r>
              <a:rPr lang="fr-CA" sz="2000" b="1" dirty="0" smtClean="0">
                <a:solidFill>
                  <a:srgbClr val="000000"/>
                </a:solidFill>
              </a:rPr>
              <a:t>~ </a:t>
            </a:r>
            <a:r>
              <a:rPr lang="fr-CA" sz="1800" b="1" dirty="0" smtClean="0">
                <a:solidFill>
                  <a:srgbClr val="000000"/>
                </a:solidFill>
              </a:rPr>
              <a:t>Elizabeth Johnson, </a:t>
            </a:r>
            <a:r>
              <a:rPr lang="fr-CA" sz="1800" b="1" dirty="0" err="1" smtClean="0">
                <a:solidFill>
                  <a:srgbClr val="000000"/>
                </a:solidFill>
              </a:rPr>
              <a:t>csj</a:t>
            </a:r>
            <a:endParaRPr lang="fr-CA" sz="1800" b="1" i="1" dirty="0">
              <a:solidFill>
                <a:srgbClr val="000000"/>
              </a:solidFill>
            </a:endParaRPr>
          </a:p>
        </p:txBody>
      </p:sp>
    </p:spTree>
    <p:extLst>
      <p:ext uri="{BB962C8B-B14F-4D97-AF65-F5344CB8AC3E}">
        <p14:creationId xmlns:p14="http://schemas.microsoft.com/office/powerpoint/2010/main" val="560874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3352" y="137036"/>
            <a:ext cx="5472608" cy="843692"/>
          </a:xfrm>
        </p:spPr>
        <p:txBody>
          <a:bodyPr>
            <a:noAutofit/>
          </a:bodyPr>
          <a:lstStyle/>
          <a:p>
            <a:pPr algn="ctr">
              <a:defRPr/>
            </a:pPr>
            <a:r>
              <a:rPr lang="en-US" sz="4000" b="1" dirty="0">
                <a:solidFill>
                  <a:srgbClr val="C00000"/>
                </a:solidFill>
                <a:effectLst>
                  <a:outerShdw blurRad="38100" dist="38100" dir="2700000" algn="tl">
                    <a:srgbClr val="000000">
                      <a:alpha val="43137"/>
                    </a:srgbClr>
                  </a:outerShdw>
                </a:effectLst>
              </a:rPr>
              <a:t>DIVERSITY</a:t>
            </a:r>
          </a:p>
        </p:txBody>
      </p:sp>
      <p:sp>
        <p:nvSpPr>
          <p:cNvPr id="53251" name="Content Placeholder 2"/>
          <p:cNvSpPr>
            <a:spLocks noGrp="1"/>
          </p:cNvSpPr>
          <p:nvPr>
            <p:ph sz="quarter" idx="1"/>
            <p:custDataLst>
              <p:tags r:id="rId2"/>
            </p:custDataLst>
          </p:nvPr>
        </p:nvSpPr>
        <p:spPr>
          <a:xfrm>
            <a:off x="263352" y="1196752"/>
            <a:ext cx="5472608" cy="5328592"/>
          </a:xfrm>
        </p:spPr>
        <p:txBody>
          <a:bodyPr>
            <a:noAutofit/>
          </a:bodyPr>
          <a:lstStyle/>
          <a:p>
            <a:pPr eaLnBrk="1" hangingPunct="1">
              <a:lnSpc>
                <a:spcPct val="80000"/>
              </a:lnSpc>
              <a:buClr>
                <a:srgbClr val="C00000"/>
              </a:buClr>
              <a:buFont typeface="Wingdings" pitchFamily="2" charset="2"/>
              <a:buChar char="ü"/>
            </a:pPr>
            <a:r>
              <a:rPr lang="en-US" altLang="en-US" sz="2200" b="1" dirty="0"/>
              <a:t>Race, nationality, ethnicity, gender, class, wealth/poverty, age, (dis)ability, sexual preference, religion, political party</a:t>
            </a:r>
          </a:p>
          <a:p>
            <a:pPr eaLnBrk="1" hangingPunct="1">
              <a:lnSpc>
                <a:spcPct val="80000"/>
              </a:lnSpc>
              <a:buClr>
                <a:srgbClr val="C00000"/>
              </a:buClr>
              <a:buFont typeface="Wingdings" pitchFamily="2" charset="2"/>
              <a:buChar char="ü"/>
            </a:pPr>
            <a:endParaRPr lang="en-US" altLang="en-US" sz="2200" b="1" dirty="0"/>
          </a:p>
          <a:p>
            <a:pPr eaLnBrk="1" hangingPunct="1">
              <a:lnSpc>
                <a:spcPct val="80000"/>
              </a:lnSpc>
              <a:buClr>
                <a:srgbClr val="C00000"/>
              </a:buClr>
              <a:buFont typeface="Wingdings" pitchFamily="2" charset="2"/>
              <a:buChar char="ü"/>
            </a:pPr>
            <a:r>
              <a:rPr lang="en-US" altLang="en-US" sz="2200" b="1" dirty="0"/>
              <a:t>Personality, needs, abilities, perspectives, ways of seeing the world, ideas, feelings, opinions, attitudes, beliefs, values, dreams, connections, resources, habits, lifestyles,  experience, stages of development, physical appearances, roles, families, education,  health, status</a:t>
            </a:r>
          </a:p>
          <a:p>
            <a:pPr marL="82296" indent="0">
              <a:lnSpc>
                <a:spcPct val="80000"/>
              </a:lnSpc>
              <a:buClr>
                <a:srgbClr val="C00000"/>
              </a:buClr>
              <a:buNone/>
            </a:pPr>
            <a:r>
              <a:rPr lang="en-US" altLang="en-US" sz="2200" dirty="0"/>
              <a:t> </a:t>
            </a:r>
          </a:p>
          <a:p>
            <a:pPr eaLnBrk="1" hangingPunct="1">
              <a:lnSpc>
                <a:spcPct val="80000"/>
              </a:lnSpc>
              <a:buClr>
                <a:srgbClr val="C00000"/>
              </a:buClr>
              <a:buFont typeface="Wingdings" pitchFamily="2" charset="2"/>
              <a:buChar char="ü"/>
            </a:pPr>
            <a:r>
              <a:rPr lang="en-US" altLang="en-US" sz="2200" b="1" dirty="0"/>
              <a:t>Differences among and within religious traditions, within our own Church</a:t>
            </a:r>
          </a:p>
          <a:p>
            <a:pPr eaLnBrk="1" hangingPunct="1">
              <a:buFont typeface="Wingdings" pitchFamily="2" charset="2"/>
              <a:buNone/>
            </a:pPr>
            <a:endParaRPr lang="en-US" altLang="en-US" sz="2200" dirty="0" smtClean="0"/>
          </a:p>
        </p:txBody>
      </p:sp>
      <p:sp>
        <p:nvSpPr>
          <p:cNvPr id="4" name="Title 1"/>
          <p:cNvSpPr txBox="1">
            <a:spLocks/>
          </p:cNvSpPr>
          <p:nvPr>
            <p:custDataLst>
              <p:tags r:id="rId3"/>
            </p:custDataLst>
          </p:nvPr>
        </p:nvSpPr>
        <p:spPr>
          <a:xfrm>
            <a:off x="6198096" y="0"/>
            <a:ext cx="5730552" cy="103177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fr-CA" sz="4000" b="1" dirty="0" smtClean="0">
                <a:solidFill>
                  <a:srgbClr val="C00000"/>
                </a:solidFill>
                <a:effectLst>
                  <a:outerShdw blurRad="38100" dist="38100" dir="2700000" algn="tl">
                    <a:srgbClr val="000000">
                      <a:alpha val="43137"/>
                    </a:srgbClr>
                  </a:outerShdw>
                </a:effectLst>
              </a:rPr>
              <a:t>DIVERSITÉ</a:t>
            </a:r>
            <a:endParaRPr lang="fr-CA" sz="4000" b="1" dirty="0">
              <a:solidFill>
                <a:srgbClr val="C00000"/>
              </a:solidFill>
              <a:effectLst>
                <a:outerShdw blurRad="38100" dist="38100" dir="2700000" algn="tl">
                  <a:srgbClr val="000000">
                    <a:alpha val="43137"/>
                  </a:srgbClr>
                </a:outerShdw>
              </a:effectLst>
            </a:endParaRPr>
          </a:p>
        </p:txBody>
      </p:sp>
      <p:sp>
        <p:nvSpPr>
          <p:cNvPr id="5" name="Content Placeholder 2"/>
          <p:cNvSpPr txBox="1">
            <a:spLocks/>
          </p:cNvSpPr>
          <p:nvPr>
            <p:custDataLst>
              <p:tags r:id="rId4"/>
            </p:custDataLst>
          </p:nvPr>
        </p:nvSpPr>
        <p:spPr>
          <a:xfrm>
            <a:off x="6198096" y="1196752"/>
            <a:ext cx="5730552" cy="532859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spcBef>
                <a:spcPts val="0"/>
              </a:spcBef>
              <a:spcAft>
                <a:spcPts val="2400"/>
              </a:spcAft>
              <a:buClr>
                <a:srgbClr val="C00000"/>
              </a:buClr>
              <a:buFont typeface="Wingdings" pitchFamily="2" charset="2"/>
              <a:buChar char="ü"/>
            </a:pPr>
            <a:r>
              <a:rPr lang="fr-CA" altLang="en-US" sz="2000" b="1" dirty="0" smtClean="0"/>
              <a:t>Race, nationalité, origine ethnique, genre, classe, richesse/pauvreté, âge, habileté/handicap, orientation sexuelle, religion, parti politique.</a:t>
            </a:r>
          </a:p>
          <a:p>
            <a:pPr>
              <a:spcBef>
                <a:spcPts val="0"/>
              </a:spcBef>
              <a:spcAft>
                <a:spcPts val="2400"/>
              </a:spcAft>
              <a:buClr>
                <a:srgbClr val="C00000"/>
              </a:buClr>
              <a:buFont typeface="Wingdings" pitchFamily="2" charset="2"/>
              <a:buChar char="ü"/>
            </a:pPr>
            <a:r>
              <a:rPr lang="fr-CA" altLang="en-US" sz="2000" b="1" dirty="0" smtClean="0"/>
              <a:t>Personnalité, besoins, habiletés, perspectives, façons de voir le monde, idées, sentiments, opinions, attitudes, croyances, valeurs, rêves, connexions, ressources, habitudes, styles de vie, expérience, étapes du développement, apparence physique, rôles, familles, éducation, état de santé, statut.</a:t>
            </a:r>
          </a:p>
          <a:p>
            <a:pPr>
              <a:spcBef>
                <a:spcPts val="0"/>
              </a:spcBef>
              <a:spcAft>
                <a:spcPts val="2400"/>
              </a:spcAft>
              <a:buClr>
                <a:srgbClr val="C00000"/>
              </a:buClr>
              <a:buFont typeface="Wingdings" pitchFamily="2" charset="2"/>
              <a:buChar char="ü"/>
            </a:pPr>
            <a:r>
              <a:rPr lang="fr-CA" altLang="en-US" sz="2000" b="1" dirty="0" smtClean="0"/>
              <a:t>Différences au sein des traditions religieuses et entre elles, au sein de notre propre Église.</a:t>
            </a:r>
          </a:p>
          <a:p>
            <a:pPr>
              <a:spcBef>
                <a:spcPts val="0"/>
              </a:spcBef>
              <a:spcAft>
                <a:spcPts val="2400"/>
              </a:spcAft>
              <a:buFont typeface="Wingdings" pitchFamily="2" charset="2"/>
              <a:buNone/>
            </a:pPr>
            <a:endParaRPr lang="fr-CA" altLang="en-US" sz="2000" dirty="0" smtClean="0"/>
          </a:p>
        </p:txBody>
      </p:sp>
    </p:spTree>
    <p:extLst>
      <p:ext uri="{BB962C8B-B14F-4D97-AF65-F5344CB8AC3E}">
        <p14:creationId xmlns:p14="http://schemas.microsoft.com/office/powerpoint/2010/main" val="5296731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263352" y="1772816"/>
            <a:ext cx="5544616" cy="4699992"/>
          </a:xfrm>
        </p:spPr>
        <p:txBody>
          <a:bodyPr/>
          <a:lstStyle/>
          <a:p>
            <a:pPr marL="114300" indent="0">
              <a:buNone/>
            </a:pPr>
            <a:r>
              <a:rPr lang="en-CA" dirty="0"/>
              <a:t/>
            </a:r>
            <a:br>
              <a:rPr lang="en-CA" dirty="0"/>
            </a:br>
            <a:r>
              <a:rPr lang="en-CA" sz="2800" b="1" dirty="0">
                <a:solidFill>
                  <a:srgbClr val="000000"/>
                </a:solidFill>
              </a:rPr>
              <a:t>The world is crisscrossed by roads that come closer together and move apart, but the important thing is that they lead towards the Good.  </a:t>
            </a:r>
            <a:endParaRPr lang="en-CA" sz="3200" b="1" dirty="0">
              <a:solidFill>
                <a:srgbClr val="000000"/>
              </a:solidFill>
            </a:endParaRPr>
          </a:p>
          <a:p>
            <a:pPr marL="114300" indent="0">
              <a:buNone/>
            </a:pPr>
            <a:r>
              <a:rPr lang="en-CA" sz="2800" b="1" dirty="0">
                <a:solidFill>
                  <a:srgbClr val="000000"/>
                </a:solidFill>
              </a:rPr>
              <a:t>                                   ~ </a:t>
            </a:r>
            <a:r>
              <a:rPr lang="en-CA" sz="2000" b="1" dirty="0">
                <a:solidFill>
                  <a:srgbClr val="000000"/>
                </a:solidFill>
              </a:rPr>
              <a:t>Pope Francis</a:t>
            </a:r>
            <a:endParaRPr lang="en-CA" b="1" dirty="0">
              <a:solidFill>
                <a:srgbClr val="000000"/>
              </a:solidFill>
            </a:endParaRPr>
          </a:p>
        </p:txBody>
      </p:sp>
      <p:sp>
        <p:nvSpPr>
          <p:cNvPr id="4" name="Content Placeholder 2"/>
          <p:cNvSpPr txBox="1">
            <a:spLocks/>
          </p:cNvSpPr>
          <p:nvPr>
            <p:custDataLst>
              <p:tags r:id="rId2"/>
            </p:custDataLst>
          </p:nvPr>
        </p:nvSpPr>
        <p:spPr>
          <a:xfrm>
            <a:off x="6306108" y="1772816"/>
            <a:ext cx="5622540" cy="469999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14300" indent="0">
              <a:spcBef>
                <a:spcPts val="0"/>
              </a:spcBef>
              <a:buFont typeface="Wingdings"/>
              <a:buNone/>
            </a:pPr>
            <a:r>
              <a:rPr lang="fr-CA" dirty="0" smtClean="0"/>
              <a:t/>
            </a:r>
            <a:br>
              <a:rPr lang="fr-CA" dirty="0" smtClean="0"/>
            </a:br>
            <a:r>
              <a:rPr lang="fr-CA" sz="2800" b="1" dirty="0" smtClean="0">
                <a:solidFill>
                  <a:srgbClr val="000000"/>
                </a:solidFill>
              </a:rPr>
              <a:t>Le monde est parcouru de routes qui se rapprochent et s’éloignent, mais l'important c'est qu'elles conduisent vers le Bien.  </a:t>
            </a:r>
            <a:endParaRPr lang="fr-CA" sz="3200" b="1" dirty="0" smtClean="0">
              <a:solidFill>
                <a:srgbClr val="000000"/>
              </a:solidFill>
            </a:endParaRPr>
          </a:p>
          <a:p>
            <a:pPr marL="114300" indent="0">
              <a:buFont typeface="Wingdings"/>
              <a:buNone/>
            </a:pPr>
            <a:r>
              <a:rPr lang="fr-CA" sz="2800" b="1" dirty="0" smtClean="0">
                <a:solidFill>
                  <a:srgbClr val="000000"/>
                </a:solidFill>
              </a:rPr>
              <a:t>        </a:t>
            </a:r>
            <a:r>
              <a:rPr lang="fr-CA" sz="2800" b="1" dirty="0" smtClean="0">
                <a:solidFill>
                  <a:srgbClr val="000000"/>
                </a:solidFill>
              </a:rPr>
              <a:t>             </a:t>
            </a:r>
            <a:r>
              <a:rPr lang="fr-CA" sz="2800" b="1" dirty="0" smtClean="0">
                <a:solidFill>
                  <a:srgbClr val="000000"/>
                </a:solidFill>
              </a:rPr>
              <a:t>~ </a:t>
            </a:r>
            <a:r>
              <a:rPr lang="fr-CA" sz="2000" b="1" dirty="0" smtClean="0">
                <a:solidFill>
                  <a:srgbClr val="000000"/>
                </a:solidFill>
              </a:rPr>
              <a:t>Pape François</a:t>
            </a:r>
            <a:endParaRPr lang="fr-CA" b="1" dirty="0">
              <a:solidFill>
                <a:srgbClr val="000000"/>
              </a:solidFill>
            </a:endParaRPr>
          </a:p>
        </p:txBody>
      </p:sp>
    </p:spTree>
    <p:extLst>
      <p:ext uri="{BB962C8B-B14F-4D97-AF65-F5344CB8AC3E}">
        <p14:creationId xmlns:p14="http://schemas.microsoft.com/office/powerpoint/2010/main" val="9972692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custDataLst>
              <p:tags r:id="rId1"/>
            </p:custDataLst>
          </p:nvPr>
        </p:nvSpPr>
        <p:spPr>
          <a:xfrm>
            <a:off x="479376" y="188640"/>
            <a:ext cx="5400600" cy="916738"/>
          </a:xfrm>
        </p:spPr>
        <p:txBody>
          <a:bodyPr>
            <a:normAutofit/>
          </a:bodyPr>
          <a:lstStyle/>
          <a:p>
            <a:pPr algn="ctr"/>
            <a:r>
              <a:rPr lang="en-CA" altLang="en-US" sz="4400" b="1" dirty="0">
                <a:solidFill>
                  <a:srgbClr val="C00000"/>
                </a:solidFill>
                <a:effectLst>
                  <a:outerShdw blurRad="38100" dist="38100" dir="2700000" algn="tl">
                    <a:srgbClr val="000000">
                      <a:alpha val="43137"/>
                    </a:srgbClr>
                  </a:outerShdw>
                </a:effectLst>
              </a:rPr>
              <a:t>I WAS . . .</a:t>
            </a:r>
          </a:p>
        </p:txBody>
      </p:sp>
      <p:sp>
        <p:nvSpPr>
          <p:cNvPr id="15362" name="Content Placeholder 1"/>
          <p:cNvSpPr>
            <a:spLocks noGrp="1"/>
          </p:cNvSpPr>
          <p:nvPr>
            <p:ph sz="quarter" idx="1"/>
            <p:custDataLst>
              <p:tags r:id="rId2"/>
            </p:custDataLst>
          </p:nvPr>
        </p:nvSpPr>
        <p:spPr>
          <a:xfrm>
            <a:off x="335360" y="1484784"/>
            <a:ext cx="5400600" cy="5040560"/>
          </a:xfrm>
        </p:spPr>
        <p:txBody>
          <a:bodyPr>
            <a:normAutofit fontScale="85000" lnSpcReduction="20000"/>
          </a:bodyPr>
          <a:lstStyle/>
          <a:p>
            <a:pPr marL="0" indent="0" algn="ctr">
              <a:buNone/>
            </a:pPr>
            <a:r>
              <a:rPr lang="en-CA" altLang="en-US" sz="3000" b="1" dirty="0">
                <a:solidFill>
                  <a:srgbClr val="000000"/>
                </a:solidFill>
              </a:rPr>
              <a:t>I was hungry and you gave me food, </a:t>
            </a:r>
          </a:p>
          <a:p>
            <a:pPr marL="0" indent="0" algn="ctr">
              <a:buNone/>
            </a:pPr>
            <a:r>
              <a:rPr lang="en-CA" altLang="en-US" sz="3000" b="1" dirty="0">
                <a:solidFill>
                  <a:srgbClr val="000000"/>
                </a:solidFill>
              </a:rPr>
              <a:t>I was thirsty and you gave me </a:t>
            </a:r>
          </a:p>
          <a:p>
            <a:pPr marL="0" indent="0" algn="ctr">
              <a:buNone/>
            </a:pPr>
            <a:r>
              <a:rPr lang="en-CA" altLang="en-US" sz="3000" b="1" dirty="0">
                <a:solidFill>
                  <a:srgbClr val="000000"/>
                </a:solidFill>
              </a:rPr>
              <a:t>something to drink, </a:t>
            </a:r>
          </a:p>
          <a:p>
            <a:pPr marL="0" indent="0" algn="ctr">
              <a:buNone/>
            </a:pPr>
            <a:r>
              <a:rPr lang="en-CA" altLang="en-US" sz="3000" b="1" dirty="0">
                <a:solidFill>
                  <a:srgbClr val="000000"/>
                </a:solidFill>
              </a:rPr>
              <a:t>I was a stranger and you welcomed me, </a:t>
            </a:r>
          </a:p>
          <a:p>
            <a:pPr marL="0" indent="0" algn="ctr">
              <a:buNone/>
            </a:pPr>
            <a:r>
              <a:rPr lang="en-CA" altLang="en-US" sz="3000" b="1" dirty="0">
                <a:solidFill>
                  <a:srgbClr val="000000"/>
                </a:solidFill>
              </a:rPr>
              <a:t>I was naked and you gave me clothing, </a:t>
            </a:r>
          </a:p>
          <a:p>
            <a:pPr marL="0" indent="0" algn="ctr">
              <a:buNone/>
            </a:pPr>
            <a:r>
              <a:rPr lang="en-CA" altLang="en-US" sz="3000" b="1" dirty="0">
                <a:solidFill>
                  <a:srgbClr val="000000"/>
                </a:solidFill>
              </a:rPr>
              <a:t>I was sick and you took care of me, </a:t>
            </a:r>
          </a:p>
          <a:p>
            <a:pPr marL="0" indent="0" algn="ctr">
              <a:buNone/>
            </a:pPr>
            <a:r>
              <a:rPr lang="en-CA" altLang="en-US" sz="3000" b="1" dirty="0">
                <a:solidFill>
                  <a:srgbClr val="000000"/>
                </a:solidFill>
              </a:rPr>
              <a:t>I was in prison and you visited me.</a:t>
            </a:r>
          </a:p>
          <a:p>
            <a:pPr marL="0" indent="0" algn="ctr">
              <a:buNone/>
            </a:pPr>
            <a:r>
              <a:rPr lang="en-CA" altLang="en-US" sz="2800" b="1" dirty="0">
                <a:solidFill>
                  <a:srgbClr val="000000"/>
                </a:solidFill>
              </a:rPr>
              <a:t>                       </a:t>
            </a:r>
            <a:r>
              <a:rPr lang="en-CA" altLang="en-US" sz="2800" b="1" dirty="0" smtClean="0">
                <a:solidFill>
                  <a:srgbClr val="000000"/>
                </a:solidFill>
              </a:rPr>
              <a:t> </a:t>
            </a:r>
            <a:r>
              <a:rPr lang="en-CA" altLang="en-US" sz="1900" b="1" dirty="0">
                <a:solidFill>
                  <a:srgbClr val="000000"/>
                </a:solidFill>
              </a:rPr>
              <a:t>Matt 25:34-36</a:t>
            </a:r>
            <a:endParaRPr lang="en-CA" altLang="en-US" sz="1500" b="1" dirty="0">
              <a:solidFill>
                <a:srgbClr val="000000"/>
              </a:solidFill>
            </a:endParaRPr>
          </a:p>
        </p:txBody>
      </p:sp>
      <p:sp>
        <p:nvSpPr>
          <p:cNvPr id="4" name="Title 2"/>
          <p:cNvSpPr txBox="1">
            <a:spLocks/>
          </p:cNvSpPr>
          <p:nvPr>
            <p:custDataLst>
              <p:tags r:id="rId3"/>
            </p:custDataLst>
          </p:nvPr>
        </p:nvSpPr>
        <p:spPr>
          <a:xfrm>
            <a:off x="6262149" y="260648"/>
            <a:ext cx="5688632" cy="8834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altLang="en-US" sz="4400" b="1" dirty="0" smtClean="0">
                <a:solidFill>
                  <a:srgbClr val="C00000"/>
                </a:solidFill>
                <a:effectLst>
                  <a:outerShdw blurRad="38100" dist="38100" dir="2700000" algn="tl">
                    <a:srgbClr val="000000">
                      <a:alpha val="43137"/>
                    </a:srgbClr>
                  </a:outerShdw>
                </a:effectLst>
              </a:rPr>
              <a:t>J’ÉTAIS. . .</a:t>
            </a:r>
            <a:endParaRPr lang="fr-CA" altLang="en-US" sz="4400" b="1" dirty="0">
              <a:solidFill>
                <a:srgbClr val="C00000"/>
              </a:solidFill>
              <a:effectLst>
                <a:outerShdw blurRad="38100" dist="38100" dir="2700000" algn="tl">
                  <a:srgbClr val="000000">
                    <a:alpha val="43137"/>
                  </a:srgbClr>
                </a:outerShdw>
              </a:effectLst>
            </a:endParaRPr>
          </a:p>
        </p:txBody>
      </p:sp>
      <p:sp>
        <p:nvSpPr>
          <p:cNvPr id="5" name="Content Placeholder 1"/>
          <p:cNvSpPr txBox="1">
            <a:spLocks/>
          </p:cNvSpPr>
          <p:nvPr>
            <p:custDataLst>
              <p:tags r:id="rId4"/>
            </p:custDataLst>
          </p:nvPr>
        </p:nvSpPr>
        <p:spPr>
          <a:xfrm>
            <a:off x="6240016" y="1484784"/>
            <a:ext cx="5688632" cy="5256584"/>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Symbol" pitchFamily="18" charset="2"/>
              <a:buNone/>
            </a:pPr>
            <a:r>
              <a:rPr lang="fr-CA" altLang="en-US" sz="2600" b="1" dirty="0" smtClean="0">
                <a:solidFill>
                  <a:srgbClr val="000000"/>
                </a:solidFill>
              </a:rPr>
              <a:t>J'ai eu faim et vous m'avez donné à manger; </a:t>
            </a:r>
          </a:p>
          <a:p>
            <a:pPr marL="0" indent="0" algn="ctr">
              <a:buFont typeface="Symbol" pitchFamily="18" charset="2"/>
              <a:buNone/>
            </a:pPr>
            <a:r>
              <a:rPr lang="fr-CA" altLang="en-US" sz="2600" b="1" dirty="0" smtClean="0">
                <a:solidFill>
                  <a:srgbClr val="000000"/>
                </a:solidFill>
              </a:rPr>
              <a:t>j'ai eu soif et vous m'avez donné à boire; </a:t>
            </a:r>
          </a:p>
          <a:p>
            <a:pPr marL="0" indent="0" algn="ctr">
              <a:buFont typeface="Symbol" pitchFamily="18" charset="2"/>
              <a:buNone/>
            </a:pPr>
            <a:r>
              <a:rPr lang="fr-CA" altLang="en-US" sz="2600" b="1" dirty="0" smtClean="0">
                <a:solidFill>
                  <a:srgbClr val="000000"/>
                </a:solidFill>
              </a:rPr>
              <a:t>j'étais étranger et vous m'avez accueilli; </a:t>
            </a:r>
          </a:p>
          <a:p>
            <a:pPr marL="0" indent="0" algn="ctr">
              <a:buFont typeface="Symbol" pitchFamily="18" charset="2"/>
              <a:buNone/>
            </a:pPr>
            <a:r>
              <a:rPr lang="fr-CA" altLang="en-US" sz="2600" b="1" dirty="0" smtClean="0">
                <a:solidFill>
                  <a:srgbClr val="000000"/>
                </a:solidFill>
              </a:rPr>
              <a:t>j'étais nu et vous m'avez habillé; </a:t>
            </a:r>
          </a:p>
          <a:p>
            <a:pPr marL="0" indent="0" algn="ctr">
              <a:buFont typeface="Symbol" pitchFamily="18" charset="2"/>
              <a:buNone/>
            </a:pPr>
            <a:r>
              <a:rPr lang="fr-CA" altLang="en-US" sz="2600" b="1" dirty="0" smtClean="0">
                <a:solidFill>
                  <a:srgbClr val="000000"/>
                </a:solidFill>
              </a:rPr>
              <a:t>j'étais malade et vous m'avez rendu visite; </a:t>
            </a:r>
          </a:p>
          <a:p>
            <a:pPr marL="0" indent="0" algn="ctr">
              <a:buFont typeface="Symbol" pitchFamily="18" charset="2"/>
              <a:buNone/>
            </a:pPr>
            <a:r>
              <a:rPr lang="fr-CA" altLang="en-US" sz="2600" b="1" dirty="0" smtClean="0">
                <a:solidFill>
                  <a:srgbClr val="000000"/>
                </a:solidFill>
              </a:rPr>
              <a:t>j'étais en prison et vous êtes venus vers moi.</a:t>
            </a:r>
          </a:p>
          <a:p>
            <a:pPr marL="0" indent="0" algn="ctr">
              <a:buFont typeface="Symbol" pitchFamily="18" charset="2"/>
              <a:buNone/>
            </a:pPr>
            <a:r>
              <a:rPr lang="fr-CA" altLang="en-US" sz="2800" b="1" dirty="0" smtClean="0">
                <a:solidFill>
                  <a:srgbClr val="000000"/>
                </a:solidFill>
              </a:rPr>
              <a:t>                      </a:t>
            </a:r>
            <a:r>
              <a:rPr lang="fr-CA" altLang="en-US" sz="2800" b="1" dirty="0" smtClean="0">
                <a:solidFill>
                  <a:srgbClr val="000000"/>
                </a:solidFill>
              </a:rPr>
              <a:t> </a:t>
            </a:r>
            <a:r>
              <a:rPr lang="fr-CA" altLang="en-US" sz="1800" b="1" dirty="0" smtClean="0">
                <a:solidFill>
                  <a:srgbClr val="000000"/>
                </a:solidFill>
              </a:rPr>
              <a:t>Matt 25:34-36</a:t>
            </a:r>
            <a:endParaRPr lang="fr-CA" altLang="en-US" sz="1400" b="1" dirty="0">
              <a:solidFill>
                <a:srgbClr val="000000"/>
              </a:solidFill>
            </a:endParaRPr>
          </a:p>
        </p:txBody>
      </p:sp>
    </p:spTree>
    <p:extLst>
      <p:ext uri="{BB962C8B-B14F-4D97-AF65-F5344CB8AC3E}">
        <p14:creationId xmlns:p14="http://schemas.microsoft.com/office/powerpoint/2010/main" val="14882701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image good samaritan">
            <a:hlinkClick r:id="rId6"/>
          </p:cNvPr>
          <p:cNvPicPr>
            <a:picLocks noChangeAspect="1" noChangeArrowheads="1"/>
          </p:cNvPicPr>
          <p:nvPr>
            <p:custDataLst>
              <p:tags r:id="rId1"/>
            </p:custDataLst>
          </p:nvPr>
        </p:nvPicPr>
        <p:blipFill rotWithShape="1">
          <a:blip r:embed="rId7" cstate="email">
            <a:extLst>
              <a:ext uri="{28A0092B-C50C-407E-A947-70E740481C1C}">
                <a14:useLocalDpi xmlns:a14="http://schemas.microsoft.com/office/drawing/2010/main"/>
              </a:ext>
            </a:extLst>
          </a:blip>
          <a:srcRect t="9769" b="16698"/>
          <a:stretch/>
        </p:blipFill>
        <p:spPr bwMode="auto">
          <a:xfrm>
            <a:off x="4297" y="-18000"/>
            <a:ext cx="12192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7009686" y="404664"/>
            <a:ext cx="3478803" cy="4320480"/>
          </a:xfrm>
        </p:spPr>
        <p:txBody>
          <a:bodyPr>
            <a:normAutofit/>
          </a:bodyPr>
          <a:lstStyle/>
          <a:p>
            <a:pPr algn="ctr"/>
            <a:r>
              <a:rPr lang="en-CA" b="1" dirty="0" smtClean="0">
                <a:solidFill>
                  <a:srgbClr val="C00000"/>
                </a:solidFill>
                <a:effectLst>
                  <a:outerShdw blurRad="38100" dist="38100" dir="2700000" algn="tl">
                    <a:srgbClr val="000000">
                      <a:alpha val="43137"/>
                    </a:srgbClr>
                  </a:outerShdw>
                </a:effectLst>
              </a:rPr>
              <a:t/>
            </a:r>
            <a:br>
              <a:rPr lang="en-CA" b="1" dirty="0" smtClean="0">
                <a:solidFill>
                  <a:srgbClr val="C00000"/>
                </a:solidFill>
                <a:effectLst>
                  <a:outerShdw blurRad="38100" dist="38100" dir="2700000" algn="tl">
                    <a:srgbClr val="000000">
                      <a:alpha val="43137"/>
                    </a:srgbClr>
                  </a:outerShdw>
                </a:effectLst>
              </a:rPr>
            </a:br>
            <a:r>
              <a:rPr lang="en-CA" b="1" dirty="0">
                <a:solidFill>
                  <a:srgbClr val="C00000"/>
                </a:solidFill>
                <a:effectLst>
                  <a:outerShdw blurRad="38100" dist="38100" dir="2700000" algn="tl">
                    <a:srgbClr val="000000">
                      <a:alpha val="43137"/>
                    </a:srgbClr>
                  </a:outerShdw>
                </a:effectLst>
              </a:rPr>
              <a:t/>
            </a:r>
            <a:br>
              <a:rPr lang="en-CA" b="1" dirty="0">
                <a:solidFill>
                  <a:srgbClr val="C00000"/>
                </a:solidFill>
                <a:effectLst>
                  <a:outerShdw blurRad="38100" dist="38100" dir="2700000" algn="tl">
                    <a:srgbClr val="000000">
                      <a:alpha val="43137"/>
                    </a:srgbClr>
                  </a:outerShdw>
                </a:effectLst>
              </a:rPr>
            </a:br>
            <a:endParaRPr lang="en-CA"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custDataLst>
              <p:tags r:id="rId3"/>
            </p:custDataLst>
          </p:nvPr>
        </p:nvSpPr>
        <p:spPr>
          <a:xfrm>
            <a:off x="4297" y="116632"/>
            <a:ext cx="7467600" cy="792088"/>
          </a:xfrm>
        </p:spPr>
        <p:txBody>
          <a:bodyPr>
            <a:normAutofit/>
          </a:bodyPr>
          <a:lstStyle/>
          <a:p>
            <a:pPr marL="0" indent="0">
              <a:buNone/>
            </a:pPr>
            <a:r>
              <a:rPr lang="en-CA" sz="4000" b="1" dirty="0">
                <a:solidFill>
                  <a:srgbClr val="FFFF00"/>
                </a:solidFill>
                <a:effectLst>
                  <a:outerShdw blurRad="38100" dist="38100" dir="2700000" algn="tl">
                    <a:srgbClr val="000000">
                      <a:alpha val="43137"/>
                    </a:srgbClr>
                  </a:outerShdw>
                </a:effectLst>
              </a:rPr>
              <a:t>THE GOOD SAMARITAN</a:t>
            </a:r>
            <a:endParaRPr lang="en-CA" sz="4000" dirty="0">
              <a:solidFill>
                <a:srgbClr val="FFFF00"/>
              </a:solidFill>
            </a:endParaRPr>
          </a:p>
        </p:txBody>
      </p:sp>
      <p:sp>
        <p:nvSpPr>
          <p:cNvPr id="5" name="Content Placeholder 2"/>
          <p:cNvSpPr txBox="1">
            <a:spLocks/>
          </p:cNvSpPr>
          <p:nvPr>
            <p:custDataLst>
              <p:tags r:id="rId4"/>
            </p:custDataLst>
          </p:nvPr>
        </p:nvSpPr>
        <p:spPr>
          <a:xfrm>
            <a:off x="-2119" y="980728"/>
            <a:ext cx="6924600" cy="648072"/>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CA" sz="4000" b="1" dirty="0" smtClean="0">
                <a:solidFill>
                  <a:srgbClr val="FFFF00"/>
                </a:solidFill>
                <a:effectLst>
                  <a:outerShdw blurRad="38100" dist="38100" dir="2700000" algn="tl">
                    <a:srgbClr val="000000">
                      <a:alpha val="43137"/>
                    </a:srgbClr>
                  </a:outerShdw>
                </a:effectLst>
              </a:rPr>
              <a:t>LE BON SAMARITAIN</a:t>
            </a:r>
            <a:endParaRPr lang="fr-CA" sz="4000" dirty="0">
              <a:solidFill>
                <a:srgbClr val="FFFF00"/>
              </a:solidFill>
            </a:endParaRPr>
          </a:p>
        </p:txBody>
      </p:sp>
    </p:spTree>
    <p:extLst>
      <p:ext uri="{BB962C8B-B14F-4D97-AF65-F5344CB8AC3E}">
        <p14:creationId xmlns:p14="http://schemas.microsoft.com/office/powerpoint/2010/main" val="866567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35360" y="116632"/>
            <a:ext cx="5400600" cy="1368152"/>
          </a:xfrm>
        </p:spPr>
        <p:txBody>
          <a:bodyPr>
            <a:noAutofit/>
          </a:bodyPr>
          <a:lstStyle/>
          <a:p>
            <a:pPr algn="ctr"/>
            <a:r>
              <a:rPr lang="en-CA" sz="3600" b="1" dirty="0">
                <a:solidFill>
                  <a:srgbClr val="C00000"/>
                </a:solidFill>
                <a:effectLst>
                  <a:outerShdw blurRad="38100" dist="38100" dir="2700000" algn="tl">
                    <a:srgbClr val="000000">
                      <a:alpha val="43137"/>
                    </a:srgbClr>
                  </a:outerShdw>
                </a:effectLst>
              </a:rPr>
              <a:t>FIVE MOMENTS IN </a:t>
            </a:r>
            <a:r>
              <a:rPr lang="en-CA" sz="3600" b="1" dirty="0" smtClean="0">
                <a:solidFill>
                  <a:srgbClr val="C00000"/>
                </a:solidFill>
                <a:effectLst>
                  <a:outerShdw blurRad="38100" dist="38100" dir="2700000" algn="tl">
                    <a:srgbClr val="000000">
                      <a:alpha val="43137"/>
                    </a:srgbClr>
                  </a:outerShdw>
                </a:effectLst>
              </a:rPr>
              <a:t>MERCY</a:t>
            </a:r>
            <a:endParaRPr lang="en-US" sz="2400" dirty="0"/>
          </a:p>
        </p:txBody>
      </p:sp>
      <p:sp>
        <p:nvSpPr>
          <p:cNvPr id="3" name="Content Placeholder 2"/>
          <p:cNvSpPr>
            <a:spLocks noGrp="1"/>
          </p:cNvSpPr>
          <p:nvPr>
            <p:ph sz="quarter" idx="1"/>
            <p:custDataLst>
              <p:tags r:id="rId2"/>
            </p:custDataLst>
          </p:nvPr>
        </p:nvSpPr>
        <p:spPr>
          <a:xfrm>
            <a:off x="335360" y="1981200"/>
            <a:ext cx="5400600" cy="3968080"/>
          </a:xfrm>
        </p:spPr>
        <p:txBody>
          <a:bodyPr>
            <a:normAutofit/>
          </a:bodyPr>
          <a:lstStyle/>
          <a:p>
            <a:pPr marL="457200" indent="-457200">
              <a:buFont typeface="+mj-lt"/>
              <a:buAutoNum type="arabicPeriod"/>
            </a:pPr>
            <a:r>
              <a:rPr lang="en-US" sz="2800" b="1" dirty="0"/>
              <a:t>Contemplative seeing</a:t>
            </a:r>
          </a:p>
          <a:p>
            <a:pPr marL="457200" indent="-457200">
              <a:buFont typeface="+mj-lt"/>
              <a:buAutoNum type="arabicPeriod"/>
            </a:pPr>
            <a:r>
              <a:rPr lang="en-US" sz="2800" b="1" dirty="0"/>
              <a:t>A heart moved with compassion</a:t>
            </a:r>
          </a:p>
          <a:p>
            <a:pPr marL="457200" indent="-457200">
              <a:buFont typeface="+mj-lt"/>
              <a:buAutoNum type="arabicPeriod"/>
            </a:pPr>
            <a:r>
              <a:rPr lang="en-US" sz="2800" b="1" dirty="0" err="1"/>
              <a:t>Mercying</a:t>
            </a:r>
            <a:r>
              <a:rPr lang="en-US" sz="2800" b="1" dirty="0"/>
              <a:t> </a:t>
            </a:r>
          </a:p>
          <a:p>
            <a:pPr marL="457200" indent="-457200">
              <a:buFont typeface="+mj-lt"/>
              <a:buAutoNum type="arabicPeriod"/>
            </a:pPr>
            <a:r>
              <a:rPr lang="en-US" sz="2800" b="1" dirty="0"/>
              <a:t>Making a circle of mercy</a:t>
            </a:r>
          </a:p>
          <a:p>
            <a:pPr marL="457200" indent="-457200">
              <a:buFont typeface="+mj-lt"/>
              <a:buAutoNum type="arabicPeriod"/>
            </a:pPr>
            <a:r>
              <a:rPr lang="en-US" sz="2800" b="1" dirty="0"/>
              <a:t>Creating a culture of mercy</a:t>
            </a:r>
          </a:p>
          <a:p>
            <a:endParaRPr lang="en-US" dirty="0"/>
          </a:p>
          <a:p>
            <a:endParaRPr lang="en-US" dirty="0"/>
          </a:p>
        </p:txBody>
      </p:sp>
      <p:sp>
        <p:nvSpPr>
          <p:cNvPr id="4" name="Title 1"/>
          <p:cNvSpPr txBox="1">
            <a:spLocks/>
          </p:cNvSpPr>
          <p:nvPr>
            <p:custDataLst>
              <p:tags r:id="rId3"/>
            </p:custDataLst>
          </p:nvPr>
        </p:nvSpPr>
        <p:spPr>
          <a:xfrm>
            <a:off x="6339791" y="404664"/>
            <a:ext cx="5616622" cy="1034189"/>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3600" b="1" dirty="0" smtClean="0">
                <a:solidFill>
                  <a:srgbClr val="C00000"/>
                </a:solidFill>
                <a:effectLst>
                  <a:outerShdw blurRad="38100" dist="38100" dir="2700000" algn="tl">
                    <a:srgbClr val="000000">
                      <a:alpha val="43137"/>
                    </a:srgbClr>
                  </a:outerShdw>
                </a:effectLst>
              </a:rPr>
              <a:t>CINQ MOMENTS </a:t>
            </a:r>
            <a:br>
              <a:rPr lang="fr-CA" sz="3600" b="1" dirty="0" smtClean="0">
                <a:solidFill>
                  <a:srgbClr val="C00000"/>
                </a:solidFill>
                <a:effectLst>
                  <a:outerShdw blurRad="38100" dist="38100" dir="2700000" algn="tl">
                    <a:srgbClr val="000000">
                      <a:alpha val="43137"/>
                    </a:srgbClr>
                  </a:outerShdw>
                </a:effectLst>
              </a:rPr>
            </a:br>
            <a:r>
              <a:rPr lang="fr-CA" sz="3600" b="1" dirty="0" smtClean="0">
                <a:solidFill>
                  <a:srgbClr val="C00000"/>
                </a:solidFill>
                <a:effectLst>
                  <a:outerShdw blurRad="38100" dist="38100" dir="2700000" algn="tl">
                    <a:srgbClr val="000000">
                      <a:alpha val="43137"/>
                    </a:srgbClr>
                  </a:outerShdw>
                </a:effectLst>
              </a:rPr>
              <a:t>DE LA MISÉRICORDE</a:t>
            </a:r>
            <a:endParaRPr lang="fr-CA" sz="2800" dirty="0"/>
          </a:p>
        </p:txBody>
      </p:sp>
      <p:sp>
        <p:nvSpPr>
          <p:cNvPr id="5" name="Content Placeholder 2"/>
          <p:cNvSpPr txBox="1">
            <a:spLocks/>
          </p:cNvSpPr>
          <p:nvPr>
            <p:custDataLst>
              <p:tags r:id="rId4"/>
            </p:custDataLst>
          </p:nvPr>
        </p:nvSpPr>
        <p:spPr>
          <a:xfrm>
            <a:off x="6312024" y="1988840"/>
            <a:ext cx="5616623" cy="3745889"/>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57200" indent="-457200">
              <a:buFont typeface="+mj-lt"/>
              <a:buAutoNum type="arabicPeriod"/>
            </a:pPr>
            <a:r>
              <a:rPr lang="fr-CA" sz="2800" b="1" dirty="0" smtClean="0"/>
              <a:t>Regard contemplatif</a:t>
            </a:r>
          </a:p>
          <a:p>
            <a:pPr marL="457200" indent="-457200">
              <a:buFont typeface="+mj-lt"/>
              <a:buAutoNum type="arabicPeriod"/>
            </a:pPr>
            <a:r>
              <a:rPr lang="fr-CA" sz="2800" b="1" dirty="0" smtClean="0"/>
              <a:t>Un cœur mû par la compassion</a:t>
            </a:r>
          </a:p>
          <a:p>
            <a:pPr marL="457200" indent="-457200">
              <a:buFont typeface="+mj-lt"/>
              <a:buAutoNum type="arabicPeriod"/>
            </a:pPr>
            <a:r>
              <a:rPr lang="fr-CA" sz="2800" b="1" dirty="0" smtClean="0"/>
              <a:t>Agir par compassion</a:t>
            </a:r>
          </a:p>
          <a:p>
            <a:pPr marL="457200" indent="-457200">
              <a:buFont typeface="+mj-lt"/>
              <a:buAutoNum type="arabicPeriod"/>
            </a:pPr>
            <a:r>
              <a:rPr lang="fr-CA" sz="2800" b="1" dirty="0" smtClean="0"/>
              <a:t>Faire un cercle de miséricorde</a:t>
            </a:r>
          </a:p>
          <a:p>
            <a:pPr marL="457200" indent="-457200">
              <a:buFont typeface="+mj-lt"/>
              <a:buAutoNum type="arabicPeriod"/>
            </a:pPr>
            <a:r>
              <a:rPr lang="fr-CA" sz="2800" b="1" dirty="0" smtClean="0"/>
              <a:t>Créer une culture de miséricorde</a:t>
            </a:r>
          </a:p>
          <a:p>
            <a:endParaRPr lang="fr-CA" sz="2800" dirty="0" smtClean="0"/>
          </a:p>
          <a:p>
            <a:endParaRPr lang="fr-CA" sz="2800" dirty="0"/>
          </a:p>
        </p:txBody>
      </p:sp>
    </p:spTree>
    <p:extLst>
      <p:ext uri="{BB962C8B-B14F-4D97-AF65-F5344CB8AC3E}">
        <p14:creationId xmlns:p14="http://schemas.microsoft.com/office/powerpoint/2010/main" val="9453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custDataLst>
              <p:tags r:id="rId1"/>
            </p:custDataLst>
          </p:nvPr>
        </p:nvSpPr>
        <p:spPr>
          <a:xfrm>
            <a:off x="407368" y="908720"/>
            <a:ext cx="5328592" cy="5184576"/>
          </a:xfrm>
        </p:spPr>
        <p:txBody>
          <a:bodyPr>
            <a:normAutofit/>
          </a:bodyPr>
          <a:lstStyle/>
          <a:p>
            <a:pPr algn="ctr">
              <a:buFontTx/>
              <a:buNone/>
            </a:pPr>
            <a:r>
              <a:rPr lang="en-US" sz="2800" b="1" dirty="0"/>
              <a:t>In this troubled world </a:t>
            </a:r>
          </a:p>
          <a:p>
            <a:pPr algn="ctr">
              <a:buFontTx/>
              <a:buNone/>
            </a:pPr>
            <a:r>
              <a:rPr lang="en-US" sz="2800" b="1" dirty="0"/>
              <a:t>we wish to express God’s love </a:t>
            </a:r>
          </a:p>
          <a:p>
            <a:pPr algn="ctr">
              <a:buFontTx/>
              <a:buNone/>
            </a:pPr>
            <a:r>
              <a:rPr lang="en-US" sz="2800" b="1" dirty="0"/>
              <a:t>for wounded humanity </a:t>
            </a:r>
          </a:p>
          <a:p>
            <a:pPr algn="ctr">
              <a:buFontTx/>
              <a:buNone/>
            </a:pPr>
            <a:r>
              <a:rPr lang="en-US" sz="2800" b="1" dirty="0"/>
              <a:t>and always we must answer the question: </a:t>
            </a:r>
          </a:p>
          <a:p>
            <a:pPr algn="ctr">
              <a:buFontTx/>
              <a:buNone/>
            </a:pPr>
            <a:r>
              <a:rPr lang="en-US" sz="2800" b="1" dirty="0"/>
              <a:t>how can we dare mercy</a:t>
            </a:r>
          </a:p>
          <a:p>
            <a:pPr algn="ctr">
              <a:buFontTx/>
              <a:buNone/>
            </a:pPr>
            <a:r>
              <a:rPr lang="en-US" sz="2800" b="1" dirty="0"/>
              <a:t>in the mosaic of our realities?</a:t>
            </a:r>
          </a:p>
          <a:p>
            <a:pPr algn="r">
              <a:buFontTx/>
              <a:buNone/>
            </a:pPr>
            <a:r>
              <a:rPr lang="en-US" dirty="0" smtClean="0"/>
              <a:t>			       </a:t>
            </a:r>
            <a:r>
              <a:rPr lang="en-US" sz="1600" b="1" i="1" dirty="0" err="1"/>
              <a:t>Inès</a:t>
            </a:r>
            <a:r>
              <a:rPr lang="en-US" sz="1600" b="1" i="1" dirty="0"/>
              <a:t> Maria dell’ </a:t>
            </a:r>
            <a:r>
              <a:rPr lang="en-US" sz="1600" b="1" i="1" dirty="0" err="1"/>
              <a:t>Eucaristia</a:t>
            </a:r>
            <a:r>
              <a:rPr lang="en-US" sz="1600" b="1" i="1" dirty="0"/>
              <a:t> </a:t>
            </a:r>
            <a:r>
              <a:rPr lang="en-US" sz="1600" b="1" i="1" dirty="0" err="1"/>
              <a:t>fdls</a:t>
            </a:r>
            <a:r>
              <a:rPr lang="en-US" sz="1600" b="1" i="1" dirty="0"/>
              <a:t> (1994)</a:t>
            </a:r>
          </a:p>
        </p:txBody>
      </p:sp>
      <p:sp>
        <p:nvSpPr>
          <p:cNvPr id="3" name="Content Placeholder 2"/>
          <p:cNvSpPr txBox="1">
            <a:spLocks/>
          </p:cNvSpPr>
          <p:nvPr>
            <p:custDataLst>
              <p:tags r:id="rId2"/>
            </p:custDataLst>
          </p:nvPr>
        </p:nvSpPr>
        <p:spPr>
          <a:xfrm>
            <a:off x="6528048" y="476672"/>
            <a:ext cx="5400600" cy="590465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buFontTx/>
              <a:buNone/>
            </a:pPr>
            <a:r>
              <a:rPr lang="fr-CA" sz="2800" b="1" dirty="0" smtClean="0"/>
              <a:t>Dans ce monde </a:t>
            </a:r>
            <a:r>
              <a:rPr lang="fr-CA" sz="2800" b="1" dirty="0" smtClean="0"/>
              <a:t>troublé,</a:t>
            </a:r>
            <a:endParaRPr lang="fr-CA" sz="2800" b="1" dirty="0" smtClean="0"/>
          </a:p>
          <a:p>
            <a:pPr algn="ctr">
              <a:buFontTx/>
              <a:buNone/>
            </a:pPr>
            <a:r>
              <a:rPr lang="fr-CA" sz="2800" b="1" dirty="0" smtClean="0"/>
              <a:t>nous voulons exprimer l’amour de Dieu</a:t>
            </a:r>
          </a:p>
          <a:p>
            <a:pPr algn="ctr">
              <a:buFontTx/>
              <a:buNone/>
            </a:pPr>
            <a:r>
              <a:rPr lang="fr-CA" sz="2800" b="1" dirty="0" smtClean="0"/>
              <a:t>pour l’humanité blessée</a:t>
            </a:r>
          </a:p>
          <a:p>
            <a:pPr algn="ctr">
              <a:buFontTx/>
              <a:buNone/>
            </a:pPr>
            <a:r>
              <a:rPr lang="fr-CA" sz="2800" b="1" dirty="0" smtClean="0"/>
              <a:t>et toujours devons-nous répondre à cette question : </a:t>
            </a:r>
          </a:p>
          <a:p>
            <a:pPr algn="ctr">
              <a:buFontTx/>
              <a:buNone/>
            </a:pPr>
            <a:r>
              <a:rPr lang="fr-CA" sz="2800" b="1" dirty="0" smtClean="0"/>
              <a:t>comment pouvons-nous oser la miséricorde</a:t>
            </a:r>
          </a:p>
          <a:p>
            <a:pPr algn="ctr">
              <a:buFontTx/>
              <a:buNone/>
            </a:pPr>
            <a:r>
              <a:rPr lang="fr-CA" sz="2800" b="1" dirty="0" smtClean="0"/>
              <a:t>à travers la mosaïque de nos réalités?</a:t>
            </a:r>
            <a:r>
              <a:rPr lang="fr-CA" sz="1800" b="1" baseline="30000" dirty="0" smtClean="0"/>
              <a:t>1</a:t>
            </a:r>
          </a:p>
          <a:p>
            <a:pPr algn="r">
              <a:buFontTx/>
              <a:buNone/>
            </a:pPr>
            <a:r>
              <a:rPr lang="fr-CA" dirty="0" smtClean="0"/>
              <a:t>			       </a:t>
            </a:r>
            <a:r>
              <a:rPr lang="fr-CA" sz="1600" b="1" i="1" dirty="0" smtClean="0"/>
              <a:t>Inès Maria dell’ </a:t>
            </a:r>
            <a:r>
              <a:rPr lang="fr-CA" sz="1600" b="1" i="1" dirty="0" err="1" smtClean="0"/>
              <a:t>Eucaristia</a:t>
            </a:r>
            <a:r>
              <a:rPr lang="fr-CA" sz="1600" b="1" i="1" dirty="0" smtClean="0"/>
              <a:t> </a:t>
            </a:r>
            <a:r>
              <a:rPr lang="fr-CA" sz="1600" b="1" i="1" dirty="0" err="1" smtClean="0"/>
              <a:t>fdls</a:t>
            </a:r>
            <a:r>
              <a:rPr lang="fr-CA" sz="1600" b="1" i="1" dirty="0" smtClean="0"/>
              <a:t> (1994)</a:t>
            </a:r>
          </a:p>
        </p:txBody>
      </p:sp>
      <p:sp>
        <p:nvSpPr>
          <p:cNvPr id="4" name="Rectangle 3"/>
          <p:cNvSpPr/>
          <p:nvPr>
            <p:custDataLst>
              <p:tags r:id="rId3"/>
            </p:custDataLst>
          </p:nvPr>
        </p:nvSpPr>
        <p:spPr>
          <a:xfrm>
            <a:off x="7060141" y="6581001"/>
            <a:ext cx="4896544" cy="276999"/>
          </a:xfrm>
          <a:prstGeom prst="rect">
            <a:avLst/>
          </a:prstGeom>
        </p:spPr>
        <p:txBody>
          <a:bodyPr wrap="square">
            <a:spAutoFit/>
          </a:bodyPr>
          <a:lstStyle/>
          <a:p>
            <a:pPr algn="r"/>
            <a:r>
              <a:rPr lang="fr-CA" sz="1200" baseline="30000" dirty="0" smtClean="0"/>
              <a:t>1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21475700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ybeautifulworldblogdotcom.files.wordpress.com/2015/11/rain-drops-dk7a8019c2a9-maria-de-bruyn-res.jpg"/>
          <p:cNvPicPr>
            <a:picLocks noChangeAspect="1" noChangeArrowheads="1"/>
          </p:cNvPicPr>
          <p:nvPr>
            <p:custDataLst>
              <p:tags r:id="rId1"/>
            </p:custDataLst>
          </p:nvPr>
        </p:nvPicPr>
        <p:blipFill rotWithShape="1">
          <a:blip r:embed="rId6" cstate="email">
            <a:extLst>
              <a:ext uri="{28A0092B-C50C-407E-A947-70E740481C1C}">
                <a14:useLocalDpi xmlns:a14="http://schemas.microsoft.com/office/drawing/2010/main"/>
              </a:ext>
            </a:extLst>
          </a:blip>
          <a:srcRect t="16338" b="8464"/>
          <a:stretch/>
        </p:blipFill>
        <p:spPr bwMode="auto">
          <a:xfrm>
            <a:off x="3115" y="-18000"/>
            <a:ext cx="12192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119336" y="188640"/>
            <a:ext cx="5832648" cy="2160240"/>
          </a:xfrm>
        </p:spPr>
        <p:txBody>
          <a:bodyPr>
            <a:noAutofit/>
          </a:bodyPr>
          <a:lstStyle/>
          <a:p>
            <a:r>
              <a:rPr lang="en-US" sz="3200" b="1" dirty="0">
                <a:solidFill>
                  <a:schemeClr val="bg1"/>
                </a:solidFill>
              </a:rPr>
              <a:t>Mercy is the willingness to enter into the chaos of others.</a:t>
            </a:r>
            <a:r>
              <a:rPr lang="en-US" sz="2000" b="1" dirty="0">
                <a:solidFill>
                  <a:schemeClr val="bg1"/>
                </a:solidFill>
              </a:rPr>
              <a:t/>
            </a:r>
            <a:br>
              <a:rPr lang="en-US" sz="2000" b="1" dirty="0">
                <a:solidFill>
                  <a:schemeClr val="bg1"/>
                </a:solidFill>
              </a:rPr>
            </a:br>
            <a:r>
              <a:rPr lang="en-US" sz="3200" b="1" dirty="0">
                <a:solidFill>
                  <a:schemeClr val="bg1"/>
                </a:solidFill>
              </a:rPr>
              <a:t>                    </a:t>
            </a:r>
            <a:r>
              <a:rPr lang="en-US" sz="1800" b="1" dirty="0" smtClean="0">
                <a:solidFill>
                  <a:schemeClr val="bg1"/>
                </a:solidFill>
              </a:rPr>
              <a:t>~ </a:t>
            </a:r>
            <a:r>
              <a:rPr lang="en-US" sz="1800" b="1" dirty="0">
                <a:solidFill>
                  <a:schemeClr val="bg1"/>
                </a:solidFill>
              </a:rPr>
              <a:t>James Keenan, </a:t>
            </a:r>
            <a:r>
              <a:rPr lang="en-US" sz="1800" b="1" dirty="0" err="1">
                <a:solidFill>
                  <a:schemeClr val="bg1"/>
                </a:solidFill>
              </a:rPr>
              <a:t>sj</a:t>
            </a:r>
            <a:endParaRPr lang="en-CA" sz="1800" dirty="0">
              <a:solidFill>
                <a:schemeClr val="bg1"/>
              </a:solidFill>
            </a:endParaRPr>
          </a:p>
        </p:txBody>
      </p:sp>
      <p:sp>
        <p:nvSpPr>
          <p:cNvPr id="4" name="Title 1"/>
          <p:cNvSpPr txBox="1">
            <a:spLocks/>
          </p:cNvSpPr>
          <p:nvPr>
            <p:custDataLst>
              <p:tags r:id="rId3"/>
            </p:custDataLst>
          </p:nvPr>
        </p:nvSpPr>
        <p:spPr>
          <a:xfrm>
            <a:off x="6271727" y="188640"/>
            <a:ext cx="5760639" cy="208823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fr-CA" sz="3200" b="1" dirty="0" smtClean="0">
                <a:solidFill>
                  <a:schemeClr val="bg1"/>
                </a:solidFill>
              </a:rPr>
              <a:t>La miséricorde est la volonté de pénétrer dans le chaos des autres.</a:t>
            </a:r>
            <a:r>
              <a:rPr lang="fr-CA" sz="1600" b="1" baseline="30000" dirty="0" smtClean="0">
                <a:solidFill>
                  <a:schemeClr val="bg1"/>
                </a:solidFill>
              </a:rPr>
              <a:t>10</a:t>
            </a:r>
            <a:r>
              <a:rPr lang="fr-CA" sz="2000" b="1" dirty="0" smtClean="0">
                <a:solidFill>
                  <a:schemeClr val="bg1"/>
                </a:solidFill>
              </a:rPr>
              <a:t/>
            </a:r>
            <a:br>
              <a:rPr lang="fr-CA" sz="2000" b="1" dirty="0" smtClean="0">
                <a:solidFill>
                  <a:schemeClr val="bg1"/>
                </a:solidFill>
              </a:rPr>
            </a:br>
            <a:r>
              <a:rPr lang="fr-CA" sz="2800" b="1" dirty="0" smtClean="0">
                <a:solidFill>
                  <a:schemeClr val="bg1"/>
                </a:solidFill>
              </a:rPr>
              <a:t>                    </a:t>
            </a:r>
            <a:r>
              <a:rPr lang="fr-CA" sz="2800" b="1" dirty="0" smtClean="0">
                <a:solidFill>
                  <a:schemeClr val="bg1"/>
                </a:solidFill>
              </a:rPr>
              <a:t>  </a:t>
            </a:r>
            <a:r>
              <a:rPr lang="fr-CA" sz="1800" b="1" dirty="0" smtClean="0">
                <a:solidFill>
                  <a:schemeClr val="bg1"/>
                </a:solidFill>
              </a:rPr>
              <a:t>~ James </a:t>
            </a:r>
            <a:r>
              <a:rPr lang="fr-CA" sz="1800" b="1" dirty="0" err="1" smtClean="0">
                <a:solidFill>
                  <a:schemeClr val="bg1"/>
                </a:solidFill>
              </a:rPr>
              <a:t>Keenan</a:t>
            </a:r>
            <a:r>
              <a:rPr lang="fr-CA" sz="1800" b="1" dirty="0" smtClean="0">
                <a:solidFill>
                  <a:schemeClr val="bg1"/>
                </a:solidFill>
              </a:rPr>
              <a:t>, </a:t>
            </a:r>
            <a:r>
              <a:rPr lang="fr-CA" sz="1800" b="1" dirty="0" err="1" smtClean="0">
                <a:solidFill>
                  <a:schemeClr val="bg1"/>
                </a:solidFill>
              </a:rPr>
              <a:t>sj</a:t>
            </a:r>
            <a:endParaRPr lang="fr-CA" sz="1800" dirty="0">
              <a:solidFill>
                <a:schemeClr val="bg1"/>
              </a:solidFill>
            </a:endParaRPr>
          </a:p>
        </p:txBody>
      </p:sp>
      <p:sp>
        <p:nvSpPr>
          <p:cNvPr id="5" name="Rectangle 4"/>
          <p:cNvSpPr/>
          <p:nvPr>
            <p:custDataLst>
              <p:tags r:id="rId4"/>
            </p:custDataLst>
          </p:nvPr>
        </p:nvSpPr>
        <p:spPr>
          <a:xfrm>
            <a:off x="7158923" y="6521048"/>
            <a:ext cx="4896544" cy="276999"/>
          </a:xfrm>
          <a:prstGeom prst="rect">
            <a:avLst/>
          </a:prstGeom>
        </p:spPr>
        <p:txBody>
          <a:bodyPr wrap="square">
            <a:spAutoFit/>
          </a:bodyPr>
          <a:lstStyle/>
          <a:p>
            <a:pPr algn="r"/>
            <a:r>
              <a:rPr lang="fr-CA" sz="1200" baseline="30000" dirty="0" smtClean="0">
                <a:solidFill>
                  <a:schemeClr val="bg1"/>
                </a:solidFill>
              </a:rPr>
              <a:t>10 </a:t>
            </a:r>
            <a:r>
              <a:rPr lang="fr-CA" sz="1200" dirty="0" smtClean="0">
                <a:solidFill>
                  <a:schemeClr val="bg1"/>
                </a:solidFill>
              </a:rPr>
              <a:t>Traduction libre – Version française non disponible.</a:t>
            </a:r>
            <a:endParaRPr lang="fr-CA" sz="1200" dirty="0">
              <a:solidFill>
                <a:schemeClr val="bg1"/>
              </a:solidFill>
            </a:endParaRPr>
          </a:p>
        </p:txBody>
      </p:sp>
    </p:spTree>
    <p:extLst>
      <p:ext uri="{BB962C8B-B14F-4D97-AF65-F5344CB8AC3E}">
        <p14:creationId xmlns:p14="http://schemas.microsoft.com/office/powerpoint/2010/main" val="1010151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allpapers.jurko.net/uploads/wallpaper_22072.jpg"/>
          <p:cNvPicPr>
            <a:picLocks/>
          </p:cNvPicPr>
          <p:nvPr>
            <p:custDataLst>
              <p:tags r:id="rId1"/>
            </p:custDataLst>
          </p:nvPr>
        </p:nvPicPr>
        <p:blipFill rotWithShape="1">
          <a:blip r:embed="rId5" cstate="email"/>
          <a:srcRect b="5099"/>
          <a:stretch/>
        </p:blipFill>
        <p:spPr>
          <a:xfrm>
            <a:off x="0" y="0"/>
            <a:ext cx="12192000" cy="6876000"/>
          </a:xfrm>
          <a:prstGeom prst="rect">
            <a:avLst/>
          </a:prstGeom>
        </p:spPr>
      </p:pic>
      <p:sp>
        <p:nvSpPr>
          <p:cNvPr id="2" name="Title 1"/>
          <p:cNvSpPr>
            <a:spLocks noGrp="1"/>
          </p:cNvSpPr>
          <p:nvPr>
            <p:ph type="title"/>
            <p:custDataLst>
              <p:tags r:id="rId2"/>
            </p:custDataLst>
          </p:nvPr>
        </p:nvSpPr>
        <p:spPr>
          <a:xfrm>
            <a:off x="119336" y="12778"/>
            <a:ext cx="7038571" cy="1143000"/>
          </a:xfrm>
        </p:spPr>
        <p:txBody>
          <a:bodyPr>
            <a:normAutofit fontScale="90000"/>
          </a:bodyPr>
          <a:lstStyle/>
          <a:p>
            <a:pPr algn="r"/>
            <a:r>
              <a:rPr lang="en-CA" sz="4800" b="1" dirty="0">
                <a:solidFill>
                  <a:srgbClr val="FFFF00"/>
                </a:solidFill>
                <a:effectLst>
                  <a:outerShdw blurRad="38100" dist="38100" dir="2700000" algn="tl">
                    <a:srgbClr val="000000">
                      <a:alpha val="43137"/>
                    </a:srgbClr>
                  </a:outerShdw>
                </a:effectLst>
              </a:rPr>
              <a:t>BOUNDARY WALKING</a:t>
            </a:r>
          </a:p>
        </p:txBody>
      </p:sp>
      <p:sp>
        <p:nvSpPr>
          <p:cNvPr id="5" name="Title 1"/>
          <p:cNvSpPr txBox="1">
            <a:spLocks/>
          </p:cNvSpPr>
          <p:nvPr>
            <p:custDataLst>
              <p:tags r:id="rId3"/>
            </p:custDataLst>
          </p:nvPr>
        </p:nvSpPr>
        <p:spPr>
          <a:xfrm>
            <a:off x="314672" y="991139"/>
            <a:ext cx="8229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fr-CA" sz="4800" b="1" dirty="0" smtClean="0">
                <a:solidFill>
                  <a:srgbClr val="FFFF00"/>
                </a:solidFill>
                <a:effectLst>
                  <a:outerShdw blurRad="38100" dist="38100" dir="2700000" algn="tl">
                    <a:srgbClr val="000000">
                      <a:alpha val="43137"/>
                    </a:srgbClr>
                  </a:outerShdw>
                </a:effectLst>
              </a:rPr>
              <a:t>LONGER LA FRONTIÈRE</a:t>
            </a:r>
            <a:endParaRPr lang="fr-CA" sz="4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36112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3352" y="548680"/>
            <a:ext cx="5472608" cy="708688"/>
          </a:xfrm>
        </p:spPr>
        <p:txBody>
          <a:bodyPr>
            <a:noAutofit/>
          </a:bodyPr>
          <a:lstStyle/>
          <a:p>
            <a:pPr algn="ctr"/>
            <a:r>
              <a:rPr lang="en-CA" sz="4400" b="1" dirty="0">
                <a:solidFill>
                  <a:srgbClr val="A20000"/>
                </a:solidFill>
                <a:effectLst>
                  <a:outerShdw blurRad="38100" dist="38100" dir="2700000" algn="tl">
                    <a:srgbClr val="000000">
                      <a:alpha val="43137"/>
                    </a:srgbClr>
                  </a:outerShdw>
                </a:effectLst>
              </a:rPr>
              <a:t>BOUNDARIES</a:t>
            </a:r>
          </a:p>
        </p:txBody>
      </p:sp>
      <p:sp>
        <p:nvSpPr>
          <p:cNvPr id="3" name="Content Placeholder 2"/>
          <p:cNvSpPr>
            <a:spLocks noGrp="1"/>
          </p:cNvSpPr>
          <p:nvPr>
            <p:ph sz="quarter" idx="1"/>
            <p:custDataLst>
              <p:tags r:id="rId2"/>
            </p:custDataLst>
          </p:nvPr>
        </p:nvSpPr>
        <p:spPr>
          <a:xfrm>
            <a:off x="263352" y="1658775"/>
            <a:ext cx="5472608" cy="4680520"/>
          </a:xfrm>
        </p:spPr>
        <p:txBody>
          <a:bodyPr>
            <a:normAutofit fontScale="92500"/>
          </a:bodyPr>
          <a:lstStyle/>
          <a:p>
            <a:pPr marL="114300" indent="0" algn="ctr">
              <a:buNone/>
            </a:pPr>
            <a:r>
              <a:rPr lang="en-CA" sz="2800" b="1" dirty="0"/>
              <a:t>Self-protective walls </a:t>
            </a:r>
          </a:p>
          <a:p>
            <a:pPr marL="114300" indent="0" algn="ctr">
              <a:buNone/>
            </a:pPr>
            <a:r>
              <a:rPr lang="en-CA" sz="2800" b="1" dirty="0"/>
              <a:t>Means to define separateness </a:t>
            </a:r>
          </a:p>
          <a:p>
            <a:pPr marL="114300" indent="0" algn="ctr">
              <a:buNone/>
            </a:pPr>
            <a:endParaRPr lang="en-CA" sz="2800" b="1" dirty="0">
              <a:solidFill>
                <a:srgbClr val="13343D"/>
              </a:solidFill>
            </a:endParaRPr>
          </a:p>
          <a:p>
            <a:pPr marL="114300" indent="0" algn="ctr">
              <a:buNone/>
            </a:pPr>
            <a:r>
              <a:rPr lang="en-CA" sz="2800" b="1" dirty="0">
                <a:solidFill>
                  <a:srgbClr val="A20000"/>
                </a:solidFill>
              </a:rPr>
              <a:t>OR</a:t>
            </a:r>
          </a:p>
          <a:p>
            <a:pPr marL="114300" indent="0" algn="ctr">
              <a:buNone/>
            </a:pPr>
            <a:endParaRPr lang="en-CA" sz="2800" b="1" dirty="0">
              <a:solidFill>
                <a:srgbClr val="13343D"/>
              </a:solidFill>
            </a:endParaRPr>
          </a:p>
          <a:p>
            <a:pPr marL="114300" indent="0" algn="ctr">
              <a:buNone/>
            </a:pPr>
            <a:r>
              <a:rPr lang="en-CA" sz="2800" b="1" dirty="0"/>
              <a:t>Places of meeting </a:t>
            </a:r>
          </a:p>
          <a:p>
            <a:pPr marL="114300" indent="0" algn="ctr">
              <a:buNone/>
            </a:pPr>
            <a:r>
              <a:rPr lang="en-CA" sz="2800" b="1" dirty="0"/>
              <a:t>Places where new relationships take form </a:t>
            </a:r>
          </a:p>
          <a:p>
            <a:pPr marL="114300" indent="0" algn="ctr">
              <a:buNone/>
            </a:pPr>
            <a:r>
              <a:rPr lang="en-CA" sz="2800" b="1" dirty="0"/>
              <a:t>Places of exchange and growth</a:t>
            </a:r>
          </a:p>
        </p:txBody>
      </p:sp>
      <p:sp>
        <p:nvSpPr>
          <p:cNvPr id="4" name="Title 1"/>
          <p:cNvSpPr txBox="1">
            <a:spLocks/>
          </p:cNvSpPr>
          <p:nvPr>
            <p:custDataLst>
              <p:tags r:id="rId3"/>
            </p:custDataLst>
          </p:nvPr>
        </p:nvSpPr>
        <p:spPr>
          <a:xfrm>
            <a:off x="6198096" y="513982"/>
            <a:ext cx="5730552" cy="708688"/>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CA" sz="4400" b="1" dirty="0" smtClean="0">
                <a:solidFill>
                  <a:srgbClr val="A20000"/>
                </a:solidFill>
                <a:effectLst>
                  <a:outerShdw blurRad="38100" dist="38100" dir="2700000" algn="tl">
                    <a:srgbClr val="000000">
                      <a:alpha val="43137"/>
                    </a:srgbClr>
                  </a:outerShdw>
                </a:effectLst>
              </a:rPr>
              <a:t>Les LIMITES</a:t>
            </a:r>
            <a:endParaRPr lang="fr-CA" sz="4400" b="1" dirty="0">
              <a:solidFill>
                <a:srgbClr val="A20000"/>
              </a:solidFill>
              <a:effectLst>
                <a:outerShdw blurRad="38100" dist="38100" dir="2700000" algn="tl">
                  <a:srgbClr val="000000">
                    <a:alpha val="43137"/>
                  </a:srgbClr>
                </a:outerShdw>
              </a:effectLst>
            </a:endParaRPr>
          </a:p>
        </p:txBody>
      </p:sp>
      <p:sp>
        <p:nvSpPr>
          <p:cNvPr id="5" name="Content Placeholder 2"/>
          <p:cNvSpPr txBox="1">
            <a:spLocks/>
          </p:cNvSpPr>
          <p:nvPr>
            <p:custDataLst>
              <p:tags r:id="rId4"/>
            </p:custDataLst>
          </p:nvPr>
        </p:nvSpPr>
        <p:spPr>
          <a:xfrm>
            <a:off x="6149978" y="1628800"/>
            <a:ext cx="5760640" cy="468052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14300" indent="0" algn="ctr">
              <a:buFont typeface="Wingdings"/>
              <a:buNone/>
            </a:pPr>
            <a:r>
              <a:rPr lang="fr-CA" sz="2800" b="1" dirty="0" smtClean="0"/>
              <a:t>Murs d’autoprotection</a:t>
            </a:r>
          </a:p>
          <a:p>
            <a:pPr marL="114300" indent="0" algn="ctr">
              <a:buFont typeface="Wingdings"/>
              <a:buNone/>
            </a:pPr>
            <a:r>
              <a:rPr lang="fr-CA" sz="2800" b="1" dirty="0" smtClean="0"/>
              <a:t>Moyens de définir la différence</a:t>
            </a:r>
          </a:p>
          <a:p>
            <a:pPr marL="114300" indent="0" algn="ctr">
              <a:buFont typeface="Wingdings"/>
              <a:buNone/>
            </a:pPr>
            <a:endParaRPr lang="fr-CA" sz="2800" b="1" dirty="0" smtClean="0">
              <a:solidFill>
                <a:srgbClr val="13343D"/>
              </a:solidFill>
            </a:endParaRPr>
          </a:p>
          <a:p>
            <a:pPr marL="114300" indent="0" algn="ctr">
              <a:buFont typeface="Wingdings"/>
              <a:buNone/>
            </a:pPr>
            <a:r>
              <a:rPr lang="fr-CA" sz="2800" b="1" dirty="0" smtClean="0">
                <a:solidFill>
                  <a:srgbClr val="A20000"/>
                </a:solidFill>
              </a:rPr>
              <a:t>OU</a:t>
            </a:r>
          </a:p>
          <a:p>
            <a:pPr marL="114300" indent="0" algn="ctr">
              <a:buFont typeface="Wingdings"/>
              <a:buNone/>
            </a:pPr>
            <a:endParaRPr lang="fr-CA" sz="2800" b="1" dirty="0" smtClean="0">
              <a:solidFill>
                <a:srgbClr val="13343D"/>
              </a:solidFill>
            </a:endParaRPr>
          </a:p>
          <a:p>
            <a:pPr marL="114300" indent="0" algn="ctr">
              <a:buFont typeface="Wingdings"/>
              <a:buNone/>
            </a:pPr>
            <a:r>
              <a:rPr lang="fr-CA" sz="2800" b="1" dirty="0" smtClean="0"/>
              <a:t>Endroits de rencontre</a:t>
            </a:r>
          </a:p>
          <a:p>
            <a:pPr marL="114300" indent="0" algn="ctr">
              <a:buFont typeface="Wingdings"/>
              <a:buNone/>
            </a:pPr>
            <a:r>
              <a:rPr lang="fr-CA" sz="2800" b="1" dirty="0" smtClean="0"/>
              <a:t>Endroits où de nouvelles relations </a:t>
            </a:r>
            <a:r>
              <a:rPr lang="fr-CA" sz="2800" b="1" dirty="0" smtClean="0"/>
              <a:t>prennent </a:t>
            </a:r>
            <a:r>
              <a:rPr lang="fr-CA" sz="2800" b="1" dirty="0" smtClean="0"/>
              <a:t>forme</a:t>
            </a:r>
          </a:p>
          <a:p>
            <a:pPr marL="114300" indent="0" algn="ctr">
              <a:buFont typeface="Wingdings"/>
              <a:buNone/>
            </a:pPr>
            <a:r>
              <a:rPr lang="fr-CA" sz="2800" b="1" dirty="0" smtClean="0"/>
              <a:t>Endroits d’échange et de croissance</a:t>
            </a:r>
            <a:endParaRPr lang="fr-CA" sz="2800" b="1" dirty="0"/>
          </a:p>
        </p:txBody>
      </p:sp>
    </p:spTree>
    <p:extLst>
      <p:ext uri="{BB962C8B-B14F-4D97-AF65-F5344CB8AC3E}">
        <p14:creationId xmlns:p14="http://schemas.microsoft.com/office/powerpoint/2010/main" val="75543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263352" y="620688"/>
            <a:ext cx="5472608" cy="6048672"/>
          </a:xfrm>
        </p:spPr>
        <p:txBody>
          <a:bodyPr>
            <a:noAutofit/>
          </a:bodyPr>
          <a:lstStyle/>
          <a:p>
            <a:pPr marL="0" indent="0">
              <a:buNone/>
            </a:pPr>
            <a:r>
              <a:rPr lang="en-CA" b="1" dirty="0"/>
              <a:t>Unafraid of the fringes, Jesus himself became a fringe </a:t>
            </a:r>
            <a:endParaRPr lang="en-CA" b="1" dirty="0" smtClean="0"/>
          </a:p>
          <a:p>
            <a:pPr marL="0" indent="0" algn="r">
              <a:buNone/>
            </a:pPr>
            <a:r>
              <a:rPr lang="en-CA" sz="1800" b="1" dirty="0" smtClean="0"/>
              <a:t>(</a:t>
            </a:r>
            <a:r>
              <a:rPr lang="en-CA" sz="1800" b="1" dirty="0"/>
              <a:t>cf. Phil 2:6-8; </a:t>
            </a:r>
            <a:r>
              <a:rPr lang="en-CA" sz="1800" b="1" dirty="0" err="1"/>
              <a:t>Jn</a:t>
            </a:r>
            <a:r>
              <a:rPr lang="en-CA" sz="1800" b="1" dirty="0"/>
              <a:t> 1:14). </a:t>
            </a:r>
          </a:p>
          <a:p>
            <a:pPr marL="0" indent="0">
              <a:buNone/>
            </a:pPr>
            <a:endParaRPr lang="en-CA" b="1" dirty="0"/>
          </a:p>
          <a:p>
            <a:pPr marL="0" indent="0">
              <a:buNone/>
            </a:pPr>
            <a:r>
              <a:rPr lang="en-CA" b="1" dirty="0"/>
              <a:t>So if we dare to go to the fringes, we will find him there; indeed, he is already there. Jesus is already there, in the hearts of our brothers and sisters, in their wounded flesh, in their troubles and in their profound desolation. He is already there. </a:t>
            </a:r>
            <a:endParaRPr lang="en-CA" b="1" dirty="0" smtClean="0"/>
          </a:p>
          <a:p>
            <a:pPr marL="0" indent="0" algn="r">
              <a:buNone/>
            </a:pPr>
            <a:r>
              <a:rPr lang="en-CA" sz="1800" b="1" dirty="0" smtClean="0"/>
              <a:t>Gaudete </a:t>
            </a:r>
            <a:r>
              <a:rPr lang="en-CA" sz="1800" b="1" dirty="0" smtClean="0"/>
              <a:t>Et </a:t>
            </a:r>
            <a:r>
              <a:rPr lang="en-CA" sz="1800" b="1" dirty="0" err="1" smtClean="0"/>
              <a:t>Exsultate</a:t>
            </a:r>
            <a:r>
              <a:rPr lang="en-CA" sz="1800" b="1" dirty="0" smtClean="0"/>
              <a:t>, #135</a:t>
            </a:r>
            <a:endParaRPr lang="en-CA" sz="1800" b="1" dirty="0"/>
          </a:p>
        </p:txBody>
      </p:sp>
      <p:sp>
        <p:nvSpPr>
          <p:cNvPr id="4" name="Content Placeholder 2"/>
          <p:cNvSpPr txBox="1">
            <a:spLocks/>
          </p:cNvSpPr>
          <p:nvPr>
            <p:custDataLst>
              <p:tags r:id="rId2"/>
            </p:custDataLst>
          </p:nvPr>
        </p:nvSpPr>
        <p:spPr>
          <a:xfrm>
            <a:off x="6270104" y="404664"/>
            <a:ext cx="5658544" cy="583264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CA" b="1" dirty="0" smtClean="0"/>
              <a:t>Jésus s'est dépouillé lui-même, en prenant une forme de serviteur, en devenant semblable aux hommes; et ayant paru comme un simple homme, il s'est humilié lui-même. </a:t>
            </a:r>
            <a:endParaRPr lang="fr-CA" b="1" dirty="0" smtClean="0"/>
          </a:p>
          <a:p>
            <a:pPr marL="0" indent="0" algn="r">
              <a:buFont typeface="Wingdings"/>
              <a:buNone/>
            </a:pPr>
            <a:r>
              <a:rPr lang="fr-CA" b="1" dirty="0" smtClean="0"/>
              <a:t>	</a:t>
            </a:r>
            <a:r>
              <a:rPr lang="fr-CA" sz="1800" b="1" dirty="0" smtClean="0"/>
              <a:t>(cf. Phil 2:6-8; </a:t>
            </a:r>
            <a:r>
              <a:rPr lang="fr-CA" sz="1800" b="1" dirty="0" err="1" smtClean="0"/>
              <a:t>Jn</a:t>
            </a:r>
            <a:r>
              <a:rPr lang="fr-CA" sz="1800" b="1" dirty="0" smtClean="0"/>
              <a:t> 1:14). </a:t>
            </a:r>
          </a:p>
          <a:p>
            <a:pPr marL="0" indent="0">
              <a:buFont typeface="Wingdings"/>
              <a:buNone/>
            </a:pPr>
            <a:endParaRPr lang="fr-CA" b="1" dirty="0" smtClean="0"/>
          </a:p>
          <a:p>
            <a:pPr marL="0" indent="0">
              <a:buFont typeface="Wingdings"/>
              <a:buNone/>
            </a:pPr>
            <a:r>
              <a:rPr lang="fr-CA" b="1" dirty="0" smtClean="0"/>
              <a:t>C’est pourquoi, si nous osons aller aux périphéries, nous l’y trouverons, il y sera. Jésus nous devance dans le cœur de ce frère, dans sa chair blessée, dans sa vie opprimée, dans son âme obscurcie. Il y est déjà. </a:t>
            </a:r>
          </a:p>
          <a:p>
            <a:pPr marL="0" indent="0">
              <a:buFont typeface="Wingdings"/>
              <a:buNone/>
            </a:pPr>
            <a:r>
              <a:rPr lang="fr-CA" b="1" dirty="0" smtClean="0"/>
              <a:t>            </a:t>
            </a:r>
            <a:r>
              <a:rPr lang="fr-CA" b="1" dirty="0" smtClean="0"/>
              <a:t>  </a:t>
            </a:r>
            <a:r>
              <a:rPr lang="fr-CA" sz="1800" b="1" dirty="0" err="1" smtClean="0"/>
              <a:t>Gaudete</a:t>
            </a:r>
            <a:r>
              <a:rPr lang="fr-CA" sz="1800" b="1" dirty="0" smtClean="0"/>
              <a:t> et </a:t>
            </a:r>
            <a:r>
              <a:rPr lang="fr-CA" sz="1800" b="1" dirty="0" err="1" smtClean="0"/>
              <a:t>Exsultate</a:t>
            </a:r>
            <a:r>
              <a:rPr lang="fr-CA" sz="1800" b="1" dirty="0" smtClean="0"/>
              <a:t>, #135</a:t>
            </a:r>
            <a:endParaRPr lang="fr-CA" sz="1800" b="1" dirty="0"/>
          </a:p>
        </p:txBody>
      </p:sp>
    </p:spTree>
    <p:extLst>
      <p:ext uri="{BB962C8B-B14F-4D97-AF65-F5344CB8AC3E}">
        <p14:creationId xmlns:p14="http://schemas.microsoft.com/office/powerpoint/2010/main" val="3527422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darlynemurawski.com/img/s1/v48/p425483835-3.jpg"/>
          <p:cNvPicPr>
            <a:picLocks noChangeAspect="1" noChangeArrowheads="1"/>
          </p:cNvPicPr>
          <p:nvPr>
            <p:custDataLst>
              <p:tags r:id="rId1"/>
            </p:custDataLst>
          </p:nvPr>
        </p:nvPicPr>
        <p:blipFill rotWithShape="1">
          <a:blip r:embed="rId5" cstate="email">
            <a:extLst>
              <a:ext uri="{28A0092B-C50C-407E-A947-70E740481C1C}">
                <a14:useLocalDpi xmlns:a14="http://schemas.microsoft.com/office/drawing/2010/main"/>
              </a:ext>
            </a:extLst>
          </a:blip>
          <a:srcRect t="5885" b="19218"/>
          <a:stretch/>
        </p:blipFill>
        <p:spPr bwMode="auto">
          <a:xfrm>
            <a:off x="0" y="0"/>
            <a:ext cx="12192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263352" y="332656"/>
            <a:ext cx="5472608" cy="2016224"/>
          </a:xfrm>
        </p:spPr>
        <p:txBody>
          <a:bodyPr>
            <a:noAutofit/>
          </a:bodyPr>
          <a:lstStyle/>
          <a:p>
            <a:pPr algn="r"/>
            <a:r>
              <a:rPr lang="en-CA" sz="3600" b="1" dirty="0">
                <a:solidFill>
                  <a:schemeClr val="bg1"/>
                </a:solidFill>
              </a:rPr>
              <a:t>We must be where the cry of the poor meets the ear of God.</a:t>
            </a:r>
            <a:br>
              <a:rPr lang="en-CA" sz="3600" b="1" dirty="0">
                <a:solidFill>
                  <a:schemeClr val="bg1"/>
                </a:solidFill>
              </a:rPr>
            </a:br>
            <a:r>
              <a:rPr lang="en-CA" sz="1800" b="1" dirty="0">
                <a:solidFill>
                  <a:schemeClr val="bg1"/>
                </a:solidFill>
              </a:rPr>
              <a:t>~ Sandra </a:t>
            </a:r>
            <a:r>
              <a:rPr lang="en-CA" sz="1800" b="1" dirty="0" err="1">
                <a:solidFill>
                  <a:schemeClr val="bg1"/>
                </a:solidFill>
              </a:rPr>
              <a:t>Schneiders</a:t>
            </a:r>
            <a:r>
              <a:rPr lang="en-CA" sz="1800" b="1" dirty="0">
                <a:solidFill>
                  <a:schemeClr val="bg1"/>
                </a:solidFill>
              </a:rPr>
              <a:t>, </a:t>
            </a:r>
            <a:r>
              <a:rPr lang="en-CA" sz="1800" b="1" dirty="0" err="1">
                <a:solidFill>
                  <a:schemeClr val="bg1"/>
                </a:solidFill>
              </a:rPr>
              <a:t>ihm</a:t>
            </a:r>
            <a:endParaRPr lang="en-CA" sz="1800" b="1" dirty="0">
              <a:solidFill>
                <a:schemeClr val="bg1"/>
              </a:solidFill>
            </a:endParaRPr>
          </a:p>
        </p:txBody>
      </p:sp>
      <p:sp>
        <p:nvSpPr>
          <p:cNvPr id="4" name="Title 1"/>
          <p:cNvSpPr txBox="1">
            <a:spLocks/>
          </p:cNvSpPr>
          <p:nvPr>
            <p:custDataLst>
              <p:tags r:id="rId3"/>
            </p:custDataLst>
          </p:nvPr>
        </p:nvSpPr>
        <p:spPr>
          <a:xfrm>
            <a:off x="6271029" y="260648"/>
            <a:ext cx="5769888" cy="23042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fr-CA" sz="3400" b="1" dirty="0" smtClean="0">
                <a:solidFill>
                  <a:schemeClr val="bg1"/>
                </a:solidFill>
              </a:rPr>
              <a:t>Nous devons être là où le cri du pauvre atteint l’oreille de Dieu.</a:t>
            </a:r>
            <a:br>
              <a:rPr lang="fr-CA" sz="3400" b="1" dirty="0" smtClean="0">
                <a:solidFill>
                  <a:schemeClr val="bg1"/>
                </a:solidFill>
              </a:rPr>
            </a:br>
            <a:r>
              <a:rPr lang="fr-CA" sz="1600" b="1" dirty="0" smtClean="0">
                <a:solidFill>
                  <a:schemeClr val="bg1"/>
                </a:solidFill>
              </a:rPr>
              <a:t/>
            </a:r>
            <a:br>
              <a:rPr lang="fr-CA" sz="1600" b="1" dirty="0" smtClean="0">
                <a:solidFill>
                  <a:schemeClr val="bg1"/>
                </a:solidFill>
              </a:rPr>
            </a:br>
            <a:r>
              <a:rPr lang="fr-CA" sz="1800" b="1" dirty="0" smtClean="0">
                <a:solidFill>
                  <a:schemeClr val="bg1"/>
                </a:solidFill>
              </a:rPr>
              <a:t>~ Sandra </a:t>
            </a:r>
            <a:r>
              <a:rPr lang="fr-CA" sz="1800" b="1" dirty="0" err="1" smtClean="0">
                <a:solidFill>
                  <a:schemeClr val="bg1"/>
                </a:solidFill>
              </a:rPr>
              <a:t>Schneiders</a:t>
            </a:r>
            <a:r>
              <a:rPr lang="fr-CA" sz="1800" b="1" dirty="0" smtClean="0">
                <a:solidFill>
                  <a:schemeClr val="bg1"/>
                </a:solidFill>
              </a:rPr>
              <a:t>, </a:t>
            </a:r>
            <a:r>
              <a:rPr lang="fr-CA" sz="1800" b="1" dirty="0" err="1" smtClean="0">
                <a:solidFill>
                  <a:schemeClr val="bg1"/>
                </a:solidFill>
              </a:rPr>
              <a:t>ihm</a:t>
            </a:r>
            <a:endParaRPr lang="fr-CA" sz="1800" b="1" dirty="0">
              <a:solidFill>
                <a:schemeClr val="bg1"/>
              </a:solidFill>
            </a:endParaRPr>
          </a:p>
        </p:txBody>
      </p:sp>
    </p:spTree>
    <p:extLst>
      <p:ext uri="{BB962C8B-B14F-4D97-AF65-F5344CB8AC3E}">
        <p14:creationId xmlns:p14="http://schemas.microsoft.com/office/powerpoint/2010/main" val="38667124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335360" y="980728"/>
            <a:ext cx="5400600" cy="5493224"/>
          </a:xfrm>
        </p:spPr>
        <p:txBody>
          <a:bodyPr>
            <a:normAutofit/>
          </a:bodyPr>
          <a:lstStyle/>
          <a:p>
            <a:pPr marL="0" indent="0">
              <a:buNone/>
            </a:pPr>
            <a:r>
              <a:rPr lang="en-CA" b="1" dirty="0"/>
              <a:t>The ministry of Jesus, as portrayed in the Gospels, was not just a matter of doing good deeds. It was ever an expression of the divine pathos for marginalised and afflicted humankind. In their encounter with Jesus, people experienced not simply a humanitarian gesture but also a glimpse of God’s unconditional love</a:t>
            </a:r>
            <a:r>
              <a:rPr lang="en-CA" b="1" dirty="0" smtClean="0"/>
              <a:t>.</a:t>
            </a:r>
          </a:p>
          <a:p>
            <a:pPr marL="0" indent="0" algn="r">
              <a:buNone/>
            </a:pPr>
            <a:r>
              <a:rPr lang="en-CA" sz="1800" b="1" dirty="0" smtClean="0"/>
              <a:t>~ </a:t>
            </a:r>
            <a:r>
              <a:rPr lang="en-CA" sz="1800" b="1" dirty="0"/>
              <a:t>Bishop Vincent Long, Parramatta, Australia</a:t>
            </a:r>
          </a:p>
          <a:p>
            <a:pPr marL="0" indent="0">
              <a:buNone/>
            </a:pPr>
            <a:endParaRPr lang="en-CA" b="1" dirty="0"/>
          </a:p>
          <a:p>
            <a:pPr marL="0" indent="0">
              <a:buNone/>
            </a:pPr>
            <a:endParaRPr lang="en-CA" b="1" dirty="0"/>
          </a:p>
        </p:txBody>
      </p:sp>
      <p:sp>
        <p:nvSpPr>
          <p:cNvPr id="4" name="Content Placeholder 2"/>
          <p:cNvSpPr txBox="1">
            <a:spLocks/>
          </p:cNvSpPr>
          <p:nvPr>
            <p:custDataLst>
              <p:tags r:id="rId2"/>
            </p:custDataLst>
          </p:nvPr>
        </p:nvSpPr>
        <p:spPr>
          <a:xfrm>
            <a:off x="6218828" y="960112"/>
            <a:ext cx="5637811" cy="5493224"/>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20000"/>
              </a:lnSpc>
              <a:buFont typeface="Wingdings"/>
              <a:buNone/>
            </a:pPr>
            <a:r>
              <a:rPr lang="fr-CA" sz="2800" b="1" dirty="0" smtClean="0"/>
              <a:t>Le ministère de Jésus, tel qu’illustré par les évangiles, ne se limitait pas à faire de bonnes actions. C’était sans cesse l’expression du pathos divin pour les êtres humains marginalisés et affligés. Quand les gens rencontraient Jésus, non seulement expérimentaient-ils un geste d’humanité, mais ils avaient en même temps l’occasion d’entrevoir l’amour inconditionnel de Dieu.</a:t>
            </a:r>
            <a:r>
              <a:rPr lang="fr-CA" sz="1900" baseline="30000" dirty="0" smtClean="0"/>
              <a:t>11</a:t>
            </a:r>
          </a:p>
          <a:p>
            <a:pPr marL="0" indent="0">
              <a:lnSpc>
                <a:spcPct val="120000"/>
              </a:lnSpc>
              <a:buFont typeface="Wingdings"/>
              <a:buNone/>
            </a:pPr>
            <a:endParaRPr lang="fr-CA" sz="100" b="1" dirty="0" smtClean="0"/>
          </a:p>
          <a:p>
            <a:pPr marL="0" indent="0" algn="r">
              <a:lnSpc>
                <a:spcPct val="120000"/>
              </a:lnSpc>
              <a:buFont typeface="Wingdings"/>
              <a:buNone/>
            </a:pPr>
            <a:r>
              <a:rPr lang="fr-CA" sz="2100" b="1" dirty="0" smtClean="0"/>
              <a:t>~ Mgr Vincent Long, Parramatta, </a:t>
            </a:r>
            <a:endParaRPr lang="fr-CA" sz="2100" b="1" dirty="0" smtClean="0"/>
          </a:p>
          <a:p>
            <a:pPr marL="0" indent="0" algn="r">
              <a:lnSpc>
                <a:spcPct val="120000"/>
              </a:lnSpc>
              <a:buFont typeface="Wingdings"/>
              <a:buNone/>
            </a:pPr>
            <a:r>
              <a:rPr lang="fr-CA" sz="2100" b="1" dirty="0" smtClean="0"/>
              <a:t>Australie</a:t>
            </a:r>
            <a:endParaRPr lang="fr-CA" sz="2100" b="1" dirty="0" smtClean="0"/>
          </a:p>
          <a:p>
            <a:pPr marL="0" indent="0">
              <a:lnSpc>
                <a:spcPct val="120000"/>
              </a:lnSpc>
              <a:buFont typeface="Wingdings"/>
              <a:buNone/>
            </a:pPr>
            <a:endParaRPr lang="fr-CA" sz="2100" b="1" dirty="0" smtClean="0"/>
          </a:p>
          <a:p>
            <a:pPr marL="0" indent="0">
              <a:lnSpc>
                <a:spcPct val="120000"/>
              </a:lnSpc>
              <a:buFont typeface="Wingdings"/>
              <a:buNone/>
            </a:pPr>
            <a:endParaRPr lang="fr-CA" sz="2800" b="1" dirty="0"/>
          </a:p>
        </p:txBody>
      </p:sp>
      <p:sp>
        <p:nvSpPr>
          <p:cNvPr id="5" name="Rectangle 4"/>
          <p:cNvSpPr/>
          <p:nvPr>
            <p:custDataLst>
              <p:tags r:id="rId3"/>
            </p:custDataLst>
          </p:nvPr>
        </p:nvSpPr>
        <p:spPr>
          <a:xfrm>
            <a:off x="6960095" y="6581000"/>
            <a:ext cx="4896544" cy="276999"/>
          </a:xfrm>
          <a:prstGeom prst="rect">
            <a:avLst/>
          </a:prstGeom>
        </p:spPr>
        <p:txBody>
          <a:bodyPr wrap="square">
            <a:spAutoFit/>
          </a:bodyPr>
          <a:lstStyle/>
          <a:p>
            <a:r>
              <a:rPr lang="fr-CA" sz="1200" baseline="30000" dirty="0" smtClean="0"/>
              <a:t>11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6899273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335360" y="404664"/>
            <a:ext cx="5400600" cy="5976664"/>
          </a:xfrm>
        </p:spPr>
        <p:txBody>
          <a:bodyPr>
            <a:noAutofit/>
          </a:bodyPr>
          <a:lstStyle/>
          <a:p>
            <a:pPr marL="0" indent="0">
              <a:buNone/>
            </a:pPr>
            <a:r>
              <a:rPr lang="en-CA" sz="2200" b="1" dirty="0"/>
              <a:t>Without naming the church as the People of God, Frederic championed the fundamental notion of the baptismal identity and mission of each and every Christian. </a:t>
            </a:r>
          </a:p>
          <a:p>
            <a:pPr marL="0" indent="0">
              <a:buNone/>
            </a:pPr>
            <a:endParaRPr lang="en-CA" sz="2200" b="1" dirty="0"/>
          </a:p>
          <a:p>
            <a:pPr marL="0" indent="0">
              <a:buNone/>
            </a:pPr>
            <a:r>
              <a:rPr lang="en-CA" sz="2200" b="1" dirty="0"/>
              <a:t>St Vincent de Paul was conceived not simply as an accessory of the institutional church. Rather, it was a concrete expression of the witness of solidarity on the part of the baptised. Its works of charity were motivated by God’s love and mercy for all.</a:t>
            </a:r>
          </a:p>
          <a:p>
            <a:pPr marL="0" indent="0" algn="r">
              <a:buNone/>
            </a:pPr>
            <a:r>
              <a:rPr lang="en-CA" sz="1800" b="1" dirty="0" smtClean="0"/>
              <a:t>~ </a:t>
            </a:r>
            <a:r>
              <a:rPr lang="en-CA" sz="1800" b="1" dirty="0"/>
              <a:t>Bishop Vincent Long, Parramatta, Australia</a:t>
            </a:r>
          </a:p>
          <a:p>
            <a:pPr marL="0" indent="0">
              <a:buNone/>
            </a:pPr>
            <a:endParaRPr lang="en-CA" sz="2200" b="1" dirty="0"/>
          </a:p>
          <a:p>
            <a:pPr marL="0" indent="0">
              <a:buNone/>
            </a:pPr>
            <a:endParaRPr lang="en-CA" sz="2200" b="1" dirty="0"/>
          </a:p>
        </p:txBody>
      </p:sp>
      <p:sp>
        <p:nvSpPr>
          <p:cNvPr id="4" name="Content Placeholder 2"/>
          <p:cNvSpPr txBox="1">
            <a:spLocks/>
          </p:cNvSpPr>
          <p:nvPr>
            <p:custDataLst>
              <p:tags r:id="rId2"/>
            </p:custDataLst>
          </p:nvPr>
        </p:nvSpPr>
        <p:spPr>
          <a:xfrm>
            <a:off x="6126088" y="404664"/>
            <a:ext cx="5802560" cy="5808129"/>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CA" sz="2200" b="1" dirty="0" smtClean="0"/>
              <a:t>Sans nommer l’Église comme étant le peuple de Dieu, Frédéric défendait la notion fondamentale de l’identité baptismale et de la mission de chaque chrétien. </a:t>
            </a:r>
          </a:p>
          <a:p>
            <a:pPr marL="0" indent="0">
              <a:buFont typeface="Wingdings"/>
              <a:buNone/>
            </a:pPr>
            <a:endParaRPr lang="fr-CA" sz="2200" b="1" dirty="0" smtClean="0"/>
          </a:p>
          <a:p>
            <a:pPr marL="0" indent="0">
              <a:buFont typeface="Wingdings"/>
              <a:buNone/>
            </a:pPr>
            <a:r>
              <a:rPr lang="fr-CA" sz="2200" b="1" dirty="0" smtClean="0"/>
              <a:t>Saint Vincent de Paul n’était pas considéré seulement comme un accessoire de l’Église institutionnelle. Il était plutôt l’expression concrète du témoignage de solidarité de la part des baptisés. Ses œuvres de charité étaient motivées par l’amour et la miséricorde de Dieu envers tous.</a:t>
            </a:r>
            <a:r>
              <a:rPr lang="fr-CA" sz="1800" baseline="30000" dirty="0" smtClean="0"/>
              <a:t>12</a:t>
            </a:r>
          </a:p>
          <a:p>
            <a:pPr marL="0" indent="0" algn="r">
              <a:buFont typeface="Wingdings"/>
              <a:buNone/>
            </a:pPr>
            <a:r>
              <a:rPr lang="fr-CA" b="1" dirty="0" smtClean="0"/>
              <a:t>	</a:t>
            </a:r>
            <a:r>
              <a:rPr lang="fr-CA" sz="1800" b="1" dirty="0" smtClean="0"/>
              <a:t>~ Mgr Vincent Long, Parramatta, Australie</a:t>
            </a:r>
          </a:p>
          <a:p>
            <a:pPr marL="0" indent="0">
              <a:buFont typeface="Wingdings"/>
              <a:buNone/>
            </a:pPr>
            <a:endParaRPr lang="fr-CA" b="1" dirty="0"/>
          </a:p>
        </p:txBody>
      </p:sp>
      <p:sp>
        <p:nvSpPr>
          <p:cNvPr id="5" name="Rectangle 4"/>
          <p:cNvSpPr/>
          <p:nvPr>
            <p:custDataLst>
              <p:tags r:id="rId3"/>
            </p:custDataLst>
          </p:nvPr>
        </p:nvSpPr>
        <p:spPr>
          <a:xfrm>
            <a:off x="7010535" y="6581000"/>
            <a:ext cx="4896544" cy="276999"/>
          </a:xfrm>
          <a:prstGeom prst="rect">
            <a:avLst/>
          </a:prstGeom>
        </p:spPr>
        <p:txBody>
          <a:bodyPr wrap="square">
            <a:spAutoFit/>
          </a:bodyPr>
          <a:lstStyle/>
          <a:p>
            <a:pPr algn="r"/>
            <a:r>
              <a:rPr lang="fr-CA" sz="1200" baseline="30000" dirty="0" smtClean="0"/>
              <a:t>12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916537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263352" y="332656"/>
            <a:ext cx="5688632" cy="6408712"/>
          </a:xfrm>
        </p:spPr>
        <p:txBody>
          <a:bodyPr>
            <a:normAutofit fontScale="92500"/>
          </a:bodyPr>
          <a:lstStyle/>
          <a:p>
            <a:pPr marL="0" indent="0">
              <a:buNone/>
            </a:pPr>
            <a:r>
              <a:rPr lang="en-CA" b="1" dirty="0"/>
              <a:t>St Vincent de Paul is uniquely placed to facilitate the rebirth and transformation of the church. Drawing on the example and legacy of Frederic, we too can shine the light of the Gospel to the social challenges in today’s world. We too can hold the church to account on the litmus test of its mission, which is the care of the least of our brothers and sisters. </a:t>
            </a:r>
          </a:p>
          <a:p>
            <a:pPr marL="0" indent="0">
              <a:buNone/>
            </a:pPr>
            <a:endParaRPr lang="en-CA" sz="1000" b="1" dirty="0"/>
          </a:p>
          <a:p>
            <a:pPr marL="0" indent="0">
              <a:buNone/>
            </a:pPr>
            <a:r>
              <a:rPr lang="en-CA" b="1" dirty="0"/>
              <a:t>Then we can rise to being the church that Christ calls us to be, moving forward: an oasis for the weary and troubled, a field hospital for the wounded, a refuge for the oppressed and a voice for the voiceless.</a:t>
            </a:r>
          </a:p>
          <a:p>
            <a:pPr marL="0" indent="0" algn="r">
              <a:buNone/>
            </a:pPr>
            <a:r>
              <a:rPr lang="en-CA" sz="1800" b="1" dirty="0" smtClean="0"/>
              <a:t>~ Bishop Vincent Long, Parramatta, Australia</a:t>
            </a:r>
            <a:endParaRPr lang="en-CA" sz="1800" dirty="0"/>
          </a:p>
        </p:txBody>
      </p:sp>
      <p:sp>
        <p:nvSpPr>
          <p:cNvPr id="4" name="Content Placeholder 2"/>
          <p:cNvSpPr txBox="1">
            <a:spLocks/>
          </p:cNvSpPr>
          <p:nvPr>
            <p:custDataLst>
              <p:tags r:id="rId2"/>
            </p:custDataLst>
          </p:nvPr>
        </p:nvSpPr>
        <p:spPr>
          <a:xfrm>
            <a:off x="6156920" y="332656"/>
            <a:ext cx="6035080" cy="6386844"/>
          </a:xfrm>
          <a:prstGeom prst="rect">
            <a:avLst/>
          </a:prstGeom>
        </p:spPr>
        <p:txBody>
          <a:bodyPr vert="horz">
            <a:normAutofit fontScale="2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20000"/>
              </a:lnSpc>
              <a:buFont typeface="Wingdings"/>
              <a:buNone/>
            </a:pPr>
            <a:r>
              <a:rPr lang="fr-CA" sz="8400" b="1" dirty="0" smtClean="0"/>
              <a:t>Saint Vincent de Paul est particulièrement bien positionnée pour faciliter la renaissance de l’Église. Nous inspirant de l’exemple et du legs de Frédéric, nous pouvons nous aussi éclairer de la lumière de l’Évangile les défis de la société actuelle. Nous pouvons nous aussi rendre l’Église imputable dans le test ultime de sa mission, soit de prendre soin du plus petit d’entre nos frères et nos sœurs. </a:t>
            </a:r>
          </a:p>
          <a:p>
            <a:pPr marL="0" indent="0">
              <a:lnSpc>
                <a:spcPct val="120000"/>
              </a:lnSpc>
              <a:buFont typeface="Wingdings"/>
              <a:buNone/>
            </a:pPr>
            <a:endParaRPr lang="fr-CA" sz="400" b="1" dirty="0" smtClean="0"/>
          </a:p>
          <a:p>
            <a:pPr marL="0" indent="0">
              <a:lnSpc>
                <a:spcPct val="120000"/>
              </a:lnSpc>
              <a:buFont typeface="Wingdings"/>
              <a:buNone/>
            </a:pPr>
            <a:r>
              <a:rPr lang="fr-CA" sz="8400" b="1" dirty="0" smtClean="0"/>
              <a:t>Nous pourrons ensuite être fièrement l’Église que le Christ a voulu que nous soyons : un oasis pour qui est fatigué et troublé, un hôpital de campagne pour le blessé, un refuge pour l’opprimé et une </a:t>
            </a:r>
            <a:endParaRPr lang="fr-CA" sz="8400" b="1" dirty="0" smtClean="0"/>
          </a:p>
          <a:p>
            <a:pPr marL="0" indent="0">
              <a:lnSpc>
                <a:spcPct val="120000"/>
              </a:lnSpc>
              <a:buFont typeface="Wingdings"/>
              <a:buNone/>
            </a:pPr>
            <a:r>
              <a:rPr lang="fr-CA" sz="8400" b="1" dirty="0" smtClean="0"/>
              <a:t>voix </a:t>
            </a:r>
            <a:r>
              <a:rPr lang="fr-CA" sz="8400" b="1" dirty="0" smtClean="0"/>
              <a:t>pour le sans-voix.</a:t>
            </a:r>
            <a:r>
              <a:rPr lang="fr-CA" sz="8400" baseline="30000" dirty="0" smtClean="0"/>
              <a:t>13</a:t>
            </a:r>
          </a:p>
          <a:p>
            <a:pPr marL="0" indent="0">
              <a:lnSpc>
                <a:spcPct val="120000"/>
              </a:lnSpc>
              <a:buFont typeface="Wingdings"/>
              <a:buNone/>
            </a:pPr>
            <a:r>
              <a:rPr lang="fr-CA" sz="7200" b="1" dirty="0" smtClean="0"/>
              <a:t>		~ </a:t>
            </a:r>
            <a:r>
              <a:rPr lang="fr-CA" sz="7200" b="1" dirty="0" smtClean="0"/>
              <a:t>Mgr Vincent Long, Parramatta, </a:t>
            </a:r>
            <a:endParaRPr lang="fr-CA" sz="7200" b="1" dirty="0" smtClean="0"/>
          </a:p>
          <a:p>
            <a:pPr marL="0" indent="0">
              <a:lnSpc>
                <a:spcPct val="120000"/>
              </a:lnSpc>
              <a:buFont typeface="Wingdings"/>
              <a:buNone/>
            </a:pPr>
            <a:r>
              <a:rPr lang="fr-CA" sz="7200" b="1" dirty="0" smtClean="0"/>
              <a:t>					Australie        </a:t>
            </a:r>
            <a:endParaRPr lang="fr-CA" sz="7200" dirty="0"/>
          </a:p>
        </p:txBody>
      </p:sp>
      <p:sp>
        <p:nvSpPr>
          <p:cNvPr id="5" name="Rectangle 4"/>
          <p:cNvSpPr/>
          <p:nvPr>
            <p:custDataLst>
              <p:tags r:id="rId3"/>
            </p:custDataLst>
          </p:nvPr>
        </p:nvSpPr>
        <p:spPr>
          <a:xfrm>
            <a:off x="7032104" y="6581000"/>
            <a:ext cx="4896544" cy="276999"/>
          </a:xfrm>
          <a:prstGeom prst="rect">
            <a:avLst/>
          </a:prstGeom>
        </p:spPr>
        <p:txBody>
          <a:bodyPr wrap="square">
            <a:spAutoFit/>
          </a:bodyPr>
          <a:lstStyle/>
          <a:p>
            <a:pPr algn="r"/>
            <a:r>
              <a:rPr lang="fr-CA" sz="1200" baseline="30000" dirty="0" smtClean="0"/>
              <a:t>13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18505725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hlinkClick r:id="rId5"/>
          </p:cNvPr>
          <p:cNvPicPr>
            <a:picLocks noChangeAspect="1" noChangeArrowheads="1"/>
          </p:cNvPicPr>
          <p:nvPr>
            <p:custDataLst>
              <p:tags r:id="rId1"/>
            </p:custDataLst>
          </p:nvPr>
        </p:nvPicPr>
        <p:blipFill rotWithShape="1">
          <a:blip r:embed="rId6" cstate="email">
            <a:extLst>
              <a:ext uri="{28A0092B-C50C-407E-A947-70E740481C1C}">
                <a14:useLocalDpi xmlns:a14="http://schemas.microsoft.com/office/drawing/2010/main"/>
              </a:ext>
            </a:extLst>
          </a:blip>
          <a:srcRect r="907" b="12810"/>
          <a:stretch/>
        </p:blipFill>
        <p:spPr bwMode="auto">
          <a:xfrm>
            <a:off x="0" y="0"/>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407368" y="116632"/>
            <a:ext cx="4968552" cy="787524"/>
          </a:xfrm>
        </p:spPr>
        <p:txBody>
          <a:bodyPr>
            <a:normAutofit/>
          </a:bodyPr>
          <a:lstStyle/>
          <a:p>
            <a:r>
              <a:rPr lang="en-CA" sz="4000" b="1" dirty="0">
                <a:solidFill>
                  <a:srgbClr val="FFFF00"/>
                </a:solidFill>
                <a:effectLst>
                  <a:outerShdw blurRad="38100" dist="38100" dir="2700000" algn="tl">
                    <a:srgbClr val="000000">
                      <a:alpha val="43137"/>
                    </a:srgbClr>
                  </a:outerShdw>
                </a:effectLst>
              </a:rPr>
              <a:t>MERGER POEM</a:t>
            </a:r>
          </a:p>
        </p:txBody>
      </p:sp>
      <p:sp>
        <p:nvSpPr>
          <p:cNvPr id="4" name="Title 1"/>
          <p:cNvSpPr txBox="1">
            <a:spLocks/>
          </p:cNvSpPr>
          <p:nvPr>
            <p:custDataLst>
              <p:tags r:id="rId3"/>
            </p:custDataLst>
          </p:nvPr>
        </p:nvSpPr>
        <p:spPr>
          <a:xfrm>
            <a:off x="6102000" y="116632"/>
            <a:ext cx="5898656" cy="854968"/>
          </a:xfrm>
          <a:prstGeom prst="rect">
            <a:avLst/>
          </a:prstGeom>
        </p:spPr>
        <p:txBody>
          <a:bodyPr vert="horz" anchor="b">
            <a:normAutofit fontScale="92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fr-CA" sz="4400" b="1" dirty="0" smtClean="0">
                <a:solidFill>
                  <a:srgbClr val="FFFF00"/>
                </a:solidFill>
                <a:effectLst>
                  <a:outerShdw blurRad="38100" dist="38100" dir="2700000" algn="tl">
                    <a:srgbClr val="000000">
                      <a:alpha val="43137"/>
                    </a:srgbClr>
                  </a:outerShdw>
                </a:effectLst>
              </a:rPr>
              <a:t>POÈME FUSIONNEL</a:t>
            </a:r>
            <a:endParaRPr lang="fr-CA"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5090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191344" y="188640"/>
            <a:ext cx="5832648" cy="5976664"/>
          </a:xfrm>
        </p:spPr>
        <p:txBody>
          <a:bodyPr>
            <a:noAutofit/>
          </a:bodyPr>
          <a:lstStyle/>
          <a:p>
            <a:pPr marL="0" indent="0" algn="ctr">
              <a:buNone/>
            </a:pPr>
            <a:r>
              <a:rPr lang="en-CA" sz="2200" b="1" dirty="0"/>
              <a:t>And then all that has divided us will merge</a:t>
            </a:r>
          </a:p>
          <a:p>
            <a:pPr marL="0" indent="0" algn="ctr">
              <a:buNone/>
            </a:pPr>
            <a:r>
              <a:rPr lang="en-CA" sz="2200" b="1" dirty="0"/>
              <a:t>And then compassion will be wedded to power</a:t>
            </a:r>
          </a:p>
          <a:p>
            <a:pPr marL="0" indent="0" algn="ctr">
              <a:buNone/>
            </a:pPr>
            <a:r>
              <a:rPr lang="en-CA" sz="2200" b="1" dirty="0"/>
              <a:t>And then softness will come to a world </a:t>
            </a:r>
          </a:p>
          <a:p>
            <a:pPr marL="0" indent="0" algn="ctr">
              <a:buNone/>
            </a:pPr>
            <a:r>
              <a:rPr lang="en-CA" sz="2200" b="1" dirty="0"/>
              <a:t>that is harsh and unkind</a:t>
            </a:r>
          </a:p>
          <a:p>
            <a:pPr marL="0" indent="0" algn="ctr">
              <a:buNone/>
            </a:pPr>
            <a:r>
              <a:rPr lang="en-CA" sz="2200" b="1" dirty="0"/>
              <a:t>And then both men and women will be gentle</a:t>
            </a:r>
          </a:p>
          <a:p>
            <a:pPr marL="0" indent="0" algn="ctr">
              <a:buNone/>
            </a:pPr>
            <a:r>
              <a:rPr lang="en-CA" sz="2200" b="1" dirty="0"/>
              <a:t>and then both women and men will be strong</a:t>
            </a:r>
          </a:p>
          <a:p>
            <a:pPr marL="0" indent="0" algn="ctr">
              <a:buNone/>
            </a:pPr>
            <a:r>
              <a:rPr lang="en-CA" sz="2200" b="1" dirty="0"/>
              <a:t>and then no person will be subject </a:t>
            </a:r>
          </a:p>
          <a:p>
            <a:pPr marL="0" indent="0" algn="ctr">
              <a:buNone/>
            </a:pPr>
            <a:r>
              <a:rPr lang="en-CA" sz="2200" b="1" dirty="0"/>
              <a:t>to another's will</a:t>
            </a:r>
          </a:p>
          <a:p>
            <a:pPr marL="0" indent="0" algn="ctr">
              <a:buNone/>
            </a:pPr>
            <a:r>
              <a:rPr lang="en-CA" sz="2200" b="1" dirty="0"/>
              <a:t>and then all will be rich and free and varied</a:t>
            </a:r>
          </a:p>
          <a:p>
            <a:pPr marL="0" indent="0" algn="ctr">
              <a:buNone/>
            </a:pPr>
            <a:r>
              <a:rPr lang="en-CA" sz="2200" b="1" dirty="0"/>
              <a:t>and then the greed of some </a:t>
            </a:r>
          </a:p>
          <a:p>
            <a:pPr marL="0" indent="0" algn="ctr">
              <a:buNone/>
            </a:pPr>
            <a:r>
              <a:rPr lang="en-CA" sz="2200" b="1" dirty="0"/>
              <a:t>will give way to the needs of many</a:t>
            </a:r>
          </a:p>
        </p:txBody>
      </p:sp>
      <p:sp>
        <p:nvSpPr>
          <p:cNvPr id="4" name="Content Placeholder 2"/>
          <p:cNvSpPr txBox="1">
            <a:spLocks/>
          </p:cNvSpPr>
          <p:nvPr>
            <p:custDataLst>
              <p:tags r:id="rId2"/>
            </p:custDataLst>
          </p:nvPr>
        </p:nvSpPr>
        <p:spPr>
          <a:xfrm>
            <a:off x="6236501" y="332656"/>
            <a:ext cx="5688632" cy="692581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fr-CA" sz="2200" b="1" dirty="0" smtClean="0"/>
              <a:t>Et alors, tout ce qui nous a séparés s’unira</a:t>
            </a:r>
          </a:p>
          <a:p>
            <a:pPr marL="0" indent="0" algn="ctr">
              <a:buFont typeface="Wingdings"/>
              <a:buNone/>
            </a:pPr>
            <a:r>
              <a:rPr lang="fr-CA" sz="2200" b="1" dirty="0" smtClean="0"/>
              <a:t>La compassion épousera le pouvoir</a:t>
            </a:r>
          </a:p>
          <a:p>
            <a:pPr marL="0" indent="0" algn="ctr">
              <a:buFont typeface="Wingdings"/>
              <a:buNone/>
            </a:pPr>
            <a:r>
              <a:rPr lang="fr-CA" sz="2200" b="1" dirty="0" smtClean="0"/>
              <a:t>et la douceur imprégnera un monde </a:t>
            </a:r>
          </a:p>
          <a:p>
            <a:pPr marL="0" indent="0" algn="ctr">
              <a:buFont typeface="Wingdings"/>
              <a:buNone/>
            </a:pPr>
            <a:r>
              <a:rPr lang="fr-CA" sz="2200" b="1" dirty="0" smtClean="0"/>
              <a:t>qui est dur et cruel</a:t>
            </a:r>
          </a:p>
          <a:p>
            <a:pPr marL="0" indent="0" algn="ctr">
              <a:buFont typeface="Wingdings"/>
              <a:buNone/>
            </a:pPr>
            <a:r>
              <a:rPr lang="fr-CA" sz="2200" b="1" dirty="0" smtClean="0"/>
              <a:t>Puis, les hommes et les femmes deviendront tendres</a:t>
            </a:r>
          </a:p>
          <a:p>
            <a:pPr marL="0" indent="0" algn="ctr">
              <a:buFont typeface="Wingdings"/>
              <a:buNone/>
            </a:pPr>
            <a:r>
              <a:rPr lang="fr-CA" sz="2200" b="1" dirty="0" smtClean="0"/>
              <a:t>et tant celles-ci que ceux-là seront forts</a:t>
            </a:r>
          </a:p>
          <a:p>
            <a:pPr marL="0" indent="0" algn="ctr">
              <a:buFont typeface="Wingdings"/>
              <a:buNone/>
            </a:pPr>
            <a:r>
              <a:rPr lang="fr-CA" sz="2200" b="1" dirty="0" smtClean="0"/>
              <a:t>et personne n’aura à se soumettre </a:t>
            </a:r>
          </a:p>
          <a:p>
            <a:pPr marL="0" indent="0" algn="ctr">
              <a:buFont typeface="Wingdings"/>
              <a:buNone/>
            </a:pPr>
            <a:r>
              <a:rPr lang="fr-CA" sz="2200" b="1" dirty="0" smtClean="0"/>
              <a:t>à la volonté d’un autre </a:t>
            </a:r>
          </a:p>
          <a:p>
            <a:pPr marL="0" indent="0" algn="ctr">
              <a:buFont typeface="Wingdings"/>
              <a:buNone/>
            </a:pPr>
            <a:r>
              <a:rPr lang="fr-CA" sz="2200" b="1" dirty="0" smtClean="0"/>
              <a:t>Et alors tous seront riches et libres et différents</a:t>
            </a:r>
          </a:p>
          <a:p>
            <a:pPr marL="0" indent="0" algn="ctr">
              <a:buFont typeface="Wingdings"/>
              <a:buNone/>
            </a:pPr>
            <a:r>
              <a:rPr lang="fr-CA" sz="2200" b="1" dirty="0" smtClean="0"/>
              <a:t>et la convoitise de certains </a:t>
            </a:r>
          </a:p>
          <a:p>
            <a:pPr marL="0" indent="0" algn="ctr">
              <a:buFont typeface="Wingdings"/>
              <a:buNone/>
            </a:pPr>
            <a:r>
              <a:rPr lang="fr-CA" sz="2200" b="1" dirty="0" smtClean="0"/>
              <a:t>fera place aux besoins de plusieurs…</a:t>
            </a:r>
            <a:endParaRPr lang="fr-CA" sz="2200" b="1" dirty="0"/>
          </a:p>
        </p:txBody>
      </p:sp>
    </p:spTree>
    <p:extLst>
      <p:ext uri="{BB962C8B-B14F-4D97-AF65-F5344CB8AC3E}">
        <p14:creationId xmlns:p14="http://schemas.microsoft.com/office/powerpoint/2010/main" val="3758055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GENTLE FRACTAL">
            <a:hlinkClick r:id="rId7"/>
          </p:cNvPr>
          <p:cNvPicPr>
            <a:picLocks noChangeAspect="1" noChangeArrowheads="1"/>
          </p:cNvPicPr>
          <p:nvPr>
            <p:custDataLst>
              <p:tags r:id="rId1"/>
            </p:custDataLst>
          </p:nvPr>
        </p:nvPicPr>
        <p:blipFill rotWithShape="1">
          <a:blip r:embed="rId8" cstate="email">
            <a:extLst>
              <a:ext uri="{28A0092B-C50C-407E-A947-70E740481C1C}">
                <a14:useLocalDpi xmlns:a14="http://schemas.microsoft.com/office/drawing/2010/main"/>
              </a:ext>
            </a:extLst>
          </a:blip>
          <a:srcRect b="24691"/>
          <a:stretch/>
        </p:blipFill>
        <p:spPr bwMode="auto">
          <a:xfrm>
            <a:off x="-159" y="9384"/>
            <a:ext cx="12144672"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3875933" y="260648"/>
            <a:ext cx="4392488" cy="1791072"/>
          </a:xfrm>
        </p:spPr>
        <p:txBody>
          <a:bodyPr>
            <a:normAutofit/>
          </a:bodyPr>
          <a:lstStyle/>
          <a:p>
            <a:pPr algn="ctr"/>
            <a:r>
              <a:rPr lang="en-CA" sz="3200" b="1" dirty="0">
                <a:solidFill>
                  <a:schemeClr val="bg1"/>
                </a:solidFill>
                <a:effectLst>
                  <a:outerShdw blurRad="38100" dist="38100" dir="2700000" algn="tl">
                    <a:srgbClr val="000000">
                      <a:alpha val="43137"/>
                    </a:srgbClr>
                  </a:outerShdw>
                </a:effectLst>
              </a:rPr>
              <a:t>MOSAIC OF </a:t>
            </a:r>
            <a:br>
              <a:rPr lang="en-CA" sz="3200" b="1" dirty="0">
                <a:solidFill>
                  <a:schemeClr val="bg1"/>
                </a:solidFill>
                <a:effectLst>
                  <a:outerShdw blurRad="38100" dist="38100" dir="2700000" algn="tl">
                    <a:srgbClr val="000000">
                      <a:alpha val="43137"/>
                    </a:srgbClr>
                  </a:outerShdw>
                </a:effectLst>
              </a:rPr>
            </a:br>
            <a:r>
              <a:rPr lang="en-CA" sz="3200" b="1" dirty="0">
                <a:solidFill>
                  <a:schemeClr val="bg1"/>
                </a:solidFill>
                <a:effectLst>
                  <a:outerShdw blurRad="38100" dist="38100" dir="2700000" algn="tl">
                    <a:srgbClr val="000000">
                      <a:alpha val="43137"/>
                    </a:srgbClr>
                  </a:outerShdw>
                </a:effectLst>
              </a:rPr>
              <a:t>OUR REALITIES</a:t>
            </a:r>
            <a:r>
              <a:rPr lang="en-CA" sz="1800" b="1" dirty="0">
                <a:effectLst>
                  <a:outerShdw blurRad="38100" dist="38100" dir="2700000" algn="tl">
                    <a:srgbClr val="000000">
                      <a:alpha val="43137"/>
                    </a:srgbClr>
                  </a:outerShdw>
                </a:effectLst>
              </a:rPr>
              <a:t/>
            </a:r>
            <a:br>
              <a:rPr lang="en-CA" sz="1800" b="1" dirty="0">
                <a:effectLst>
                  <a:outerShdw blurRad="38100" dist="38100" dir="2700000" algn="tl">
                    <a:srgbClr val="000000">
                      <a:alpha val="43137"/>
                    </a:srgbClr>
                  </a:outerShdw>
                </a:effectLst>
              </a:rPr>
            </a:br>
            <a:endParaRPr lang="en-CA" sz="1800" dirty="0"/>
          </a:p>
        </p:txBody>
      </p:sp>
      <p:sp>
        <p:nvSpPr>
          <p:cNvPr id="3" name="Content Placeholder 2"/>
          <p:cNvSpPr>
            <a:spLocks noGrp="1"/>
          </p:cNvSpPr>
          <p:nvPr>
            <p:ph sz="quarter" idx="1"/>
            <p:custDataLst>
              <p:tags r:id="rId3"/>
            </p:custDataLst>
          </p:nvPr>
        </p:nvSpPr>
        <p:spPr>
          <a:xfrm>
            <a:off x="4539027" y="3674301"/>
            <a:ext cx="3024336" cy="2520280"/>
          </a:xfrm>
        </p:spPr>
        <p:txBody>
          <a:bodyPr/>
          <a:lstStyle/>
          <a:p>
            <a:pPr marL="0" indent="0" algn="r">
              <a:buNone/>
            </a:pPr>
            <a:r>
              <a:rPr lang="en-CA" sz="3600" b="1" dirty="0">
                <a:solidFill>
                  <a:schemeClr val="bg1"/>
                </a:solidFill>
                <a:effectLst>
                  <a:outerShdw blurRad="38100" dist="38100" dir="2700000" algn="tl">
                    <a:srgbClr val="000000">
                      <a:alpha val="43137"/>
                    </a:srgbClr>
                  </a:outerShdw>
                </a:effectLst>
              </a:rPr>
              <a:t>Cosmos</a:t>
            </a:r>
          </a:p>
          <a:p>
            <a:pPr marL="0" indent="0" algn="r">
              <a:buNone/>
            </a:pPr>
            <a:r>
              <a:rPr lang="en-CA" sz="3600" b="1" dirty="0">
                <a:solidFill>
                  <a:schemeClr val="bg1"/>
                </a:solidFill>
                <a:effectLst>
                  <a:outerShdw blurRad="38100" dist="38100" dir="2700000" algn="tl">
                    <a:srgbClr val="000000">
                      <a:alpha val="43137"/>
                    </a:srgbClr>
                  </a:outerShdw>
                </a:effectLst>
              </a:rPr>
              <a:t>Earth</a:t>
            </a:r>
          </a:p>
          <a:p>
            <a:pPr marL="0" indent="0" algn="r">
              <a:buNone/>
            </a:pPr>
            <a:r>
              <a:rPr lang="en-CA" sz="3600" b="1" dirty="0">
                <a:solidFill>
                  <a:schemeClr val="bg1"/>
                </a:solidFill>
                <a:effectLst>
                  <a:outerShdw blurRad="38100" dist="38100" dir="2700000" algn="tl">
                    <a:srgbClr val="000000">
                      <a:alpha val="43137"/>
                    </a:srgbClr>
                  </a:outerShdw>
                </a:effectLst>
              </a:rPr>
              <a:t>Humankind</a:t>
            </a:r>
          </a:p>
          <a:p>
            <a:pPr marL="0" indent="0" algn="r">
              <a:buNone/>
            </a:pPr>
            <a:r>
              <a:rPr lang="en-CA" sz="3600" b="1" dirty="0">
                <a:solidFill>
                  <a:schemeClr val="bg1"/>
                </a:solidFill>
                <a:effectLst>
                  <a:outerShdw blurRad="38100" dist="38100" dir="2700000" algn="tl">
                    <a:srgbClr val="000000">
                      <a:alpha val="43137"/>
                    </a:srgbClr>
                  </a:outerShdw>
                </a:effectLst>
              </a:rPr>
              <a:t>Family</a:t>
            </a:r>
          </a:p>
          <a:p>
            <a:endParaRPr lang="en-CA" dirty="0"/>
          </a:p>
        </p:txBody>
      </p:sp>
      <p:sp>
        <p:nvSpPr>
          <p:cNvPr id="5" name="Title 1"/>
          <p:cNvSpPr txBox="1">
            <a:spLocks/>
          </p:cNvSpPr>
          <p:nvPr>
            <p:custDataLst>
              <p:tags r:id="rId4"/>
            </p:custDataLst>
          </p:nvPr>
        </p:nvSpPr>
        <p:spPr>
          <a:xfrm>
            <a:off x="7752184" y="332656"/>
            <a:ext cx="4248472" cy="188587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fr-CA" sz="3200" b="1" dirty="0" smtClean="0">
                <a:solidFill>
                  <a:schemeClr val="bg1"/>
                </a:solidFill>
                <a:effectLst>
                  <a:outerShdw blurRad="38100" dist="38100" dir="2700000" algn="tl">
                    <a:srgbClr val="000000">
                      <a:alpha val="43137"/>
                    </a:srgbClr>
                  </a:outerShdw>
                </a:effectLst>
              </a:rPr>
              <a:t>LA MOSAÏQUE DE</a:t>
            </a:r>
            <a:br>
              <a:rPr lang="fr-CA" sz="3200" b="1" dirty="0" smtClean="0">
                <a:solidFill>
                  <a:schemeClr val="bg1"/>
                </a:solidFill>
                <a:effectLst>
                  <a:outerShdw blurRad="38100" dist="38100" dir="2700000" algn="tl">
                    <a:srgbClr val="000000">
                      <a:alpha val="43137"/>
                    </a:srgbClr>
                  </a:outerShdw>
                </a:effectLst>
              </a:rPr>
            </a:br>
            <a:r>
              <a:rPr lang="fr-CA" sz="3200" b="1" dirty="0" smtClean="0">
                <a:solidFill>
                  <a:schemeClr val="bg1"/>
                </a:solidFill>
                <a:effectLst>
                  <a:outerShdw blurRad="38100" dist="38100" dir="2700000" algn="tl">
                    <a:srgbClr val="000000">
                      <a:alpha val="43137"/>
                    </a:srgbClr>
                  </a:outerShdw>
                </a:effectLst>
              </a:rPr>
              <a:t>NOS RÉALITÉS</a:t>
            </a:r>
            <a:r>
              <a:rPr lang="fr-CA" sz="3200" b="1" dirty="0" smtClean="0">
                <a:effectLst>
                  <a:outerShdw blurRad="38100" dist="38100" dir="2700000" algn="tl">
                    <a:srgbClr val="000000">
                      <a:alpha val="43137"/>
                    </a:srgbClr>
                  </a:outerShdw>
                </a:effectLst>
              </a:rPr>
              <a:t/>
            </a:r>
            <a:br>
              <a:rPr lang="fr-CA" sz="3200" b="1" dirty="0" smtClean="0">
                <a:effectLst>
                  <a:outerShdw blurRad="38100" dist="38100" dir="2700000" algn="tl">
                    <a:srgbClr val="000000">
                      <a:alpha val="43137"/>
                    </a:srgbClr>
                  </a:outerShdw>
                </a:effectLst>
              </a:rPr>
            </a:br>
            <a:endParaRPr lang="fr-CA" sz="3200" dirty="0"/>
          </a:p>
        </p:txBody>
      </p:sp>
      <p:sp>
        <p:nvSpPr>
          <p:cNvPr id="6" name="Content Placeholder 2"/>
          <p:cNvSpPr txBox="1">
            <a:spLocks/>
          </p:cNvSpPr>
          <p:nvPr>
            <p:custDataLst>
              <p:tags r:id="rId5"/>
            </p:custDataLst>
          </p:nvPr>
        </p:nvSpPr>
        <p:spPr>
          <a:xfrm>
            <a:off x="7824192" y="3645024"/>
            <a:ext cx="4104456" cy="278552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r">
              <a:buFont typeface="Wingdings"/>
              <a:buNone/>
            </a:pPr>
            <a:r>
              <a:rPr lang="fr-CA" sz="3600" b="1" dirty="0" smtClean="0">
                <a:solidFill>
                  <a:schemeClr val="bg1"/>
                </a:solidFill>
                <a:effectLst>
                  <a:outerShdw blurRad="38100" dist="38100" dir="2700000" algn="tl">
                    <a:srgbClr val="000000">
                      <a:alpha val="43137"/>
                    </a:srgbClr>
                  </a:outerShdw>
                </a:effectLst>
              </a:rPr>
              <a:t>Le cosmos</a:t>
            </a:r>
          </a:p>
          <a:p>
            <a:pPr marL="0" indent="0" algn="r">
              <a:buFont typeface="Wingdings"/>
              <a:buNone/>
            </a:pPr>
            <a:r>
              <a:rPr lang="fr-CA" sz="3600" b="1" dirty="0" smtClean="0">
                <a:solidFill>
                  <a:schemeClr val="bg1"/>
                </a:solidFill>
                <a:effectLst>
                  <a:outerShdw blurRad="38100" dist="38100" dir="2700000" algn="tl">
                    <a:srgbClr val="000000">
                      <a:alpha val="43137"/>
                    </a:srgbClr>
                  </a:outerShdw>
                </a:effectLst>
              </a:rPr>
              <a:t>La terre</a:t>
            </a:r>
          </a:p>
          <a:p>
            <a:pPr marL="0" indent="0" algn="r">
              <a:buFont typeface="Wingdings"/>
              <a:buNone/>
            </a:pPr>
            <a:r>
              <a:rPr lang="fr-CA" sz="3600" b="1" dirty="0" smtClean="0">
                <a:solidFill>
                  <a:schemeClr val="bg1"/>
                </a:solidFill>
                <a:effectLst>
                  <a:outerShdw blurRad="38100" dist="38100" dir="2700000" algn="tl">
                    <a:srgbClr val="000000">
                      <a:alpha val="43137"/>
                    </a:srgbClr>
                  </a:outerShdw>
                </a:effectLst>
              </a:rPr>
              <a:t>Le genre humain</a:t>
            </a:r>
          </a:p>
          <a:p>
            <a:pPr marL="0" indent="0" algn="r">
              <a:buFont typeface="Wingdings"/>
              <a:buNone/>
            </a:pPr>
            <a:r>
              <a:rPr lang="fr-CA" sz="3600" b="1" dirty="0" smtClean="0">
                <a:solidFill>
                  <a:schemeClr val="bg1"/>
                </a:solidFill>
                <a:effectLst>
                  <a:outerShdw blurRad="38100" dist="38100" dir="2700000" algn="tl">
                    <a:srgbClr val="000000">
                      <a:alpha val="43137"/>
                    </a:srgbClr>
                  </a:outerShdw>
                </a:effectLst>
              </a:rPr>
              <a:t>La famille</a:t>
            </a:r>
          </a:p>
          <a:p>
            <a:endParaRPr lang="fr-CA" dirty="0"/>
          </a:p>
        </p:txBody>
      </p:sp>
    </p:spTree>
    <p:extLst>
      <p:ext uri="{BB962C8B-B14F-4D97-AF65-F5344CB8AC3E}">
        <p14:creationId xmlns:p14="http://schemas.microsoft.com/office/powerpoint/2010/main" val="18975541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263352" y="404664"/>
            <a:ext cx="5472608" cy="6048672"/>
          </a:xfrm>
        </p:spPr>
        <p:txBody>
          <a:bodyPr>
            <a:normAutofit/>
          </a:bodyPr>
          <a:lstStyle/>
          <a:p>
            <a:pPr marL="0" indent="0" algn="ctr">
              <a:buNone/>
            </a:pPr>
            <a:r>
              <a:rPr lang="en-CA" b="1" dirty="0"/>
              <a:t>and then all will share equally in the earth's abundance</a:t>
            </a:r>
          </a:p>
          <a:p>
            <a:pPr marL="0" indent="0" algn="ctr">
              <a:buNone/>
            </a:pPr>
            <a:r>
              <a:rPr lang="en-CA" b="1" dirty="0"/>
              <a:t>and then all will care for the sick </a:t>
            </a:r>
          </a:p>
          <a:p>
            <a:pPr marL="0" indent="0" algn="ctr">
              <a:buNone/>
            </a:pPr>
            <a:r>
              <a:rPr lang="en-CA" b="1" dirty="0"/>
              <a:t>and the weak and the old</a:t>
            </a:r>
          </a:p>
          <a:p>
            <a:pPr marL="0" indent="0" algn="ctr">
              <a:buNone/>
            </a:pPr>
            <a:r>
              <a:rPr lang="en-CA" b="1" dirty="0"/>
              <a:t>and then all will nourish the young </a:t>
            </a:r>
          </a:p>
          <a:p>
            <a:pPr marL="0" indent="0" algn="ctr">
              <a:buNone/>
            </a:pPr>
            <a:r>
              <a:rPr lang="en-CA" b="1" dirty="0"/>
              <a:t>and then all will cherish life's creatures</a:t>
            </a:r>
          </a:p>
          <a:p>
            <a:pPr marL="0" indent="0" algn="ctr">
              <a:buNone/>
            </a:pPr>
            <a:r>
              <a:rPr lang="en-CA" b="1" dirty="0"/>
              <a:t>and then all will live in harmony </a:t>
            </a:r>
          </a:p>
          <a:p>
            <a:pPr marL="0" indent="0" algn="ctr">
              <a:buNone/>
            </a:pPr>
            <a:r>
              <a:rPr lang="en-CA" b="1" dirty="0"/>
              <a:t>with each other and Earth</a:t>
            </a:r>
          </a:p>
          <a:p>
            <a:pPr marL="0" indent="0" algn="ctr">
              <a:buNone/>
            </a:pPr>
            <a:r>
              <a:rPr lang="en-CA" b="1" dirty="0"/>
              <a:t>and then everywhere will be called Eden once again.</a:t>
            </a:r>
          </a:p>
          <a:p>
            <a:pPr marL="0" indent="0" algn="r">
              <a:buNone/>
            </a:pPr>
            <a:r>
              <a:rPr lang="en-CA" sz="1800" b="1" dirty="0"/>
              <a:t>~ Judy Chicago</a:t>
            </a:r>
            <a:endParaRPr lang="en-CA" sz="1800" b="1" i="1" dirty="0"/>
          </a:p>
          <a:p>
            <a:endParaRPr lang="en-CA" sz="2000" dirty="0"/>
          </a:p>
        </p:txBody>
      </p:sp>
      <p:sp>
        <p:nvSpPr>
          <p:cNvPr id="5" name="Content Placeholder 2"/>
          <p:cNvSpPr txBox="1">
            <a:spLocks/>
          </p:cNvSpPr>
          <p:nvPr>
            <p:custDataLst>
              <p:tags r:id="rId2"/>
            </p:custDataLst>
          </p:nvPr>
        </p:nvSpPr>
        <p:spPr>
          <a:xfrm>
            <a:off x="6240016" y="404664"/>
            <a:ext cx="5700936" cy="604867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fr-CA" b="1" dirty="0" smtClean="0"/>
              <a:t>Et alors tous profiteront également </a:t>
            </a:r>
          </a:p>
          <a:p>
            <a:pPr marL="0" indent="0" algn="ctr">
              <a:buFont typeface="Wingdings"/>
              <a:buNone/>
            </a:pPr>
            <a:r>
              <a:rPr lang="fr-CA" b="1" dirty="0" smtClean="0"/>
              <a:t>des richesses abondantes de la terre </a:t>
            </a:r>
          </a:p>
          <a:p>
            <a:pPr marL="0" indent="0" algn="ctr">
              <a:buFont typeface="Wingdings"/>
              <a:buNone/>
            </a:pPr>
            <a:r>
              <a:rPr lang="fr-CA" b="1" dirty="0" smtClean="0"/>
              <a:t>et tous prendront soin des malades,</a:t>
            </a:r>
          </a:p>
          <a:p>
            <a:pPr marL="0" indent="0" algn="ctr">
              <a:buFont typeface="Wingdings"/>
              <a:buNone/>
            </a:pPr>
            <a:r>
              <a:rPr lang="fr-CA" b="1" dirty="0" smtClean="0"/>
              <a:t>des faibles et des vieux</a:t>
            </a:r>
          </a:p>
          <a:p>
            <a:pPr marL="0" indent="0" algn="ctr">
              <a:buFont typeface="Wingdings"/>
              <a:buNone/>
            </a:pPr>
            <a:r>
              <a:rPr lang="fr-CA" b="1" dirty="0" smtClean="0"/>
              <a:t>et tous nourriront les jeunes</a:t>
            </a:r>
          </a:p>
          <a:p>
            <a:pPr marL="0" indent="0" algn="ctr">
              <a:buFont typeface="Wingdings"/>
              <a:buNone/>
            </a:pPr>
            <a:r>
              <a:rPr lang="fr-CA" b="1" dirty="0" smtClean="0"/>
              <a:t>et chériront les créatures vivantes</a:t>
            </a:r>
          </a:p>
          <a:p>
            <a:pPr marL="0" indent="0" algn="ctr">
              <a:buFont typeface="Wingdings"/>
              <a:buNone/>
            </a:pPr>
            <a:r>
              <a:rPr lang="fr-CA" b="1" dirty="0" smtClean="0"/>
              <a:t>et tous vivront en harmonie les uns avec </a:t>
            </a:r>
          </a:p>
          <a:p>
            <a:pPr marL="0" indent="0" algn="ctr">
              <a:buFont typeface="Wingdings"/>
              <a:buNone/>
            </a:pPr>
            <a:r>
              <a:rPr lang="fr-CA" b="1" dirty="0" smtClean="0"/>
              <a:t>les autres avec la terre</a:t>
            </a:r>
          </a:p>
          <a:p>
            <a:pPr marL="0" indent="0" algn="ctr">
              <a:buFont typeface="Wingdings"/>
              <a:buNone/>
            </a:pPr>
            <a:r>
              <a:rPr lang="fr-CA" b="1" dirty="0" smtClean="0"/>
              <a:t>et alors, à nouveau, on appellera </a:t>
            </a:r>
            <a:r>
              <a:rPr lang="fr-CA" b="1" dirty="0" err="1" smtClean="0"/>
              <a:t>Eden</a:t>
            </a:r>
            <a:endParaRPr lang="fr-CA" b="1" dirty="0" smtClean="0"/>
          </a:p>
          <a:p>
            <a:pPr marL="0" indent="0" algn="ctr">
              <a:buFont typeface="Wingdings"/>
              <a:buNone/>
            </a:pPr>
            <a:r>
              <a:rPr lang="fr-CA" b="1" dirty="0" smtClean="0"/>
              <a:t>la terre tout entière.</a:t>
            </a:r>
            <a:r>
              <a:rPr lang="fr-CA" sz="1800" baseline="30000" dirty="0" smtClean="0"/>
              <a:t>14</a:t>
            </a:r>
          </a:p>
          <a:p>
            <a:pPr marL="0" indent="0" algn="r">
              <a:buFont typeface="Wingdings"/>
              <a:buNone/>
            </a:pPr>
            <a:r>
              <a:rPr lang="fr-CA" sz="1800" b="1" dirty="0" smtClean="0"/>
              <a:t>			~ Judy Chicago</a:t>
            </a:r>
            <a:endParaRPr lang="fr-CA" sz="1800" b="1" i="1" dirty="0" smtClean="0"/>
          </a:p>
        </p:txBody>
      </p:sp>
      <p:sp>
        <p:nvSpPr>
          <p:cNvPr id="6" name="Rectangle 5"/>
          <p:cNvSpPr/>
          <p:nvPr>
            <p:custDataLst>
              <p:tags r:id="rId3"/>
            </p:custDataLst>
          </p:nvPr>
        </p:nvSpPr>
        <p:spPr>
          <a:xfrm>
            <a:off x="7016641" y="6581001"/>
            <a:ext cx="4896544" cy="276999"/>
          </a:xfrm>
          <a:prstGeom prst="rect">
            <a:avLst/>
          </a:prstGeom>
        </p:spPr>
        <p:txBody>
          <a:bodyPr wrap="square">
            <a:spAutoFit/>
          </a:bodyPr>
          <a:lstStyle/>
          <a:p>
            <a:pPr algn="r"/>
            <a:r>
              <a:rPr lang="fr-CA" sz="1200" baseline="30000" dirty="0" smtClean="0"/>
              <a:t>14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1769237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218" name="Picture 2" descr="creation, wallpaper, resolution, high">
            <a:hlinkClick r:id="rId5" tooltip="creation, wallpaper, resolution, high"/>
          </p:cNvPr>
          <p:cNvPicPr>
            <a:picLocks noChangeAspect="1" noChangeArrowheads="1"/>
          </p:cNvPicPr>
          <p:nvPr>
            <p:custDataLst>
              <p:tags r:id="rId1"/>
            </p:custDataLst>
          </p:nvPr>
        </p:nvPicPr>
        <p:blipFill rotWithShape="1">
          <a:blip r:embed="rId6" cstate="email">
            <a:extLst>
              <a:ext uri="{28A0092B-C50C-407E-A947-70E740481C1C}">
                <a14:useLocalDpi xmlns:a14="http://schemas.microsoft.com/office/drawing/2010/main"/>
              </a:ext>
            </a:extLst>
          </a:blip>
          <a:srcRect/>
          <a:stretch/>
        </p:blipFill>
        <p:spPr bwMode="auto">
          <a:xfrm>
            <a:off x="1355812" y="620688"/>
            <a:ext cx="9480376" cy="62232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0" y="116632"/>
            <a:ext cx="6168007" cy="1512168"/>
          </a:xfrm>
        </p:spPr>
        <p:txBody>
          <a:bodyPr>
            <a:noAutofit/>
          </a:bodyPr>
          <a:lstStyle/>
          <a:p>
            <a:r>
              <a:rPr lang="en-CA" sz="3200" b="1" dirty="0">
                <a:solidFill>
                  <a:schemeClr val="bg1"/>
                </a:solidFill>
              </a:rPr>
              <a:t>The first act of mercy: </a:t>
            </a:r>
            <a:br>
              <a:rPr lang="en-CA" sz="3200" b="1" dirty="0">
                <a:solidFill>
                  <a:schemeClr val="bg1"/>
                </a:solidFill>
              </a:rPr>
            </a:br>
            <a:r>
              <a:rPr lang="en-CA" sz="3200" b="1" dirty="0">
                <a:solidFill>
                  <a:schemeClr val="bg1"/>
                </a:solidFill>
              </a:rPr>
              <a:t>	</a:t>
            </a:r>
            <a:r>
              <a:rPr lang="en-CA" sz="3200" b="1" dirty="0" smtClean="0">
                <a:solidFill>
                  <a:schemeClr val="bg1"/>
                </a:solidFill>
              </a:rPr>
              <a:t>from </a:t>
            </a:r>
            <a:r>
              <a:rPr lang="en-CA" sz="3200" b="1" dirty="0">
                <a:solidFill>
                  <a:schemeClr val="bg1"/>
                </a:solidFill>
              </a:rPr>
              <a:t>chaos to cosmos</a:t>
            </a:r>
            <a:br>
              <a:rPr lang="en-CA" sz="3200" b="1" dirty="0">
                <a:solidFill>
                  <a:schemeClr val="bg1"/>
                </a:solidFill>
              </a:rPr>
            </a:br>
            <a:r>
              <a:rPr lang="en-CA" sz="3200" b="1" dirty="0">
                <a:solidFill>
                  <a:schemeClr val="bg1"/>
                </a:solidFill>
              </a:rPr>
              <a:t>                      </a:t>
            </a:r>
            <a:r>
              <a:rPr lang="en-CA" sz="1800" b="1" dirty="0" smtClean="0">
                <a:solidFill>
                  <a:schemeClr val="bg1"/>
                </a:solidFill>
              </a:rPr>
              <a:t>~ </a:t>
            </a:r>
            <a:r>
              <a:rPr lang="en-CA" sz="1800" b="1" dirty="0" err="1">
                <a:solidFill>
                  <a:schemeClr val="bg1"/>
                </a:solidFill>
              </a:rPr>
              <a:t>Iuliana</a:t>
            </a:r>
            <a:r>
              <a:rPr lang="en-CA" sz="1800" b="1" dirty="0">
                <a:solidFill>
                  <a:schemeClr val="bg1"/>
                </a:solidFill>
              </a:rPr>
              <a:t> </a:t>
            </a:r>
            <a:r>
              <a:rPr lang="en-CA" sz="1800" b="1" dirty="0" err="1">
                <a:solidFill>
                  <a:schemeClr val="bg1"/>
                </a:solidFill>
              </a:rPr>
              <a:t>Neculai</a:t>
            </a:r>
            <a:endParaRPr lang="en-CA" sz="1800" dirty="0">
              <a:solidFill>
                <a:schemeClr val="bg1"/>
              </a:solidFill>
            </a:endParaRPr>
          </a:p>
        </p:txBody>
      </p:sp>
      <p:sp>
        <p:nvSpPr>
          <p:cNvPr id="4" name="Title 1"/>
          <p:cNvSpPr txBox="1">
            <a:spLocks/>
          </p:cNvSpPr>
          <p:nvPr>
            <p:custDataLst>
              <p:tags r:id="rId3"/>
            </p:custDataLst>
          </p:nvPr>
        </p:nvSpPr>
        <p:spPr>
          <a:xfrm>
            <a:off x="6888088" y="0"/>
            <a:ext cx="5301094" cy="2160239"/>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CA" sz="3200" b="1" dirty="0" smtClean="0">
                <a:solidFill>
                  <a:schemeClr val="bg1"/>
                </a:solidFill>
              </a:rPr>
              <a:t>Le premier geste de miséricorde : </a:t>
            </a:r>
            <a:br>
              <a:rPr lang="fr-CA" sz="3200" b="1" dirty="0" smtClean="0">
                <a:solidFill>
                  <a:schemeClr val="bg1"/>
                </a:solidFill>
              </a:rPr>
            </a:br>
            <a:r>
              <a:rPr lang="fr-CA" sz="3200" b="1" dirty="0" smtClean="0">
                <a:solidFill>
                  <a:schemeClr val="bg1"/>
                </a:solidFill>
              </a:rPr>
              <a:t>	du chaos au cosmos</a:t>
            </a:r>
            <a:r>
              <a:rPr lang="fr-CA" sz="2800" b="1" dirty="0" smtClean="0">
                <a:solidFill>
                  <a:schemeClr val="bg1"/>
                </a:solidFill>
              </a:rPr>
              <a:t/>
            </a:r>
            <a:br>
              <a:rPr lang="fr-CA" sz="2800" b="1" dirty="0" smtClean="0">
                <a:solidFill>
                  <a:schemeClr val="bg1"/>
                </a:solidFill>
              </a:rPr>
            </a:br>
            <a:r>
              <a:rPr lang="fr-CA" sz="2800" b="1" dirty="0" smtClean="0">
                <a:solidFill>
                  <a:schemeClr val="bg1"/>
                </a:solidFill>
              </a:rPr>
              <a:t>                      </a:t>
            </a:r>
            <a:r>
              <a:rPr lang="fr-CA" sz="1600" b="1" dirty="0" smtClean="0">
                <a:solidFill>
                  <a:schemeClr val="bg1"/>
                </a:solidFill>
              </a:rPr>
              <a:t>~ </a:t>
            </a:r>
            <a:r>
              <a:rPr lang="fr-CA" sz="1600" b="1" dirty="0" err="1" smtClean="0">
                <a:solidFill>
                  <a:schemeClr val="bg1"/>
                </a:solidFill>
              </a:rPr>
              <a:t>Iuliana</a:t>
            </a:r>
            <a:r>
              <a:rPr lang="fr-CA" sz="1600" b="1" dirty="0" smtClean="0">
                <a:solidFill>
                  <a:schemeClr val="bg1"/>
                </a:solidFill>
              </a:rPr>
              <a:t> </a:t>
            </a:r>
            <a:r>
              <a:rPr lang="fr-CA" sz="1600" b="1" dirty="0" err="1" smtClean="0">
                <a:solidFill>
                  <a:schemeClr val="bg1"/>
                </a:solidFill>
              </a:rPr>
              <a:t>Neculai</a:t>
            </a:r>
            <a:endParaRPr lang="fr-CA" sz="1600" dirty="0">
              <a:solidFill>
                <a:schemeClr val="bg1"/>
              </a:solidFill>
            </a:endParaRPr>
          </a:p>
        </p:txBody>
      </p:sp>
    </p:spTree>
    <p:extLst>
      <p:ext uri="{BB962C8B-B14F-4D97-AF65-F5344CB8AC3E}">
        <p14:creationId xmlns:p14="http://schemas.microsoft.com/office/powerpoint/2010/main" val="887032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
            <p:custDataLst>
              <p:tags r:id="rId1"/>
            </p:custDataLst>
          </p:nvPr>
        </p:nvSpPr>
        <p:spPr>
          <a:xfrm>
            <a:off x="263352" y="332655"/>
            <a:ext cx="5688632" cy="6336705"/>
          </a:xfrm>
        </p:spPr>
        <p:txBody>
          <a:bodyPr>
            <a:normAutofit/>
          </a:bodyPr>
          <a:lstStyle/>
          <a:p>
            <a:pPr>
              <a:buClr>
                <a:schemeClr val="accent3"/>
              </a:buClr>
              <a:buNone/>
              <a:defRPr/>
            </a:pPr>
            <a:r>
              <a:rPr lang="en-CA" b="1" dirty="0"/>
              <a:t>The Universe Story is our story, the human story, the life story, the earth story, all wrapped into one sacred whole. We do not know who we are, how we got here, where we fit in, what we are called to be at this moment on the journey without the full story, the universe story. It is a revelatory message filled with power to allure the human spirit and sustain us for the times to come. </a:t>
            </a:r>
          </a:p>
          <a:p>
            <a:pPr algn="r">
              <a:buClr>
                <a:schemeClr val="accent3"/>
              </a:buClr>
              <a:buNone/>
              <a:defRPr/>
            </a:pPr>
            <a:r>
              <a:rPr lang="en-CA" sz="1800" b="1" dirty="0"/>
              <a:t>~ </a:t>
            </a:r>
            <a:r>
              <a:rPr lang="en-CA" sz="1800" b="1" dirty="0" err="1"/>
              <a:t>T.Berry</a:t>
            </a:r>
            <a:r>
              <a:rPr lang="en-CA" sz="1800" b="1" dirty="0"/>
              <a:t> and B </a:t>
            </a:r>
            <a:r>
              <a:rPr lang="en-CA" sz="1800" b="1" dirty="0" err="1"/>
              <a:t>Swimme</a:t>
            </a:r>
            <a:r>
              <a:rPr lang="en-CA" sz="1800" b="1" dirty="0"/>
              <a:t> </a:t>
            </a:r>
          </a:p>
          <a:p>
            <a:pPr algn="r">
              <a:buClr>
                <a:schemeClr val="accent3"/>
              </a:buClr>
              <a:buNone/>
              <a:defRPr/>
            </a:pPr>
            <a:r>
              <a:rPr lang="en-CA" sz="1800" b="1" i="1" dirty="0"/>
              <a:t>The Universe Story </a:t>
            </a:r>
            <a:r>
              <a:rPr lang="en-CA" sz="1800" b="1" dirty="0"/>
              <a:t>(1992)</a:t>
            </a:r>
            <a:endParaRPr lang="en-CA" sz="1800" dirty="0"/>
          </a:p>
        </p:txBody>
      </p:sp>
      <p:sp>
        <p:nvSpPr>
          <p:cNvPr id="3" name="Content Placeholder 2"/>
          <p:cNvSpPr txBox="1">
            <a:spLocks/>
          </p:cNvSpPr>
          <p:nvPr>
            <p:custDataLst>
              <p:tags r:id="rId2"/>
            </p:custDataLst>
          </p:nvPr>
        </p:nvSpPr>
        <p:spPr>
          <a:xfrm>
            <a:off x="6240016" y="332655"/>
            <a:ext cx="5760640" cy="565175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chemeClr val="accent3"/>
              </a:buClr>
              <a:buFont typeface="Wingdings 2" pitchFamily="18" charset="2"/>
              <a:buNone/>
              <a:defRPr/>
            </a:pPr>
            <a:r>
              <a:rPr lang="fr-CA" b="1" dirty="0" smtClean="0"/>
              <a:t>L’histoire de l’univers est notre histoire, l’histoire humaine, l’histoire de la vie et l’histoire de la terre, l’une et l’autre imbriquées en un tout sacré. Nous ne savons pas qui nous sommes, comment nous sommes arrivés ici, quel est notre rôle, ce que nous sommes appelés à devenir à cette étape-ci du voyage, sans connaître le fin mot de l’histoire, l’histoire de l’univers. C’est un message révélateur puissant qui soulève l’esprit humain et nous soutient en vue des temps à venir.</a:t>
            </a:r>
            <a:r>
              <a:rPr lang="fr-CA" sz="1800" b="1" baseline="30000" dirty="0" smtClean="0"/>
              <a:t>2</a:t>
            </a:r>
            <a:endParaRPr lang="fr-CA" sz="1400" baseline="30000" dirty="0" smtClean="0"/>
          </a:p>
        </p:txBody>
      </p:sp>
      <p:sp>
        <p:nvSpPr>
          <p:cNvPr id="4" name="Rectangle 3"/>
          <p:cNvSpPr/>
          <p:nvPr>
            <p:custDataLst>
              <p:tags r:id="rId3"/>
            </p:custDataLst>
          </p:nvPr>
        </p:nvSpPr>
        <p:spPr>
          <a:xfrm>
            <a:off x="7438099" y="5661248"/>
            <a:ext cx="4572000" cy="646331"/>
          </a:xfrm>
          <a:prstGeom prst="rect">
            <a:avLst/>
          </a:prstGeom>
        </p:spPr>
        <p:txBody>
          <a:bodyPr>
            <a:spAutoFit/>
          </a:bodyPr>
          <a:lstStyle/>
          <a:p>
            <a:pPr marL="274320" indent="-274320" algn="r" fontAlgn="auto">
              <a:spcAft>
                <a:spcPts val="0"/>
              </a:spcAft>
              <a:buClr>
                <a:schemeClr val="accent3"/>
              </a:buClr>
              <a:buFont typeface="Wingdings 2" pitchFamily="18" charset="2"/>
              <a:buNone/>
              <a:defRPr/>
            </a:pPr>
            <a:r>
              <a:rPr lang="en-CA" b="1" dirty="0"/>
              <a:t>~ </a:t>
            </a:r>
            <a:r>
              <a:rPr lang="en-CA" b="1" dirty="0" err="1"/>
              <a:t>T.Berry</a:t>
            </a:r>
            <a:r>
              <a:rPr lang="en-CA" b="1" dirty="0"/>
              <a:t> and B </a:t>
            </a:r>
            <a:r>
              <a:rPr lang="en-CA" b="1" dirty="0" err="1"/>
              <a:t>Swimme</a:t>
            </a:r>
            <a:r>
              <a:rPr lang="en-CA" b="1" dirty="0"/>
              <a:t> </a:t>
            </a:r>
          </a:p>
          <a:p>
            <a:pPr marL="274320" indent="-274320" algn="r" fontAlgn="auto">
              <a:spcAft>
                <a:spcPts val="0"/>
              </a:spcAft>
              <a:buClr>
                <a:schemeClr val="accent3"/>
              </a:buClr>
              <a:buFont typeface="Wingdings 2" pitchFamily="18" charset="2"/>
              <a:buNone/>
              <a:defRPr/>
            </a:pPr>
            <a:r>
              <a:rPr lang="en-CA" b="1" i="1" dirty="0"/>
              <a:t>The Universe Story </a:t>
            </a:r>
            <a:r>
              <a:rPr lang="en-CA" b="1" dirty="0"/>
              <a:t>(1992)</a:t>
            </a:r>
            <a:endParaRPr lang="en-CA" dirty="0"/>
          </a:p>
        </p:txBody>
      </p:sp>
      <p:sp>
        <p:nvSpPr>
          <p:cNvPr id="5" name="Rectangle 4"/>
          <p:cNvSpPr/>
          <p:nvPr>
            <p:custDataLst>
              <p:tags r:id="rId4"/>
            </p:custDataLst>
          </p:nvPr>
        </p:nvSpPr>
        <p:spPr>
          <a:xfrm>
            <a:off x="7113555" y="6581000"/>
            <a:ext cx="4896544" cy="276999"/>
          </a:xfrm>
          <a:prstGeom prst="rect">
            <a:avLst/>
          </a:prstGeom>
        </p:spPr>
        <p:txBody>
          <a:bodyPr wrap="square">
            <a:spAutoFit/>
          </a:bodyPr>
          <a:lstStyle/>
          <a:p>
            <a:pPr algn="r"/>
            <a:r>
              <a:rPr lang="fr-CA" sz="1200" baseline="30000" dirty="0" smtClean="0"/>
              <a:t>2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2600843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191344" y="764704"/>
            <a:ext cx="5688632" cy="5487888"/>
          </a:xfrm>
        </p:spPr>
        <p:txBody>
          <a:bodyPr>
            <a:noAutofit/>
          </a:bodyPr>
          <a:lstStyle/>
          <a:p>
            <a:pPr algn="just">
              <a:buClr>
                <a:schemeClr val="accent3"/>
              </a:buClr>
              <a:buNone/>
              <a:defRPr/>
            </a:pPr>
            <a:r>
              <a:rPr lang="en-US" b="1" dirty="0">
                <a:solidFill>
                  <a:schemeClr val="accent1">
                    <a:lumMod val="50000"/>
                  </a:schemeClr>
                </a:solidFill>
              </a:rPr>
              <a:t>The world is almost mind-numbingly dynamic.  Out of the Big Bang, the stars; out of the stardust, the Earth; out of evolutionary life and death of these creatures; out of evolutionary life and death  of these creatures, human beings with consciousness and freedom that concentrates the self-transcendence of matter itself.  Human beings are the universe become conscious of itself.  We are the cantors of the universe.</a:t>
            </a:r>
          </a:p>
          <a:p>
            <a:pPr algn="r">
              <a:buClr>
                <a:schemeClr val="accent3"/>
              </a:buClr>
              <a:buNone/>
              <a:defRPr/>
            </a:pPr>
            <a:r>
              <a:rPr lang="en-US" sz="1800" b="1" dirty="0">
                <a:solidFill>
                  <a:schemeClr val="accent1">
                    <a:lumMod val="50000"/>
                  </a:schemeClr>
                </a:solidFill>
              </a:rPr>
              <a:t>~ Elizabeth Johnson, </a:t>
            </a:r>
            <a:r>
              <a:rPr lang="en-US" sz="1800" b="1" dirty="0" err="1">
                <a:solidFill>
                  <a:schemeClr val="accent1">
                    <a:lumMod val="50000"/>
                  </a:schemeClr>
                </a:solidFill>
              </a:rPr>
              <a:t>csj</a:t>
            </a:r>
            <a:endParaRPr lang="en-US" sz="1800" b="1" dirty="0">
              <a:solidFill>
                <a:schemeClr val="accent1">
                  <a:lumMod val="50000"/>
                </a:schemeClr>
              </a:solidFill>
            </a:endParaRPr>
          </a:p>
        </p:txBody>
      </p:sp>
      <p:sp>
        <p:nvSpPr>
          <p:cNvPr id="4" name="Content Placeholder 2"/>
          <p:cNvSpPr txBox="1">
            <a:spLocks/>
          </p:cNvSpPr>
          <p:nvPr>
            <p:custDataLst>
              <p:tags r:id="rId2"/>
            </p:custDataLst>
          </p:nvPr>
        </p:nvSpPr>
        <p:spPr>
          <a:xfrm>
            <a:off x="6312024" y="620688"/>
            <a:ext cx="5616624" cy="584792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Clr>
                <a:schemeClr val="accent3"/>
              </a:buClr>
              <a:buFont typeface="Wingdings 2"/>
              <a:buNone/>
              <a:defRPr/>
            </a:pPr>
            <a:r>
              <a:rPr lang="fr-CA" b="1" dirty="0" smtClean="0">
                <a:solidFill>
                  <a:schemeClr val="accent1">
                    <a:lumMod val="50000"/>
                  </a:schemeClr>
                </a:solidFill>
              </a:rPr>
              <a:t>Le monde évolue de manière presque affolante. Du ‘</a:t>
            </a:r>
            <a:r>
              <a:rPr lang="fr-CA" b="1" dirty="0" err="1" smtClean="0">
                <a:solidFill>
                  <a:schemeClr val="accent1">
                    <a:lumMod val="50000"/>
                  </a:schemeClr>
                </a:solidFill>
              </a:rPr>
              <a:t>Big</a:t>
            </a:r>
            <a:r>
              <a:rPr lang="fr-CA" b="1" dirty="0" smtClean="0">
                <a:solidFill>
                  <a:schemeClr val="accent1">
                    <a:lumMod val="50000"/>
                  </a:schemeClr>
                </a:solidFill>
              </a:rPr>
              <a:t> Bang’ sont nées les étoiles, de la poussière des étoiles, la terre, de la terre, des créatures unicellulaires vivantes, de la vie et la mort évolutionnaires de ces créatures, des êtres humains dont la conscience et la liberté mènent à la transcendance de la matière elle-même.  Les êtres humains sont l’univers devenu conscient de lui-même. Nous sommes les chantres de l’univers.</a:t>
            </a:r>
            <a:r>
              <a:rPr lang="fr-CA" sz="1800" b="1" baseline="30000" dirty="0" smtClean="0">
                <a:solidFill>
                  <a:schemeClr val="accent1">
                    <a:lumMod val="50000"/>
                  </a:schemeClr>
                </a:solidFill>
              </a:rPr>
              <a:t>3</a:t>
            </a:r>
          </a:p>
          <a:p>
            <a:pPr marL="0" indent="0" algn="just">
              <a:buClr>
                <a:schemeClr val="accent3"/>
              </a:buClr>
              <a:buFont typeface="Wingdings 2"/>
              <a:buNone/>
              <a:tabLst>
                <a:tab pos="2060575" algn="l"/>
                <a:tab pos="2511425" algn="l"/>
                <a:tab pos="3671888" algn="l"/>
              </a:tabLst>
              <a:defRPr/>
            </a:pPr>
            <a:r>
              <a:rPr lang="fr-CA" b="1" dirty="0" smtClean="0">
                <a:solidFill>
                  <a:schemeClr val="accent1">
                    <a:lumMod val="50000"/>
                  </a:schemeClr>
                </a:solidFill>
              </a:rPr>
              <a:t>		</a:t>
            </a:r>
            <a:r>
              <a:rPr lang="fr-CA" sz="1800" b="1" dirty="0" smtClean="0">
                <a:solidFill>
                  <a:schemeClr val="accent1">
                    <a:lumMod val="50000"/>
                  </a:schemeClr>
                </a:solidFill>
              </a:rPr>
              <a:t> ~</a:t>
            </a:r>
            <a:r>
              <a:rPr lang="fr-CA" b="1" dirty="0" smtClean="0">
                <a:solidFill>
                  <a:schemeClr val="accent1">
                    <a:lumMod val="50000"/>
                  </a:schemeClr>
                </a:solidFill>
              </a:rPr>
              <a:t> </a:t>
            </a:r>
            <a:r>
              <a:rPr lang="fr-CA" sz="1800" b="1" dirty="0" smtClean="0">
                <a:solidFill>
                  <a:schemeClr val="accent1">
                    <a:lumMod val="50000"/>
                  </a:schemeClr>
                </a:solidFill>
              </a:rPr>
              <a:t>Elizabeth Johnson, </a:t>
            </a:r>
            <a:r>
              <a:rPr lang="fr-CA" sz="1800" b="1" dirty="0" err="1" smtClean="0">
                <a:solidFill>
                  <a:schemeClr val="accent1">
                    <a:lumMod val="50000"/>
                  </a:schemeClr>
                </a:solidFill>
              </a:rPr>
              <a:t>csj</a:t>
            </a:r>
            <a:endParaRPr lang="fr-CA" sz="1800" b="1" dirty="0">
              <a:solidFill>
                <a:schemeClr val="accent1">
                  <a:lumMod val="50000"/>
                </a:schemeClr>
              </a:solidFill>
            </a:endParaRPr>
          </a:p>
        </p:txBody>
      </p:sp>
      <p:sp>
        <p:nvSpPr>
          <p:cNvPr id="5" name="Rectangle 4"/>
          <p:cNvSpPr/>
          <p:nvPr>
            <p:custDataLst>
              <p:tags r:id="rId3"/>
            </p:custDataLst>
          </p:nvPr>
        </p:nvSpPr>
        <p:spPr>
          <a:xfrm>
            <a:off x="7032104" y="6581000"/>
            <a:ext cx="4896544" cy="276999"/>
          </a:xfrm>
          <a:prstGeom prst="rect">
            <a:avLst/>
          </a:prstGeom>
        </p:spPr>
        <p:txBody>
          <a:bodyPr wrap="square">
            <a:spAutoFit/>
          </a:bodyPr>
          <a:lstStyle/>
          <a:p>
            <a:pPr algn="r"/>
            <a:r>
              <a:rPr lang="fr-CA" sz="1200" baseline="30000" dirty="0"/>
              <a:t>3</a:t>
            </a:r>
            <a:r>
              <a:rPr lang="fr-CA" sz="1200" baseline="30000" dirty="0" smtClean="0"/>
              <a:t> </a:t>
            </a:r>
            <a:r>
              <a:rPr lang="fr-CA" sz="1200" dirty="0" smtClean="0"/>
              <a:t>Traduction libre – Version française non disponible.</a:t>
            </a:r>
            <a:endParaRPr lang="fr-CA" sz="1200" dirty="0"/>
          </a:p>
        </p:txBody>
      </p:sp>
    </p:spTree>
    <p:extLst>
      <p:ext uri="{BB962C8B-B14F-4D97-AF65-F5344CB8AC3E}">
        <p14:creationId xmlns:p14="http://schemas.microsoft.com/office/powerpoint/2010/main" val="23272376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8"/>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6"/>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7"/>
</p:tagLst>
</file>

<file path=ppt/tags/tag155.xml><?xml version="1.0" encoding="utf-8"?>
<p:tagLst xmlns:a="http://schemas.openxmlformats.org/drawingml/2006/main" xmlns:r="http://schemas.openxmlformats.org/officeDocument/2006/relationships" xmlns:p="http://schemas.openxmlformats.org/presentationml/2006/main">
  <p:tag name="NUM" val="8"/>
</p:tagLst>
</file>

<file path=ppt/tags/tag156.xml><?xml version="1.0" encoding="utf-8"?>
<p:tagLst xmlns:a="http://schemas.openxmlformats.org/drawingml/2006/main" xmlns:r="http://schemas.openxmlformats.org/officeDocument/2006/relationships" xmlns:p="http://schemas.openxmlformats.org/presentationml/2006/main">
  <p:tag name="NUM" val="9"/>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ustom 1">
      <a:majorFont>
        <a:latin typeface="Segoe Print"/>
        <a:ea typeface=""/>
        <a:cs typeface=""/>
      </a:majorFont>
      <a:minorFont>
        <a:latin typeface="Segoe Print"/>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877</TotalTime>
  <Words>4214</Words>
  <Application>Microsoft Office PowerPoint</Application>
  <PresentationFormat>Custom</PresentationFormat>
  <Paragraphs>543</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Oriel</vt:lpstr>
      <vt:lpstr>NATIONAL COUNCIL OF CANADA  47th ANNUAL GENERAL ASSEMBLY</vt:lpstr>
      <vt:lpstr>PowerPoint Presentation</vt:lpstr>
      <vt:lpstr>MISSION</vt:lpstr>
      <vt:lpstr>Blessed Antoine-Frédéric Ozanam</vt:lpstr>
      <vt:lpstr>PowerPoint Presentation</vt:lpstr>
      <vt:lpstr>MOSAIC OF  OUR REALITIES </vt:lpstr>
      <vt:lpstr>The first act of mercy:   from chaos to cosmos                       ~ Iuliana Neculai</vt:lpstr>
      <vt:lpstr>PowerPoint Presentation</vt:lpstr>
      <vt:lpstr>PowerPoint Presentation</vt:lpstr>
      <vt:lpstr>PowerPoint Presentation</vt:lpstr>
      <vt:lpstr>PowerPoint Presentation</vt:lpstr>
      <vt:lpstr>A flourishing humanity  on a thriving Earth  in an evolving universe  all together filled with the glory of God   Elizabeth Johnson, csj </vt:lpstr>
      <vt:lpstr>EARTH</vt:lpstr>
      <vt:lpstr>THE FIRST COVENANT</vt:lpstr>
      <vt:lpstr>THE FIRST COVENANT</vt:lpstr>
      <vt:lpstr>PowerPoint Presentation</vt:lpstr>
      <vt:lpstr>THE EARTH CHARTER</vt:lpstr>
      <vt:lpstr>INTEGRAL ECOLOGY</vt:lpstr>
      <vt:lpstr>HUMANKIND</vt:lpstr>
      <vt:lpstr>PowerPoint Presentation</vt:lpstr>
      <vt:lpstr>CHAMPAGNE GLASS  OF WORLD POVERTY</vt:lpstr>
      <vt:lpstr>STARTLING NUMBERS [OXFAM] </vt:lpstr>
      <vt:lpstr>GLOBAL GENDER GAP</vt:lpstr>
      <vt:lpstr>ABUSE OF MOST VULNERABLE PERSONS</vt:lpstr>
      <vt:lpstr>REFUGEE CRISIS</vt:lpstr>
      <vt:lpstr>RISE OF RADICAL  EXTREMISM</vt:lpstr>
      <vt:lpstr>SOCIAL MEDIA IMAGES</vt:lpstr>
      <vt:lpstr>PowerPoint Presentation</vt:lpstr>
      <vt:lpstr>NEW VOCABULARY</vt:lpstr>
      <vt:lpstr>MANY RELIGIONS  ONE MESSAGE</vt:lpstr>
      <vt:lpstr>MISSIONARY DISCIPLES</vt:lpstr>
      <vt:lpstr>PowerPoint Presentation</vt:lpstr>
      <vt:lpstr>PowerPoint Presentation</vt:lpstr>
      <vt:lpstr>SIX GENERATIONS</vt:lpstr>
      <vt:lpstr>CHANGING FACE OF FAMILY</vt:lpstr>
      <vt:lpstr>WORLD REALITIES</vt:lpstr>
      <vt:lpstr>PowerPoint Presentation</vt:lpstr>
      <vt:lpstr>PowerPoint Presentation</vt:lpstr>
      <vt:lpstr>PowerPoint Presentation</vt:lpstr>
      <vt:lpstr>PowerPoint Presentation</vt:lpstr>
      <vt:lpstr>PowerPoint Presentation</vt:lpstr>
      <vt:lpstr>PowerPoint Presentation</vt:lpstr>
      <vt:lpstr>SPIRITUALITY</vt:lpstr>
      <vt:lpstr>PowerPoint Presentation</vt:lpstr>
      <vt:lpstr>DIVERSITY</vt:lpstr>
      <vt:lpstr>PowerPoint Presentation</vt:lpstr>
      <vt:lpstr>I WAS . . .</vt:lpstr>
      <vt:lpstr>  </vt:lpstr>
      <vt:lpstr>FIVE MOMENTS IN MERCY</vt:lpstr>
      <vt:lpstr>Mercy is the willingness to enter into the chaos of others.                     ~ James Keenan, sj</vt:lpstr>
      <vt:lpstr>BOUNDARY WALKING</vt:lpstr>
      <vt:lpstr>BOUNDARIES</vt:lpstr>
      <vt:lpstr>PowerPoint Presentation</vt:lpstr>
      <vt:lpstr>We must be where the cry of the poor meets the ear of God. ~ Sandra Schneiders, ihm</vt:lpstr>
      <vt:lpstr>PowerPoint Presentation</vt:lpstr>
      <vt:lpstr>PowerPoint Presentation</vt:lpstr>
      <vt:lpstr>PowerPoint Presentation</vt:lpstr>
      <vt:lpstr>MERGER POEM</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COUNCIL OF CANADA 47TH ANNUAL GENERAL ASSEMBLY</dc:title>
  <dc:creator>Sister Elizabeth Davis</dc:creator>
  <cp:lastModifiedBy>ssvp</cp:lastModifiedBy>
  <cp:revision>48</cp:revision>
  <dcterms:created xsi:type="dcterms:W3CDTF">2018-06-15T21:35:26Z</dcterms:created>
  <dcterms:modified xsi:type="dcterms:W3CDTF">2018-06-21T14:43:26Z</dcterms:modified>
</cp:coreProperties>
</file>