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3" r:id="rId2"/>
    <p:sldId id="310" r:id="rId3"/>
    <p:sldId id="271" r:id="rId4"/>
    <p:sldId id="307" r:id="rId5"/>
    <p:sldId id="274" r:id="rId6"/>
    <p:sldId id="312" r:id="rId7"/>
    <p:sldId id="379" r:id="rId8"/>
    <p:sldId id="381" r:id="rId9"/>
    <p:sldId id="382" r:id="rId10"/>
    <p:sldId id="329" r:id="rId11"/>
    <p:sldId id="384" r:id="rId12"/>
    <p:sldId id="330" r:id="rId13"/>
    <p:sldId id="385" r:id="rId14"/>
    <p:sldId id="334" r:id="rId15"/>
    <p:sldId id="386" r:id="rId16"/>
    <p:sldId id="337" r:id="rId17"/>
    <p:sldId id="387" r:id="rId18"/>
    <p:sldId id="335" r:id="rId19"/>
    <p:sldId id="388" r:id="rId20"/>
    <p:sldId id="389" r:id="rId21"/>
    <p:sldId id="278" r:id="rId22"/>
    <p:sldId id="383" r:id="rId23"/>
    <p:sldId id="390" r:id="rId24"/>
    <p:sldId id="336" r:id="rId25"/>
    <p:sldId id="391" r:id="rId26"/>
    <p:sldId id="366" r:id="rId27"/>
    <p:sldId id="364" r:id="rId28"/>
    <p:sldId id="338" r:id="rId29"/>
    <p:sldId id="346" r:id="rId30"/>
    <p:sldId id="347" r:id="rId31"/>
    <p:sldId id="362" r:id="rId32"/>
    <p:sldId id="363" r:id="rId33"/>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F6CA6"/>
    <a:srgbClr val="1A9DFF"/>
    <a:srgbClr val="FABE00"/>
    <a:srgbClr val="83A2C3"/>
    <a:srgbClr val="A5E4FF"/>
    <a:srgbClr val="FFFFFF"/>
    <a:srgbClr val="C3C8D1"/>
    <a:srgbClr val="E5F1F6"/>
    <a:srgbClr val="26B1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5" autoAdjust="0"/>
    <p:restoredTop sz="93186" autoAdjust="0"/>
  </p:normalViewPr>
  <p:slideViewPr>
    <p:cSldViewPr snapToGrid="0">
      <p:cViewPr>
        <p:scale>
          <a:sx n="109" d="100"/>
          <a:sy n="109" d="100"/>
        </p:scale>
        <p:origin x="-72" y="-78"/>
      </p:cViewPr>
      <p:guideLst>
        <p:guide orient="horz" pos="2160"/>
        <p:guide pos="2880"/>
      </p:guideLst>
    </p:cSldViewPr>
  </p:slideViewPr>
  <p:outlineViewPr>
    <p:cViewPr>
      <p:scale>
        <a:sx n="33" d="100"/>
        <a:sy n="33" d="100"/>
      </p:scale>
      <p:origin x="0" y="0"/>
    </p:cViewPr>
  </p:outlineViewPr>
  <p:notesTextViewPr>
    <p:cViewPr>
      <p:scale>
        <a:sx n="140" d="100"/>
        <a:sy n="140" d="100"/>
      </p:scale>
      <p:origin x="0" y="0"/>
    </p:cViewPr>
  </p:notesTextViewPr>
  <p:notesViewPr>
    <p:cSldViewPr snapToGrid="0">
      <p:cViewPr varScale="1">
        <p:scale>
          <a:sx n="63" d="100"/>
          <a:sy n="63" d="100"/>
        </p:scale>
        <p:origin x="-2646" y="-126"/>
      </p:cViewPr>
      <p:guideLst>
        <p:guide orient="horz" pos="2952"/>
        <p:guide pos="22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2DD04AE5-8A40-4DB5-9ADB-B09B684083DF}" type="datetimeFigureOut">
              <a:rPr lang="en-CA" smtClean="0"/>
              <a:pPr/>
              <a:t>2018-07-07</a:t>
            </a:fld>
            <a:endParaRPr lang="en-CA" dirty="0"/>
          </a:p>
        </p:txBody>
      </p:sp>
      <p:sp>
        <p:nvSpPr>
          <p:cNvPr id="4" name="Slide Image Placeholder 3"/>
          <p:cNvSpPr>
            <a:spLocks noGrp="1" noRot="1" noChangeAspect="1"/>
          </p:cNvSpPr>
          <p:nvPr>
            <p:ph type="sldImg" idx="2"/>
          </p:nvPr>
        </p:nvSpPr>
        <p:spPr>
          <a:xfrm>
            <a:off x="1433513" y="1171575"/>
            <a:ext cx="4219575" cy="3163888"/>
          </a:xfrm>
          <a:prstGeom prst="rect">
            <a:avLst/>
          </a:prstGeom>
          <a:noFill/>
          <a:ln w="12700">
            <a:solidFill>
              <a:prstClr val="black"/>
            </a:solidFill>
          </a:ln>
        </p:spPr>
        <p:txBody>
          <a:bodyPr vert="horz" lIns="94046" tIns="47023" rIns="94046" bIns="47023" rtlCol="0" anchor="ctr"/>
          <a:lstStyle/>
          <a:p>
            <a:endParaRPr lang="en-CA" dirty="0"/>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2E5AC011-7379-42CF-BAEF-4BE4CE4539CA}" type="slidenum">
              <a:rPr lang="en-CA" smtClean="0"/>
              <a:pPr/>
              <a:t>‹#›</a:t>
            </a:fld>
            <a:endParaRPr lang="en-CA" dirty="0"/>
          </a:p>
        </p:txBody>
      </p:sp>
    </p:spTree>
    <p:extLst>
      <p:ext uri="{BB962C8B-B14F-4D97-AF65-F5344CB8AC3E}">
        <p14:creationId xmlns:p14="http://schemas.microsoft.com/office/powerpoint/2010/main" xmlns="" val="405025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100" dirty="0">
                <a:latin typeface="+mn-lt"/>
              </a:rPr>
              <a:t>Plenary</a:t>
            </a:r>
            <a:r>
              <a:rPr lang="en-CA" sz="1100" baseline="0" dirty="0">
                <a:latin typeface="+mn-lt"/>
              </a:rPr>
              <a:t> Session -  Annual General Assembly.  St. John’s NL.   June 2018</a:t>
            </a:r>
            <a:endParaRPr lang="en-CA" sz="1100" dirty="0">
              <a:latin typeface="+mn-lt"/>
            </a:endParaRPr>
          </a:p>
        </p:txBody>
      </p:sp>
      <p:sp>
        <p:nvSpPr>
          <p:cNvPr id="4" name="Slide Number Placeholder 3"/>
          <p:cNvSpPr>
            <a:spLocks noGrp="1"/>
          </p:cNvSpPr>
          <p:nvPr>
            <p:ph type="sldNum" sz="quarter" idx="10"/>
          </p:nvPr>
        </p:nvSpPr>
        <p:spPr/>
        <p:txBody>
          <a:bodyPr/>
          <a:lstStyle/>
          <a:p>
            <a:fld id="{2E5AC011-7379-42CF-BAEF-4BE4CE4539CA}" type="slidenum">
              <a:rPr lang="en-CA" smtClean="0"/>
              <a:pPr/>
              <a:t>1</a:t>
            </a:fld>
            <a:endParaRPr lang="en-CA" dirty="0"/>
          </a:p>
        </p:txBody>
      </p:sp>
    </p:spTree>
    <p:extLst>
      <p:ext uri="{BB962C8B-B14F-4D97-AF65-F5344CB8AC3E}">
        <p14:creationId xmlns:p14="http://schemas.microsoft.com/office/powerpoint/2010/main" xmlns="" val="4193597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None/>
            </a:pPr>
            <a:r>
              <a:rPr lang="en-CA" sz="1100" dirty="0">
                <a:solidFill>
                  <a:schemeClr val="tx1"/>
                </a:solidFill>
              </a:rPr>
              <a:t>Why the Need ?</a:t>
            </a:r>
          </a:p>
          <a:p>
            <a:pPr marL="0" lvl="0" indent="0" algn="l">
              <a:buNone/>
            </a:pPr>
            <a:endParaRPr lang="en-CA" sz="1100" dirty="0">
              <a:solidFill>
                <a:schemeClr val="tx1"/>
              </a:solidFill>
            </a:endParaRPr>
          </a:p>
          <a:p>
            <a:pPr marL="0" lvl="0" indent="0" algn="l">
              <a:buNone/>
            </a:pPr>
            <a:r>
              <a:rPr lang="en-CA" sz="1100" dirty="0">
                <a:solidFill>
                  <a:schemeClr val="tx1"/>
                </a:solidFill>
              </a:rPr>
              <a:t>Nationally 6 out of 10 children who are eligible for the funds have not received them due to low awareness and barriers to access </a:t>
            </a:r>
          </a:p>
          <a:p>
            <a:pPr marL="0" lvl="0" indent="0" algn="l">
              <a:buNone/>
            </a:pPr>
            <a:endParaRPr lang="en-CA" sz="1100" dirty="0">
              <a:solidFill>
                <a:schemeClr val="tx1"/>
              </a:solidFill>
            </a:endParaRPr>
          </a:p>
          <a:p>
            <a:pPr marL="0" lvl="0" indent="0" algn="l">
              <a:buNone/>
            </a:pPr>
            <a:r>
              <a:rPr lang="en-CA" sz="1100" b="0" dirty="0">
                <a:solidFill>
                  <a:schemeClr val="tx1"/>
                </a:solidFill>
              </a:rPr>
              <a:t>*** No SSVP Funding, </a:t>
            </a:r>
            <a:r>
              <a:rPr lang="en-CA" sz="1100" b="0" baseline="0" dirty="0">
                <a:solidFill>
                  <a:schemeClr val="tx1"/>
                </a:solidFill>
              </a:rPr>
              <a:t>All Government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baseline="0" dirty="0">
                <a:solidFill>
                  <a:srgbClr val="FF0000"/>
                </a:solidFill>
              </a:rPr>
              <a:t>Key messaging: Call to action, Informed navigator, no SSVP funds needed: free money from the government</a:t>
            </a:r>
          </a:p>
          <a:p>
            <a:pPr marL="0" lvl="0" indent="0" algn="l">
              <a:buNone/>
            </a:pPr>
            <a:endParaRPr lang="en-CA" sz="1100" b="1" baseline="0" dirty="0">
              <a:solidFill>
                <a:schemeClr val="tx1"/>
              </a:solidFill>
            </a:endParaRPr>
          </a:p>
          <a:p>
            <a:pPr marL="0" lvl="0" indent="0">
              <a:buNone/>
            </a:pPr>
            <a:r>
              <a:rPr lang="en-CA" sz="1100" dirty="0">
                <a:solidFill>
                  <a:schemeClr val="tx1"/>
                </a:solidFill>
              </a:rPr>
              <a:t>From our experience over the last 6 years the take up rate for families that SSVP serves is drastically lower,  due to barriers to access</a:t>
            </a:r>
          </a:p>
          <a:p>
            <a:pPr marL="457200" lvl="0" indent="-457200">
              <a:buAutoNum type="arabicPeriod" startAt="2"/>
            </a:pPr>
            <a:endParaRPr lang="en-CA" sz="1100" dirty="0">
              <a:solidFill>
                <a:schemeClr val="tx1"/>
              </a:solidFill>
            </a:endParaRPr>
          </a:p>
        </p:txBody>
      </p:sp>
      <p:sp>
        <p:nvSpPr>
          <p:cNvPr id="4" name="Slide Number Placeholder 3"/>
          <p:cNvSpPr>
            <a:spLocks noGrp="1"/>
          </p:cNvSpPr>
          <p:nvPr>
            <p:ph type="sldNum" sz="quarter" idx="10"/>
          </p:nvPr>
        </p:nvSpPr>
        <p:spPr/>
        <p:txBody>
          <a:bodyPr/>
          <a:lstStyle/>
          <a:p>
            <a:fld id="{2E5AC011-7379-42CF-BAEF-4BE4CE4539CA}" type="slidenum">
              <a:rPr lang="en-CA" smtClean="0"/>
              <a:pPr/>
              <a:t>10</a:t>
            </a:fld>
            <a:endParaRPr lang="en-CA" dirty="0"/>
          </a:p>
        </p:txBody>
      </p:sp>
    </p:spTree>
    <p:extLst>
      <p:ext uri="{BB962C8B-B14F-4D97-AF65-F5344CB8AC3E}">
        <p14:creationId xmlns:p14="http://schemas.microsoft.com/office/powerpoint/2010/main" xmlns="" val="3793466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CA" sz="1100" dirty="0">
                <a:solidFill>
                  <a:schemeClr val="tx1"/>
                </a:solidFill>
              </a:rPr>
              <a:t>We need a CLB Champion (or 2 so they can partner together</a:t>
            </a:r>
            <a:r>
              <a:rPr lang="en-CA" sz="1100" baseline="0" dirty="0">
                <a:solidFill>
                  <a:schemeClr val="tx1"/>
                </a:solidFill>
              </a:rPr>
              <a:t> and support each other) </a:t>
            </a:r>
            <a:r>
              <a:rPr lang="en-CA" sz="1100" dirty="0">
                <a:solidFill>
                  <a:schemeClr val="tx1"/>
                </a:solidFill>
              </a:rPr>
              <a:t> per conference to make the families aware of this opportunity and to help the children gain access to these funds and this hope for a brighter educational future </a:t>
            </a:r>
          </a:p>
          <a:p>
            <a:pPr marL="457200" lvl="0" indent="-457200">
              <a:buAutoNum type="arabicPeriod" startAt="3"/>
            </a:pPr>
            <a:endParaRPr lang="en-CA" sz="1100" dirty="0">
              <a:solidFill>
                <a:schemeClr val="tx1"/>
              </a:solidFill>
            </a:endParaRPr>
          </a:p>
          <a:p>
            <a:pPr marL="0" lvl="0" indent="0">
              <a:buNone/>
            </a:pPr>
            <a:r>
              <a:rPr lang="en-CA" sz="1100" dirty="0">
                <a:solidFill>
                  <a:schemeClr val="tx1"/>
                </a:solidFill>
              </a:rPr>
              <a:t>A retired educator or any volunteer with a simple desire to bring hope for the children is needed</a:t>
            </a:r>
          </a:p>
          <a:p>
            <a:pPr lvl="0"/>
            <a:endParaRPr lang="en-CA" sz="1100" dirty="0">
              <a:solidFill>
                <a:schemeClr val="tx1"/>
              </a:solidFill>
            </a:endParaRPr>
          </a:p>
          <a:p>
            <a:pPr lvl="0"/>
            <a:r>
              <a:rPr lang="en-CA" sz="1100" dirty="0">
                <a:solidFill>
                  <a:schemeClr val="tx1"/>
                </a:solidFill>
              </a:rPr>
              <a:t>There is a Volunteer Toolkit available on the Ontario SSVP</a:t>
            </a:r>
            <a:r>
              <a:rPr lang="en-CA" sz="1100" baseline="0" dirty="0">
                <a:solidFill>
                  <a:schemeClr val="tx1"/>
                </a:solidFill>
              </a:rPr>
              <a:t> website and a French toolkit on the National SSVP website</a:t>
            </a:r>
          </a:p>
          <a:p>
            <a:pPr lvl="0"/>
            <a:endParaRPr lang="en-CA" sz="1100" baseline="0" dirty="0">
              <a:solidFill>
                <a:schemeClr val="tx1"/>
              </a:solidFill>
            </a:endParaRPr>
          </a:p>
          <a:p>
            <a:pPr lvl="0"/>
            <a:r>
              <a:rPr lang="en-CA" sz="1100" baseline="0" dirty="0">
                <a:solidFill>
                  <a:schemeClr val="tx1"/>
                </a:solidFill>
              </a:rPr>
              <a:t>I have volunteer binders and other resource information available to share with you.  </a:t>
            </a:r>
          </a:p>
          <a:p>
            <a:pPr lvl="0"/>
            <a:endParaRPr lang="en-CA" sz="1100" baseline="0" dirty="0">
              <a:solidFill>
                <a:schemeClr val="tx1"/>
              </a:solidFill>
            </a:endParaRPr>
          </a:p>
          <a:p>
            <a:pPr lvl="0"/>
            <a:r>
              <a:rPr lang="en-CA" sz="1100" baseline="0" dirty="0">
                <a:solidFill>
                  <a:schemeClr val="tx1"/>
                </a:solidFill>
              </a:rPr>
              <a:t>All that is needed is someone per conference who is passionate about education and who realizes how much hope this can bring to a child’s educational future. </a:t>
            </a:r>
          </a:p>
          <a:p>
            <a:pPr lvl="0"/>
            <a:endParaRPr lang="en-CA" sz="1100" baseline="0" dirty="0">
              <a:solidFill>
                <a:schemeClr val="tx1"/>
              </a:solidFill>
            </a:endParaRPr>
          </a:p>
          <a:p>
            <a:pPr lvl="0"/>
            <a:r>
              <a:rPr lang="en-CA" sz="1100" baseline="0" dirty="0">
                <a:solidFill>
                  <a:schemeClr val="tx1"/>
                </a:solidFill>
              </a:rPr>
              <a:t>We have assisted over 100 children just in our conference alone and I can share our strategies and lessons learned with you that we have amassed over the last few years. </a:t>
            </a:r>
          </a:p>
          <a:p>
            <a:pPr lvl="0"/>
            <a:endParaRPr lang="en-CA" sz="1100" baseline="0" dirty="0">
              <a:solidFill>
                <a:schemeClr val="tx1"/>
              </a:solidFill>
            </a:endParaRPr>
          </a:p>
          <a:p>
            <a:pPr lvl="0"/>
            <a:r>
              <a:rPr lang="en-CA" sz="1100" baseline="0" dirty="0">
                <a:solidFill>
                  <a:schemeClr val="tx1"/>
                </a:solidFill>
              </a:rPr>
              <a:t>We have a goal that every child will receive access and no child will be left behind.</a:t>
            </a:r>
          </a:p>
          <a:p>
            <a:pPr lvl="0"/>
            <a:endParaRPr lang="en-CA" sz="1100" baseline="0" dirty="0">
              <a:solidFill>
                <a:schemeClr val="tx1"/>
              </a:solidFill>
            </a:endParaRPr>
          </a:p>
          <a:p>
            <a:pPr lvl="0"/>
            <a:r>
              <a:rPr lang="en-CA" sz="1100" baseline="0" dirty="0">
                <a:solidFill>
                  <a:schemeClr val="tx1"/>
                </a:solidFill>
              </a:rPr>
              <a:t>Our motto is that every child deserves hope for a brighter educational future.</a:t>
            </a:r>
          </a:p>
          <a:p>
            <a:pPr lvl="0"/>
            <a:endParaRPr lang="en-CA" sz="1100" baseline="0" dirty="0">
              <a:solidFill>
                <a:schemeClr val="tx1"/>
              </a:solidFill>
            </a:endParaRPr>
          </a:p>
          <a:p>
            <a:pPr lvl="0"/>
            <a:r>
              <a:rPr lang="en-CA" sz="1100" baseline="0" dirty="0">
                <a:solidFill>
                  <a:schemeClr val="tx1"/>
                </a:solidFill>
              </a:rPr>
              <a:t>We are challenging our volunteers.   If your child or grandchild has an RESP opened for them,  we also want you to step forward and help the vulnerable children we serve have this same opportunity and hope for post secondary</a:t>
            </a:r>
            <a:endParaRPr lang="en-CA" sz="1100" dirty="0">
              <a:solidFill>
                <a:schemeClr val="tx1"/>
              </a:solidFill>
            </a:endParaRPr>
          </a:p>
        </p:txBody>
      </p:sp>
      <p:sp>
        <p:nvSpPr>
          <p:cNvPr id="4" name="Slide Number Placeholder 3"/>
          <p:cNvSpPr>
            <a:spLocks noGrp="1"/>
          </p:cNvSpPr>
          <p:nvPr>
            <p:ph type="sldNum" sz="quarter" idx="10"/>
          </p:nvPr>
        </p:nvSpPr>
        <p:spPr/>
        <p:txBody>
          <a:bodyPr/>
          <a:lstStyle/>
          <a:p>
            <a:fld id="{2E5AC011-7379-42CF-BAEF-4BE4CE4539CA}" type="slidenum">
              <a:rPr lang="en-CA" smtClean="0"/>
              <a:pPr/>
              <a:t>11</a:t>
            </a:fld>
            <a:endParaRPr lang="en-CA" dirty="0"/>
          </a:p>
        </p:txBody>
      </p:sp>
    </p:spTree>
    <p:extLst>
      <p:ext uri="{BB962C8B-B14F-4D97-AF65-F5344CB8AC3E}">
        <p14:creationId xmlns:p14="http://schemas.microsoft.com/office/powerpoint/2010/main" xmlns="" val="116540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CA" sz="1100" dirty="0">
                <a:solidFill>
                  <a:schemeClr val="tx1"/>
                </a:solidFill>
              </a:rPr>
              <a:t>Studies show that the mere existence of educational savings makes a child 50% more likely to pursue post secondary education. </a:t>
            </a:r>
          </a:p>
          <a:p>
            <a:pPr marL="342900" lvl="0" indent="-342900">
              <a:buAutoNum type="arabicPeriod"/>
            </a:pPr>
            <a:endParaRPr lang="en-CA" sz="1100" dirty="0">
              <a:solidFill>
                <a:schemeClr val="tx1"/>
              </a:solidFill>
            </a:endParaRPr>
          </a:p>
          <a:p>
            <a:pPr marL="0" lvl="0" indent="0">
              <a:buFont typeface="+mj-lt"/>
              <a:buNone/>
            </a:pPr>
            <a:r>
              <a:rPr lang="en-CA" sz="1100" dirty="0">
                <a:solidFill>
                  <a:schemeClr val="tx1"/>
                </a:solidFill>
              </a:rPr>
              <a:t>A very powerful and hopeful statistic.</a:t>
            </a:r>
          </a:p>
          <a:p>
            <a:pPr marL="457200" lvl="0" indent="-457200">
              <a:buAutoNum type="arabicPeriod" startAt="2"/>
            </a:pPr>
            <a:endParaRPr lang="en-CA" sz="1100" dirty="0">
              <a:solidFill>
                <a:schemeClr val="tx1"/>
              </a:solidFill>
            </a:endParaRPr>
          </a:p>
          <a:p>
            <a:pPr marL="0" lvl="0" indent="0">
              <a:buNone/>
            </a:pPr>
            <a:r>
              <a:rPr lang="en-CA" sz="1100" dirty="0">
                <a:solidFill>
                  <a:schemeClr val="tx1"/>
                </a:solidFill>
              </a:rPr>
              <a:t>Education is one of the most critical determinants in helping to break the cycle of poverty.</a:t>
            </a:r>
          </a:p>
          <a:p>
            <a:pPr marL="457200" lvl="0" indent="-457200">
              <a:buAutoNum type="arabicPeriod" startAt="2"/>
            </a:pPr>
            <a:endParaRPr lang="en-CA" sz="1100" dirty="0">
              <a:solidFill>
                <a:schemeClr val="tx1"/>
              </a:solidFill>
            </a:endParaRPr>
          </a:p>
          <a:p>
            <a:pPr marL="0" lvl="0" indent="0">
              <a:buNone/>
            </a:pPr>
            <a:r>
              <a:rPr lang="en-CA" sz="1100" dirty="0">
                <a:solidFill>
                  <a:schemeClr val="tx1"/>
                </a:solidFill>
              </a:rPr>
              <a:t>Given the persistent gap in post secondary pursuit in students from higher versus lower incomes, these savings are a catalyst and they provide hope for a brighter educational future</a:t>
            </a:r>
          </a:p>
          <a:p>
            <a:pPr marL="457200" lvl="0" indent="-457200">
              <a:buAutoNum type="arabicPeriod" startAt="2"/>
            </a:pPr>
            <a:endParaRPr lang="en-CA" sz="1100" dirty="0">
              <a:solidFill>
                <a:schemeClr val="tx1"/>
              </a:solidFill>
            </a:endParaRPr>
          </a:p>
          <a:p>
            <a:pPr marL="0" lvl="0" indent="0">
              <a:buNone/>
            </a:pPr>
            <a:r>
              <a:rPr lang="en-CA" sz="1100" dirty="0">
                <a:solidFill>
                  <a:schemeClr val="tx1"/>
                </a:solidFill>
              </a:rPr>
              <a:t>It changes the dialogue to an expectation of continuing on past high school</a:t>
            </a:r>
          </a:p>
          <a:p>
            <a:pPr marL="0" lvl="0" indent="0">
              <a:buNone/>
            </a:pPr>
            <a:endParaRPr lang="en-CA" sz="1100" dirty="0">
              <a:solidFill>
                <a:schemeClr val="tx1"/>
              </a:solidFill>
            </a:endParaRPr>
          </a:p>
          <a:p>
            <a:pPr marL="0" lvl="0" indent="0">
              <a:buNone/>
            </a:pPr>
            <a:r>
              <a:rPr lang="en-CA" sz="1100" dirty="0">
                <a:solidFill>
                  <a:schemeClr val="tx1"/>
                </a:solidFill>
              </a:rPr>
              <a:t>Once application is made,  it opens the door to scholarships, bursaries and other forms of financial aid.</a:t>
            </a:r>
          </a:p>
          <a:p>
            <a:pPr marL="0" lvl="0" indent="0">
              <a:buNone/>
            </a:pPr>
            <a:endParaRPr lang="en-CA" sz="1100" dirty="0">
              <a:solidFill>
                <a:schemeClr val="tx1"/>
              </a:solidFill>
            </a:endParaRPr>
          </a:p>
          <a:p>
            <a:pPr marL="0" lvl="0" indent="0">
              <a:buNone/>
            </a:pPr>
            <a:r>
              <a:rPr lang="en-CA" sz="1100" dirty="0">
                <a:solidFill>
                  <a:schemeClr val="tx1"/>
                </a:solidFill>
              </a:rPr>
              <a:t>Many</a:t>
            </a:r>
            <a:r>
              <a:rPr lang="en-CA" sz="1100" baseline="0" dirty="0">
                <a:solidFill>
                  <a:schemeClr val="tx1"/>
                </a:solidFill>
              </a:rPr>
              <a:t> provinces have added free tuition support as the government continues to work to remove financial barriers to post secondary.  </a:t>
            </a:r>
            <a:endParaRPr lang="en-CA" sz="1100" dirty="0">
              <a:solidFill>
                <a:schemeClr val="tx1"/>
              </a:solidFill>
            </a:endParaRPr>
          </a:p>
          <a:p>
            <a:pPr marL="457200" lvl="0" indent="-457200">
              <a:buAutoNum type="arabicPeriod" startAt="2"/>
            </a:pPr>
            <a:endParaRPr lang="en-CA" sz="1100" dirty="0">
              <a:solidFill>
                <a:schemeClr val="tx1"/>
              </a:solidFill>
            </a:endParaRPr>
          </a:p>
          <a:p>
            <a:pPr lvl="0"/>
            <a:r>
              <a:rPr lang="en-CA" sz="1100" dirty="0">
                <a:solidFill>
                  <a:schemeClr val="tx1"/>
                </a:solidFill>
              </a:rPr>
              <a:t>We have witnessed how empowering it is for the families to receive these funds.  </a:t>
            </a:r>
          </a:p>
          <a:p>
            <a:pPr lvl="0"/>
            <a:endParaRPr lang="en-CA" sz="1100" dirty="0">
              <a:solidFill>
                <a:schemeClr val="tx1"/>
              </a:solidFill>
            </a:endParaRPr>
          </a:p>
          <a:p>
            <a:pPr lvl="0"/>
            <a:r>
              <a:rPr lang="en-CA" sz="1100" dirty="0">
                <a:solidFill>
                  <a:schemeClr val="tx1"/>
                </a:solidFill>
              </a:rPr>
              <a:t>This is an opportunity that they have created for their children.   </a:t>
            </a:r>
          </a:p>
          <a:p>
            <a:pPr lvl="0"/>
            <a:endParaRPr lang="en-CA" sz="1100" dirty="0">
              <a:solidFill>
                <a:schemeClr val="tx1"/>
              </a:solidFill>
            </a:endParaRPr>
          </a:p>
          <a:p>
            <a:pPr lvl="0"/>
            <a:r>
              <a:rPr lang="en-CA" sz="1100" dirty="0">
                <a:solidFill>
                  <a:schemeClr val="tx1"/>
                </a:solidFill>
              </a:rPr>
              <a:t>Education is the one thing that no one can ever take away from you.   </a:t>
            </a:r>
          </a:p>
          <a:p>
            <a:pPr lvl="0"/>
            <a:endParaRPr lang="en-CA" sz="1100" dirty="0">
              <a:solidFill>
                <a:schemeClr val="tx1"/>
              </a:solidFill>
            </a:endParaRPr>
          </a:p>
          <a:p>
            <a:pPr lvl="0"/>
            <a:r>
              <a:rPr lang="en-CA" sz="1100" dirty="0">
                <a:solidFill>
                  <a:schemeClr val="tx1"/>
                </a:solidFill>
              </a:rPr>
              <a:t>We have moms who will come in at the food box and will pull us aside and show us on their phones the balance of the account.  They will say,  I have $4,120 for my children.  How wonderful!</a:t>
            </a:r>
          </a:p>
          <a:p>
            <a:pPr lvl="0"/>
            <a:endParaRPr lang="en-CA" sz="1100" dirty="0">
              <a:solidFill>
                <a:schemeClr val="tx1"/>
              </a:solidFill>
            </a:endParaRPr>
          </a:p>
          <a:p>
            <a:pPr lvl="0"/>
            <a:r>
              <a:rPr lang="en-CA" sz="1100" dirty="0">
                <a:solidFill>
                  <a:schemeClr val="tx1"/>
                </a:solidFill>
              </a:rPr>
              <a:t>Or the moms</a:t>
            </a:r>
            <a:r>
              <a:rPr lang="en-CA" sz="1100" baseline="0" dirty="0">
                <a:solidFill>
                  <a:schemeClr val="tx1"/>
                </a:solidFill>
              </a:rPr>
              <a:t> </a:t>
            </a:r>
            <a:r>
              <a:rPr lang="en-CA" sz="1100" dirty="0">
                <a:solidFill>
                  <a:schemeClr val="tx1"/>
                </a:solidFill>
              </a:rPr>
              <a:t>will come in and say they managed to deposit $ 10 that month into the account and we know how much of a financial</a:t>
            </a:r>
            <a:r>
              <a:rPr lang="en-CA" sz="1100" baseline="0" dirty="0">
                <a:solidFill>
                  <a:schemeClr val="tx1"/>
                </a:solidFill>
              </a:rPr>
              <a:t> </a:t>
            </a:r>
            <a:r>
              <a:rPr lang="en-CA" sz="1100" dirty="0">
                <a:solidFill>
                  <a:schemeClr val="tx1"/>
                </a:solidFill>
              </a:rPr>
              <a:t>struggle that was.  And we know the government will then match this by 40% and we celebrate this.  </a:t>
            </a:r>
          </a:p>
          <a:p>
            <a:pPr lvl="0"/>
            <a:endParaRPr lang="en-CA" sz="1100" dirty="0">
              <a:solidFill>
                <a:schemeClr val="tx1"/>
              </a:solidFill>
            </a:endParaRPr>
          </a:p>
          <a:p>
            <a:pPr lvl="0"/>
            <a:endParaRPr lang="en-CA" sz="900" dirty="0">
              <a:solidFill>
                <a:schemeClr val="tx1"/>
              </a:solidFill>
            </a:endParaRPr>
          </a:p>
        </p:txBody>
      </p:sp>
      <p:sp>
        <p:nvSpPr>
          <p:cNvPr id="4" name="Slide Number Placeholder 3"/>
          <p:cNvSpPr>
            <a:spLocks noGrp="1"/>
          </p:cNvSpPr>
          <p:nvPr>
            <p:ph type="sldNum" sz="quarter" idx="10"/>
          </p:nvPr>
        </p:nvSpPr>
        <p:spPr/>
        <p:txBody>
          <a:bodyPr/>
          <a:lstStyle/>
          <a:p>
            <a:fld id="{2E5AC011-7379-42CF-BAEF-4BE4CE4539CA}" type="slidenum">
              <a:rPr lang="en-CA" smtClean="0"/>
              <a:pPr/>
              <a:t>12</a:t>
            </a:fld>
            <a:endParaRPr lang="en-CA" dirty="0"/>
          </a:p>
        </p:txBody>
      </p:sp>
    </p:spTree>
    <p:extLst>
      <p:ext uri="{BB962C8B-B14F-4D97-AF65-F5344CB8AC3E}">
        <p14:creationId xmlns:p14="http://schemas.microsoft.com/office/powerpoint/2010/main" xmlns="" val="3793466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CA" sz="1100" dirty="0">
                <a:solidFill>
                  <a:schemeClr val="tx1"/>
                </a:solidFill>
              </a:rPr>
              <a:t>Studies show that the mere existence of educational savings makes a child 50% more likely to pursue post secondary education. </a:t>
            </a:r>
          </a:p>
          <a:p>
            <a:pPr marL="342900" lvl="0" indent="-342900">
              <a:buAutoNum type="arabicPeriod"/>
            </a:pPr>
            <a:endParaRPr lang="en-CA" sz="1100" dirty="0">
              <a:solidFill>
                <a:schemeClr val="tx1"/>
              </a:solidFill>
            </a:endParaRPr>
          </a:p>
          <a:p>
            <a:pPr marL="0" lvl="0" indent="0">
              <a:buFont typeface="+mj-lt"/>
              <a:buNone/>
            </a:pPr>
            <a:r>
              <a:rPr lang="en-CA" sz="1100" dirty="0">
                <a:solidFill>
                  <a:schemeClr val="tx1"/>
                </a:solidFill>
              </a:rPr>
              <a:t>A very powerful and hopeful statistic.</a:t>
            </a:r>
          </a:p>
          <a:p>
            <a:pPr marL="457200" lvl="0" indent="-457200">
              <a:buAutoNum type="arabicPeriod" startAt="2"/>
            </a:pPr>
            <a:endParaRPr lang="en-CA" sz="1100" dirty="0">
              <a:solidFill>
                <a:schemeClr val="tx1"/>
              </a:solidFill>
            </a:endParaRPr>
          </a:p>
          <a:p>
            <a:pPr marL="0" lvl="0" indent="0">
              <a:buNone/>
            </a:pPr>
            <a:r>
              <a:rPr lang="en-CA" sz="1100" dirty="0">
                <a:solidFill>
                  <a:schemeClr val="tx1"/>
                </a:solidFill>
              </a:rPr>
              <a:t>Education is one of the most critical determinants in helping to break the cycle of poverty.</a:t>
            </a:r>
          </a:p>
          <a:p>
            <a:pPr marL="457200" lvl="0" indent="-457200">
              <a:buAutoNum type="arabicPeriod" startAt="2"/>
            </a:pPr>
            <a:endParaRPr lang="en-CA" sz="1100" dirty="0">
              <a:solidFill>
                <a:schemeClr val="tx1"/>
              </a:solidFill>
            </a:endParaRPr>
          </a:p>
          <a:p>
            <a:pPr marL="0" lvl="0" indent="0">
              <a:buNone/>
            </a:pPr>
            <a:r>
              <a:rPr lang="en-CA" sz="1100" dirty="0">
                <a:solidFill>
                  <a:schemeClr val="tx1"/>
                </a:solidFill>
              </a:rPr>
              <a:t>Given the persistent gap in post secondary pursuit in students from higher versus lower incomes, these savings are a catalyst and they provide hope for a brighter educational future</a:t>
            </a:r>
          </a:p>
          <a:p>
            <a:pPr marL="457200" lvl="0" indent="-457200">
              <a:buAutoNum type="arabicPeriod" startAt="2"/>
            </a:pPr>
            <a:endParaRPr lang="en-CA" sz="1100" dirty="0">
              <a:solidFill>
                <a:schemeClr val="tx1"/>
              </a:solidFill>
            </a:endParaRPr>
          </a:p>
          <a:p>
            <a:pPr marL="0" lvl="0" indent="0">
              <a:buNone/>
            </a:pPr>
            <a:r>
              <a:rPr lang="en-CA" sz="1100" dirty="0">
                <a:solidFill>
                  <a:schemeClr val="tx1"/>
                </a:solidFill>
              </a:rPr>
              <a:t>It changes the dialogue to an expectation of continuing on past high school</a:t>
            </a:r>
          </a:p>
          <a:p>
            <a:pPr marL="0" lvl="0" indent="0">
              <a:buNone/>
            </a:pPr>
            <a:endParaRPr lang="en-CA" sz="1100" dirty="0">
              <a:solidFill>
                <a:schemeClr val="tx1"/>
              </a:solidFill>
            </a:endParaRPr>
          </a:p>
          <a:p>
            <a:pPr marL="0" lvl="0" indent="0">
              <a:buNone/>
            </a:pPr>
            <a:r>
              <a:rPr lang="en-CA" sz="1100" dirty="0">
                <a:solidFill>
                  <a:schemeClr val="tx1"/>
                </a:solidFill>
              </a:rPr>
              <a:t>Once application is made,  it opens the door to scholarships, bursaries and other forms of financial aid.</a:t>
            </a:r>
          </a:p>
          <a:p>
            <a:pPr marL="0" lvl="0" indent="0">
              <a:buNone/>
            </a:pPr>
            <a:endParaRPr lang="en-CA" sz="1100" dirty="0">
              <a:solidFill>
                <a:schemeClr val="tx1"/>
              </a:solidFill>
            </a:endParaRPr>
          </a:p>
          <a:p>
            <a:pPr marL="0" lvl="0" indent="0">
              <a:buNone/>
            </a:pPr>
            <a:r>
              <a:rPr lang="en-CA" sz="1100" dirty="0">
                <a:solidFill>
                  <a:schemeClr val="tx1"/>
                </a:solidFill>
              </a:rPr>
              <a:t>Many</a:t>
            </a:r>
            <a:r>
              <a:rPr lang="en-CA" sz="1100" baseline="0" dirty="0">
                <a:solidFill>
                  <a:schemeClr val="tx1"/>
                </a:solidFill>
              </a:rPr>
              <a:t> provinces have added free tuition support as the government continues to work to remove financial barriers to post secondary.  </a:t>
            </a:r>
            <a:endParaRPr lang="en-CA" sz="1100" dirty="0">
              <a:solidFill>
                <a:schemeClr val="tx1"/>
              </a:solidFill>
            </a:endParaRPr>
          </a:p>
          <a:p>
            <a:pPr marL="457200" lvl="0" indent="-457200">
              <a:buAutoNum type="arabicPeriod" startAt="2"/>
            </a:pPr>
            <a:endParaRPr lang="en-CA" sz="1100" dirty="0">
              <a:solidFill>
                <a:schemeClr val="tx1"/>
              </a:solidFill>
            </a:endParaRPr>
          </a:p>
          <a:p>
            <a:pPr lvl="0"/>
            <a:r>
              <a:rPr lang="en-CA" sz="1100" dirty="0">
                <a:solidFill>
                  <a:schemeClr val="tx1"/>
                </a:solidFill>
              </a:rPr>
              <a:t>We have witnessed how empowering it is for the families to receive these funds.  </a:t>
            </a:r>
          </a:p>
          <a:p>
            <a:pPr lvl="0"/>
            <a:endParaRPr lang="en-CA" sz="1100" dirty="0">
              <a:solidFill>
                <a:schemeClr val="tx1"/>
              </a:solidFill>
            </a:endParaRPr>
          </a:p>
          <a:p>
            <a:pPr lvl="0"/>
            <a:r>
              <a:rPr lang="en-CA" sz="1100" dirty="0">
                <a:solidFill>
                  <a:schemeClr val="tx1"/>
                </a:solidFill>
              </a:rPr>
              <a:t>This is an opportunity that they have created for their children.   </a:t>
            </a:r>
          </a:p>
          <a:p>
            <a:pPr lvl="0"/>
            <a:endParaRPr lang="en-CA" sz="1100" dirty="0">
              <a:solidFill>
                <a:schemeClr val="tx1"/>
              </a:solidFill>
            </a:endParaRPr>
          </a:p>
          <a:p>
            <a:pPr lvl="0"/>
            <a:r>
              <a:rPr lang="en-CA" sz="1100" dirty="0">
                <a:solidFill>
                  <a:schemeClr val="tx1"/>
                </a:solidFill>
              </a:rPr>
              <a:t>Education is the one thing that no one can ever take away from you.   </a:t>
            </a:r>
          </a:p>
          <a:p>
            <a:pPr lvl="0"/>
            <a:endParaRPr lang="en-CA" sz="1100" dirty="0">
              <a:solidFill>
                <a:schemeClr val="tx1"/>
              </a:solidFill>
            </a:endParaRPr>
          </a:p>
          <a:p>
            <a:pPr lvl="0"/>
            <a:r>
              <a:rPr lang="en-CA" sz="1100" dirty="0">
                <a:solidFill>
                  <a:schemeClr val="tx1"/>
                </a:solidFill>
              </a:rPr>
              <a:t>We have moms who will come in at the food box and will pull us aside and show us on their phones the balance of the account.  They will say,  I have $4,120 for my children.  How wonderful!</a:t>
            </a:r>
          </a:p>
          <a:p>
            <a:pPr lvl="0"/>
            <a:endParaRPr lang="en-CA" sz="1100" dirty="0">
              <a:solidFill>
                <a:schemeClr val="tx1"/>
              </a:solidFill>
            </a:endParaRPr>
          </a:p>
          <a:p>
            <a:pPr lvl="0"/>
            <a:r>
              <a:rPr lang="en-CA" sz="1100" dirty="0">
                <a:solidFill>
                  <a:schemeClr val="tx1"/>
                </a:solidFill>
              </a:rPr>
              <a:t>Or the moms</a:t>
            </a:r>
            <a:r>
              <a:rPr lang="en-CA" sz="1100" baseline="0" dirty="0">
                <a:solidFill>
                  <a:schemeClr val="tx1"/>
                </a:solidFill>
              </a:rPr>
              <a:t> </a:t>
            </a:r>
            <a:r>
              <a:rPr lang="en-CA" sz="1100" dirty="0">
                <a:solidFill>
                  <a:schemeClr val="tx1"/>
                </a:solidFill>
              </a:rPr>
              <a:t>will come in and say they managed to deposit $ 10 that month into the account and we know how much of a financial</a:t>
            </a:r>
            <a:r>
              <a:rPr lang="en-CA" sz="1100" baseline="0" dirty="0">
                <a:solidFill>
                  <a:schemeClr val="tx1"/>
                </a:solidFill>
              </a:rPr>
              <a:t> </a:t>
            </a:r>
            <a:r>
              <a:rPr lang="en-CA" sz="1100" dirty="0">
                <a:solidFill>
                  <a:schemeClr val="tx1"/>
                </a:solidFill>
              </a:rPr>
              <a:t>struggle that was.  And we know the government will then match this by 40% and we celebrate this.  </a:t>
            </a:r>
          </a:p>
          <a:p>
            <a:pPr lvl="0"/>
            <a:endParaRPr lang="en-CA" sz="1100" dirty="0">
              <a:solidFill>
                <a:schemeClr val="tx1"/>
              </a:solidFill>
            </a:endParaRPr>
          </a:p>
          <a:p>
            <a:pPr lvl="0"/>
            <a:endParaRPr lang="en-CA" sz="900" dirty="0">
              <a:solidFill>
                <a:schemeClr val="tx1"/>
              </a:solidFill>
            </a:endParaRPr>
          </a:p>
        </p:txBody>
      </p:sp>
      <p:sp>
        <p:nvSpPr>
          <p:cNvPr id="4" name="Slide Number Placeholder 3"/>
          <p:cNvSpPr>
            <a:spLocks noGrp="1"/>
          </p:cNvSpPr>
          <p:nvPr>
            <p:ph type="sldNum" sz="quarter" idx="10"/>
          </p:nvPr>
        </p:nvSpPr>
        <p:spPr/>
        <p:txBody>
          <a:bodyPr/>
          <a:lstStyle/>
          <a:p>
            <a:fld id="{2E5AC011-7379-42CF-BAEF-4BE4CE4539CA}" type="slidenum">
              <a:rPr lang="en-CA" smtClean="0"/>
              <a:pPr/>
              <a:t>13</a:t>
            </a:fld>
            <a:endParaRPr lang="en-CA" dirty="0"/>
          </a:p>
        </p:txBody>
      </p:sp>
    </p:spTree>
    <p:extLst>
      <p:ext uri="{BB962C8B-B14F-4D97-AF65-F5344CB8AC3E}">
        <p14:creationId xmlns:p14="http://schemas.microsoft.com/office/powerpoint/2010/main" xmlns="" val="21862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100" dirty="0"/>
              <a:t>What does</a:t>
            </a:r>
            <a:r>
              <a:rPr lang="en-CA" sz="1100" baseline="0" dirty="0"/>
              <a:t> a parent need to do ?</a:t>
            </a:r>
            <a:endParaRPr lang="en-CA" sz="1100" dirty="0"/>
          </a:p>
          <a:p>
            <a:pPr lvl="0"/>
            <a:endParaRPr lang="en-CA" sz="1100" dirty="0"/>
          </a:p>
          <a:p>
            <a:pPr marL="0" lvl="0" indent="0">
              <a:buNone/>
            </a:pPr>
            <a:r>
              <a:rPr lang="en-CA" sz="1100" dirty="0">
                <a:solidFill>
                  <a:schemeClr val="tx2"/>
                </a:solidFill>
              </a:rPr>
              <a:t>The parent and child must have a Social Insurance Number and can readily access this through their local Service Canada</a:t>
            </a:r>
          </a:p>
          <a:p>
            <a:pPr marL="342900" lvl="0" indent="-342900">
              <a:buAutoNum type="arabicPeriod"/>
            </a:pPr>
            <a:endParaRPr lang="en-CA" sz="1100" dirty="0">
              <a:solidFill>
                <a:schemeClr val="tx2"/>
              </a:solidFill>
            </a:endParaRPr>
          </a:p>
          <a:p>
            <a:pPr marL="0" lvl="0" indent="0">
              <a:buNone/>
            </a:pPr>
            <a:r>
              <a:rPr lang="en-CA" sz="1100" dirty="0">
                <a:solidFill>
                  <a:schemeClr val="tx2"/>
                </a:solidFill>
              </a:rPr>
              <a:t>This pertains to Ontario, changes were made to new birth registration so the SIN application is now included with birth certificate registration so children under 9 will have the SIN #</a:t>
            </a:r>
          </a:p>
          <a:p>
            <a:pPr marL="342900" lvl="0" indent="-342900">
              <a:buAutoNum type="arabicPeriod"/>
            </a:pPr>
            <a:endParaRPr lang="en-CA" sz="1100" dirty="0">
              <a:solidFill>
                <a:schemeClr val="tx2"/>
              </a:solidFill>
            </a:endParaRPr>
          </a:p>
          <a:p>
            <a:pPr marL="0" lvl="0" indent="0">
              <a:buNone/>
            </a:pPr>
            <a:r>
              <a:rPr lang="en-CA" sz="1100" dirty="0">
                <a:solidFill>
                  <a:schemeClr val="tx2"/>
                </a:solidFill>
              </a:rPr>
              <a:t>In April</a:t>
            </a:r>
            <a:r>
              <a:rPr lang="en-CA" sz="1100" baseline="0" dirty="0">
                <a:solidFill>
                  <a:schemeClr val="tx2"/>
                </a:solidFill>
              </a:rPr>
              <a:t> 2018 in Ontario,  new birth registration process (includes birth registration,  social insurance number,  Canada Child Tax benefit) now includes a referral to RESP application process </a:t>
            </a:r>
            <a:endParaRPr lang="en-CA" sz="1100" dirty="0">
              <a:solidFill>
                <a:schemeClr val="tx2"/>
              </a:solidFill>
            </a:endParaRPr>
          </a:p>
          <a:p>
            <a:pPr marL="342900" lvl="0" indent="-342900">
              <a:buAutoNum type="arabicPeriod"/>
            </a:pPr>
            <a:endParaRPr lang="en-CA" sz="1100" dirty="0">
              <a:solidFill>
                <a:schemeClr val="tx2"/>
              </a:solidFill>
            </a:endParaRPr>
          </a:p>
          <a:p>
            <a:pPr marL="0" lvl="0" indent="0">
              <a:buNone/>
            </a:pPr>
            <a:r>
              <a:rPr lang="en-CA" sz="1100" dirty="0">
                <a:solidFill>
                  <a:schemeClr val="tx2"/>
                </a:solidFill>
              </a:rPr>
              <a:t>Need to make an appointment with their financial institution (where they do their banking) and open up a no-fee,  no contribution,  Registered Education Savings Plan.  </a:t>
            </a:r>
          </a:p>
          <a:p>
            <a:pPr marL="0" lvl="0" indent="0">
              <a:buNone/>
            </a:pPr>
            <a:endParaRPr lang="en-CA" sz="1100" dirty="0">
              <a:solidFill>
                <a:schemeClr val="tx2"/>
              </a:solidFill>
            </a:endParaRPr>
          </a:p>
          <a:p>
            <a:pPr marL="0" lvl="0" indent="0">
              <a:buNone/>
            </a:pPr>
            <a:r>
              <a:rPr lang="en-CA" sz="1100" dirty="0">
                <a:solidFill>
                  <a:schemeClr val="tx2"/>
                </a:solidFill>
              </a:rPr>
              <a:t>note -  The </a:t>
            </a:r>
            <a:r>
              <a:rPr lang="en-CA" sz="1100" dirty="0"/>
              <a:t>Parent must bring their SIN and government issued photo identification and their Child’s Canadian Birth Certificate (if born in Canada) or Citizenship Card (if born outside of Canada)</a:t>
            </a:r>
          </a:p>
          <a:p>
            <a:pPr marL="342900" lvl="0" indent="-342900">
              <a:buAutoNum type="arabicPeriod"/>
            </a:pPr>
            <a:endParaRPr lang="en-CA" sz="1100" dirty="0">
              <a:solidFill>
                <a:schemeClr val="tx2"/>
              </a:solidFill>
            </a:endParaRPr>
          </a:p>
          <a:p>
            <a:pPr marL="0" lvl="0" indent="0">
              <a:buNone/>
            </a:pPr>
            <a:r>
              <a:rPr lang="en-CA" sz="1100" dirty="0">
                <a:solidFill>
                  <a:schemeClr val="tx2"/>
                </a:solidFill>
              </a:rPr>
              <a:t>There is a new On Line application available that has streamlined</a:t>
            </a:r>
            <a:r>
              <a:rPr lang="en-CA" sz="1100" baseline="0" dirty="0">
                <a:solidFill>
                  <a:schemeClr val="tx2"/>
                </a:solidFill>
              </a:rPr>
              <a:t> this process </a:t>
            </a:r>
            <a:r>
              <a:rPr lang="en-CA" sz="1100" dirty="0">
                <a:solidFill>
                  <a:schemeClr val="tx2"/>
                </a:solidFill>
              </a:rPr>
              <a:t>and</a:t>
            </a:r>
            <a:r>
              <a:rPr lang="en-CA" sz="1100" baseline="0" dirty="0">
                <a:solidFill>
                  <a:schemeClr val="tx2"/>
                </a:solidFill>
              </a:rPr>
              <a:t> I will explain this in more detail.</a:t>
            </a:r>
            <a:endParaRPr lang="en-CA" sz="1100" dirty="0"/>
          </a:p>
          <a:p>
            <a:pPr lvl="0"/>
            <a:endParaRPr lang="en-CA" sz="1100" dirty="0"/>
          </a:p>
          <a:p>
            <a:pPr lvl="0"/>
            <a:r>
              <a:rPr lang="en-CA" sz="1100" dirty="0"/>
              <a:t>So as long as both a parent and their child have a SIN they can start an RESP to receive the CLB.  </a:t>
            </a:r>
          </a:p>
          <a:p>
            <a:pPr lvl="0"/>
            <a:endParaRPr lang="en-CA" sz="1100" dirty="0"/>
          </a:p>
          <a:p>
            <a:pPr lvl="0"/>
            <a:r>
              <a:rPr lang="en-CA" sz="1100" dirty="0"/>
              <a:t>This includes individuals with temporary SIN that begin with a 9 issued to temporary workers who are not yet Canadian citizens or permanent residents, including refugee claimants,  foreign workers and foreign students.  If a parent’s temporary SIN is not renewed,  the parent can withdraw their own contributions from the RESP but any federal grants (CESG, CLB) will be returned to the government</a:t>
            </a:r>
          </a:p>
          <a:p>
            <a:pPr lvl="0"/>
            <a:endParaRPr lang="en-CA" sz="1100" dirty="0"/>
          </a:p>
          <a:p>
            <a:r>
              <a:rPr lang="en-US" sz="1200" kern="1200" dirty="0">
                <a:solidFill>
                  <a:schemeClr val="tx1"/>
                </a:solidFill>
                <a:effectLst/>
                <a:latin typeface="+mn-lt"/>
                <a:ea typeface="+mn-ea"/>
                <a:cs typeface="+mn-cs"/>
              </a:rPr>
              <a:t>Additional</a:t>
            </a:r>
            <a:r>
              <a:rPr lang="en-US" sz="1200" kern="1200" baseline="0" dirty="0">
                <a:solidFill>
                  <a:schemeClr val="tx1"/>
                </a:solidFill>
                <a:effectLst/>
                <a:latin typeface="+mn-lt"/>
                <a:ea typeface="+mn-ea"/>
                <a:cs typeface="+mn-cs"/>
              </a:rPr>
              <a:t> information for </a:t>
            </a:r>
            <a:r>
              <a:rPr lang="en-US" sz="1200" kern="1200" dirty="0">
                <a:solidFill>
                  <a:schemeClr val="tx1"/>
                </a:solidFill>
                <a:effectLst/>
                <a:latin typeface="+mn-lt"/>
                <a:ea typeface="+mn-ea"/>
                <a:cs typeface="+mn-cs"/>
              </a:rPr>
              <a:t>new immigrants.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question - is the applicant a resident of Canada for income tax purposes for the CRA.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Have they received their Refugee Status from Immigration,  have they been given a Certificate of Refugee Status, have they filed their tax return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they have filed their tax return,   the Certificate of Refugee Status should be on file with the CRA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the Certificate of Refugee Status is not on file with the CRA,  they are to send a photocopy of the front and back of the certificate to the CRA</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must have a Social Insurance number for them and for their children. They should have received this upon arrival.   It will start with a 9</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can open the RESP account before filing their taxes but they will not be eligible to have the CLB deposited into the account until they have done so</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They are eligible from the date of when they became a resident of Canada.</a:t>
            </a:r>
            <a:endParaRPr lang="en-CA" sz="1100" dirty="0"/>
          </a:p>
          <a:p>
            <a:pPr lvl="0"/>
            <a:endParaRPr lang="en-CA" sz="11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14</a:t>
            </a:fld>
            <a:endParaRPr lang="en-CA" dirty="0"/>
          </a:p>
        </p:txBody>
      </p:sp>
    </p:spTree>
    <p:extLst>
      <p:ext uri="{BB962C8B-B14F-4D97-AF65-F5344CB8AC3E}">
        <p14:creationId xmlns:p14="http://schemas.microsoft.com/office/powerpoint/2010/main" xmlns="" val="3793466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100" dirty="0"/>
              <a:t>What does</a:t>
            </a:r>
            <a:r>
              <a:rPr lang="en-CA" sz="1100" baseline="0" dirty="0"/>
              <a:t> a parent need to do ?</a:t>
            </a:r>
            <a:endParaRPr lang="en-CA" sz="1100" dirty="0"/>
          </a:p>
          <a:p>
            <a:pPr lvl="0"/>
            <a:endParaRPr lang="en-CA" sz="1100" dirty="0"/>
          </a:p>
          <a:p>
            <a:pPr marL="0" lvl="0" indent="0">
              <a:buNone/>
            </a:pPr>
            <a:r>
              <a:rPr lang="en-CA" sz="1100" dirty="0">
                <a:solidFill>
                  <a:schemeClr val="tx2"/>
                </a:solidFill>
              </a:rPr>
              <a:t>The parent and child must have a Social Insurance Number and can readily access this through their local Service Canada</a:t>
            </a:r>
          </a:p>
          <a:p>
            <a:pPr marL="342900" lvl="0" indent="-342900">
              <a:buAutoNum type="arabicPeriod"/>
            </a:pPr>
            <a:endParaRPr lang="en-CA" sz="1100" dirty="0">
              <a:solidFill>
                <a:schemeClr val="tx2"/>
              </a:solidFill>
            </a:endParaRPr>
          </a:p>
          <a:p>
            <a:pPr marL="0" lvl="0" indent="0">
              <a:buNone/>
            </a:pPr>
            <a:r>
              <a:rPr lang="en-CA" sz="1100" dirty="0">
                <a:solidFill>
                  <a:schemeClr val="tx2"/>
                </a:solidFill>
              </a:rPr>
              <a:t>This pertains to Ontario, changes were made to new birth registration so the SIN application is now included with birth certificate registration so children under 9 will have the SIN #</a:t>
            </a:r>
          </a:p>
          <a:p>
            <a:pPr marL="342900" lvl="0" indent="-342900">
              <a:buAutoNum type="arabicPeriod"/>
            </a:pPr>
            <a:endParaRPr lang="en-CA" sz="1100" dirty="0">
              <a:solidFill>
                <a:schemeClr val="tx2"/>
              </a:solidFill>
            </a:endParaRPr>
          </a:p>
          <a:p>
            <a:pPr marL="0" lvl="0" indent="0">
              <a:buNone/>
            </a:pPr>
            <a:r>
              <a:rPr lang="en-CA" sz="1100" dirty="0">
                <a:solidFill>
                  <a:schemeClr val="tx2"/>
                </a:solidFill>
              </a:rPr>
              <a:t>In April</a:t>
            </a:r>
            <a:r>
              <a:rPr lang="en-CA" sz="1100" baseline="0" dirty="0">
                <a:solidFill>
                  <a:schemeClr val="tx2"/>
                </a:solidFill>
              </a:rPr>
              <a:t> 2018 in Ontario,  new birth registration process (includes birth registration,  social insurance number,  Canada Child Tax benefit) now includes a referral to RESP application process </a:t>
            </a:r>
            <a:endParaRPr lang="en-CA" sz="1100" dirty="0">
              <a:solidFill>
                <a:schemeClr val="tx2"/>
              </a:solidFill>
            </a:endParaRPr>
          </a:p>
          <a:p>
            <a:pPr marL="342900" lvl="0" indent="-342900">
              <a:buAutoNum type="arabicPeriod"/>
            </a:pPr>
            <a:endParaRPr lang="en-CA" sz="1100" dirty="0">
              <a:solidFill>
                <a:schemeClr val="tx2"/>
              </a:solidFill>
            </a:endParaRPr>
          </a:p>
          <a:p>
            <a:pPr marL="0" lvl="0" indent="0">
              <a:buNone/>
            </a:pPr>
            <a:r>
              <a:rPr lang="en-CA" sz="1100" dirty="0">
                <a:solidFill>
                  <a:schemeClr val="tx2"/>
                </a:solidFill>
              </a:rPr>
              <a:t>Need to make an appointment with their financial institution (where they do their banking) and open up a no-fee,  no contribution,  Registered Education Savings Plan.  </a:t>
            </a:r>
          </a:p>
          <a:p>
            <a:pPr marL="0" lvl="0" indent="0">
              <a:buNone/>
            </a:pPr>
            <a:endParaRPr lang="en-CA" sz="1100" dirty="0">
              <a:solidFill>
                <a:schemeClr val="tx2"/>
              </a:solidFill>
            </a:endParaRPr>
          </a:p>
          <a:p>
            <a:pPr marL="0" lvl="0" indent="0">
              <a:buNone/>
            </a:pPr>
            <a:r>
              <a:rPr lang="en-CA" sz="1100" dirty="0">
                <a:solidFill>
                  <a:schemeClr val="tx2"/>
                </a:solidFill>
              </a:rPr>
              <a:t>note -  The </a:t>
            </a:r>
            <a:r>
              <a:rPr lang="en-CA" sz="1100" dirty="0"/>
              <a:t>Parent must bring their SIN and government issued photo identification and their Child’s Canadian Birth Certificate (if born in Canada) or Citizenship Card (if born outside of Canada)</a:t>
            </a:r>
          </a:p>
          <a:p>
            <a:pPr marL="342900" lvl="0" indent="-342900">
              <a:buAutoNum type="arabicPeriod"/>
            </a:pPr>
            <a:endParaRPr lang="en-CA" sz="1100" dirty="0">
              <a:solidFill>
                <a:schemeClr val="tx2"/>
              </a:solidFill>
            </a:endParaRPr>
          </a:p>
          <a:p>
            <a:pPr marL="0" lvl="0" indent="0">
              <a:buNone/>
            </a:pPr>
            <a:r>
              <a:rPr lang="en-CA" sz="1100" dirty="0">
                <a:solidFill>
                  <a:schemeClr val="tx2"/>
                </a:solidFill>
              </a:rPr>
              <a:t>There is a new On Line application available that has streamlined</a:t>
            </a:r>
            <a:r>
              <a:rPr lang="en-CA" sz="1100" baseline="0" dirty="0">
                <a:solidFill>
                  <a:schemeClr val="tx2"/>
                </a:solidFill>
              </a:rPr>
              <a:t> this process </a:t>
            </a:r>
            <a:r>
              <a:rPr lang="en-CA" sz="1100" dirty="0">
                <a:solidFill>
                  <a:schemeClr val="tx2"/>
                </a:solidFill>
              </a:rPr>
              <a:t>and</a:t>
            </a:r>
            <a:r>
              <a:rPr lang="en-CA" sz="1100" baseline="0" dirty="0">
                <a:solidFill>
                  <a:schemeClr val="tx2"/>
                </a:solidFill>
              </a:rPr>
              <a:t> I will explain this in more detail.</a:t>
            </a:r>
            <a:endParaRPr lang="en-CA" sz="1100" dirty="0"/>
          </a:p>
          <a:p>
            <a:pPr lvl="0"/>
            <a:endParaRPr lang="en-CA" sz="1100" dirty="0"/>
          </a:p>
          <a:p>
            <a:pPr lvl="0"/>
            <a:r>
              <a:rPr lang="en-CA" sz="1100" dirty="0"/>
              <a:t>So as long as both a parent and their child have a SIN they can start an RESP to receive the CLB.  </a:t>
            </a:r>
          </a:p>
          <a:p>
            <a:pPr lvl="0"/>
            <a:endParaRPr lang="en-CA" sz="1100" dirty="0"/>
          </a:p>
          <a:p>
            <a:pPr lvl="0"/>
            <a:r>
              <a:rPr lang="en-CA" sz="1100" dirty="0"/>
              <a:t>This includes individuals with temporary SIN that begin with a 9 issued to temporary workers who are not yet Canadian citizens or permanent residents, including refugee claimants,  foreign workers and foreign students.  If a parent’s temporary SIN is not renewed,  the parent can withdraw their own contributions from the RESP but any federal grants (CESG, CLB) will be returned to the government</a:t>
            </a:r>
          </a:p>
          <a:p>
            <a:pPr lvl="0"/>
            <a:endParaRPr lang="en-CA" sz="1100" dirty="0"/>
          </a:p>
          <a:p>
            <a:r>
              <a:rPr lang="en-US" sz="1200" kern="1200" dirty="0">
                <a:solidFill>
                  <a:schemeClr val="tx1"/>
                </a:solidFill>
                <a:effectLst/>
                <a:latin typeface="+mn-lt"/>
                <a:ea typeface="+mn-ea"/>
                <a:cs typeface="+mn-cs"/>
              </a:rPr>
              <a:t>Additional</a:t>
            </a:r>
            <a:r>
              <a:rPr lang="en-US" sz="1200" kern="1200" baseline="0" dirty="0">
                <a:solidFill>
                  <a:schemeClr val="tx1"/>
                </a:solidFill>
                <a:effectLst/>
                <a:latin typeface="+mn-lt"/>
                <a:ea typeface="+mn-ea"/>
                <a:cs typeface="+mn-cs"/>
              </a:rPr>
              <a:t> information for </a:t>
            </a:r>
            <a:r>
              <a:rPr lang="en-US" sz="1200" kern="1200" dirty="0">
                <a:solidFill>
                  <a:schemeClr val="tx1"/>
                </a:solidFill>
                <a:effectLst/>
                <a:latin typeface="+mn-lt"/>
                <a:ea typeface="+mn-ea"/>
                <a:cs typeface="+mn-cs"/>
              </a:rPr>
              <a:t>new immigrants.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question - is the applicant a resident of Canada for income tax purposes for the CRA.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Have they received their Refugee Status from Immigration,  have they been given a Certificate of Refugee Status, have they filed their tax return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they have filed their tax return,   the Certificate of Refugee Status should be on file with the CRA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the Certificate of Refugee Status is not on file with the CRA,  they are to send a photocopy of the front and back of the certificate to the CRA</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must have a Social Insurance number for them and for their children. They should have received this upon arrival.   It will start with a 9</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can open the RESP account before filing their taxes but they will not be eligible to have the CLB deposited into the account until they have done so</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They are eligible from the date of when they became a resident of Canada.</a:t>
            </a:r>
            <a:endParaRPr lang="en-CA" sz="1100" dirty="0"/>
          </a:p>
          <a:p>
            <a:pPr lvl="0"/>
            <a:endParaRPr lang="en-CA" sz="11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15</a:t>
            </a:fld>
            <a:endParaRPr lang="en-CA" dirty="0"/>
          </a:p>
        </p:txBody>
      </p:sp>
    </p:spTree>
    <p:extLst>
      <p:ext uri="{BB962C8B-B14F-4D97-AF65-F5344CB8AC3E}">
        <p14:creationId xmlns:p14="http://schemas.microsoft.com/office/powerpoint/2010/main" xmlns="" val="1086890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400" dirty="0"/>
              <a:t>Barriers</a:t>
            </a:r>
            <a:r>
              <a:rPr lang="en-CA" sz="1400" baseline="0" dirty="0"/>
              <a:t> to Access</a:t>
            </a:r>
          </a:p>
          <a:p>
            <a:pPr lvl="0"/>
            <a:endParaRPr lang="en-CA" sz="1400" baseline="0" dirty="0"/>
          </a:p>
          <a:p>
            <a:pPr lvl="0"/>
            <a:r>
              <a:rPr lang="en-CA" sz="1400" dirty="0"/>
              <a:t>Many families are not aware of this opportunity</a:t>
            </a:r>
          </a:p>
          <a:p>
            <a:pPr lvl="0"/>
            <a:endParaRPr lang="en-CA" sz="1400" dirty="0"/>
          </a:p>
          <a:p>
            <a:pPr lvl="0"/>
            <a:r>
              <a:rPr lang="en-CA" sz="1400" dirty="0"/>
              <a:t>They may have heard of it but they do not have enough information in order to take the next steps.  </a:t>
            </a:r>
          </a:p>
          <a:p>
            <a:pPr lvl="0"/>
            <a:endParaRPr lang="en-CA" sz="1400" dirty="0"/>
          </a:p>
          <a:p>
            <a:pPr lvl="0"/>
            <a:r>
              <a:rPr lang="en-CA" sz="1400" dirty="0"/>
              <a:t>There</a:t>
            </a:r>
            <a:r>
              <a:rPr lang="en-CA" sz="1400" baseline="0" dirty="0"/>
              <a:t> are misconceptions about RESP accounts.  </a:t>
            </a:r>
          </a:p>
          <a:p>
            <a:pPr lvl="0"/>
            <a:endParaRPr lang="en-CA" sz="1400" baseline="0" dirty="0"/>
          </a:p>
          <a:p>
            <a:pPr lvl="0"/>
            <a:r>
              <a:rPr lang="en-CA" sz="1400" baseline="0" dirty="0"/>
              <a:t>Most think they have to contribute funds.  </a:t>
            </a:r>
          </a:p>
          <a:p>
            <a:pPr lvl="0"/>
            <a:endParaRPr lang="en-CA" sz="1400" baseline="0" dirty="0"/>
          </a:p>
          <a:p>
            <a:pPr lvl="0"/>
            <a:r>
              <a:rPr lang="en-CA" sz="1400" baseline="0" dirty="0"/>
              <a:t>The family can open up a no fee account with no initial contribution needed and no monthly commitment needed</a:t>
            </a:r>
          </a:p>
          <a:p>
            <a:pPr lvl="0"/>
            <a:endParaRPr lang="en-CA" sz="1400" baseline="0" dirty="0"/>
          </a:p>
          <a:p>
            <a:pPr marL="0" lvl="0" indent="0">
              <a:buFont typeface="Arial" panose="020B0604020202020204" pitchFamily="34" charset="0"/>
              <a:buNone/>
            </a:pPr>
            <a:r>
              <a:rPr lang="en-CA" sz="1400" dirty="0">
                <a:solidFill>
                  <a:schemeClr val="tx2"/>
                </a:solidFill>
              </a:rPr>
              <a:t>Many are afraid the funds may impact other provincial or federal benefits.  The funds are exempt as assets, exempt as income. </a:t>
            </a:r>
          </a:p>
          <a:p>
            <a:pPr marL="0" lvl="0" indent="0">
              <a:buFont typeface="Arial" panose="020B0604020202020204" pitchFamily="34" charset="0"/>
              <a:buNone/>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Opening an RESP does not affect provincial or federal benefits in any province.  </a:t>
            </a: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Many are intimidated by going into a financial institution. </a:t>
            </a: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We can help to remove the barriers and increase access!     </a:t>
            </a:r>
          </a:p>
          <a:p>
            <a:pPr marL="0" lvl="0" indent="0">
              <a:buFont typeface="Arial" panose="020B0604020202020204" pitchFamily="34" charset="0"/>
              <a:buNone/>
            </a:pPr>
            <a:endParaRPr lang="en-CA" sz="1400" dirty="0">
              <a:solidFill>
                <a:schemeClr val="tx2"/>
              </a:solidFill>
            </a:endParaRPr>
          </a:p>
          <a:p>
            <a:pPr lvl="0"/>
            <a:r>
              <a:rPr lang="en-CA" sz="1400" dirty="0">
                <a:solidFill>
                  <a:schemeClr val="tx2"/>
                </a:solidFill>
              </a:rPr>
              <a:t>A critical success factor is for one volunteer per conference to step forward</a:t>
            </a:r>
            <a:endParaRPr lang="en-CA" sz="1400" baseline="0" dirty="0"/>
          </a:p>
          <a:p>
            <a:pPr lvl="0"/>
            <a:endParaRPr lang="en-CA" sz="1400" baseline="0" dirty="0"/>
          </a:p>
          <a:p>
            <a:pPr lvl="0"/>
            <a:r>
              <a:rPr lang="en-CA" sz="1400" baseline="0" dirty="0"/>
              <a:t>Many of the government agencies in locations including Toronto,  Wellington county,  </a:t>
            </a:r>
            <a:r>
              <a:rPr lang="en-CA" sz="1400" baseline="0" dirty="0" err="1"/>
              <a:t>Halton</a:t>
            </a:r>
            <a:r>
              <a:rPr lang="en-CA" sz="1400" baseline="0" dirty="0"/>
              <a:t> and others have held training sessions with their caseworker teams so they will inform their clients about the benefits of the CLB and to encourage access.  </a:t>
            </a:r>
          </a:p>
          <a:p>
            <a:pPr lvl="0"/>
            <a:endParaRPr lang="en-CA" sz="1400" dirty="0"/>
          </a:p>
          <a:p>
            <a:pPr lvl="0"/>
            <a:r>
              <a:rPr lang="en-CA" sz="1400" dirty="0"/>
              <a:t>Most of</a:t>
            </a:r>
            <a:r>
              <a:rPr lang="en-CA" sz="1400" baseline="0" dirty="0"/>
              <a:t> the f</a:t>
            </a:r>
            <a:r>
              <a:rPr lang="en-CA" sz="1400" dirty="0"/>
              <a:t>amilies we serve lead very difficult and challenging lives.  They are focused on day to day challenges and finding the bandwidth to take these steps can be daunting.   </a:t>
            </a:r>
          </a:p>
          <a:p>
            <a:pPr lvl="0"/>
            <a:endParaRPr lang="en-CA" sz="1400" dirty="0"/>
          </a:p>
          <a:p>
            <a:pPr lvl="0"/>
            <a:r>
              <a:rPr lang="en-CA" sz="1400" dirty="0"/>
              <a:t>Some</a:t>
            </a:r>
            <a:r>
              <a:rPr lang="en-CA" sz="1400" baseline="0" dirty="0"/>
              <a:t> have a lack of trust of the government,  some are socially isolated,  some are intimidated by the number of steps,  some find approaching a bank too frightening. </a:t>
            </a:r>
            <a:endParaRPr lang="en-CA" sz="1400" dirty="0"/>
          </a:p>
          <a:p>
            <a:pPr lvl="0"/>
            <a:endParaRPr lang="en-CA" sz="1400" dirty="0"/>
          </a:p>
          <a:p>
            <a:pPr lvl="0"/>
            <a:r>
              <a:rPr lang="en-CA" sz="1400" dirty="0"/>
              <a:t>They need an </a:t>
            </a:r>
            <a:r>
              <a:rPr lang="en-CA" sz="1400" b="1" dirty="0"/>
              <a:t>informed volunteer </a:t>
            </a:r>
            <a:r>
              <a:rPr lang="en-CA" sz="1400" dirty="0"/>
              <a:t>to walk alongside them and nudge them through the steps</a:t>
            </a:r>
          </a:p>
          <a:p>
            <a:pPr lvl="0"/>
            <a:endParaRPr lang="en-CA"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baseline="0" dirty="0">
                <a:solidFill>
                  <a:srgbClr val="FF0000"/>
                </a:solidFill>
              </a:rPr>
              <a:t>Key messaging: Call to action, informed navigator, no SSVP funds needed: free money</a:t>
            </a:r>
          </a:p>
          <a:p>
            <a:pPr lvl="0"/>
            <a:endParaRPr lang="en-CA" sz="1400" dirty="0"/>
          </a:p>
          <a:p>
            <a:pPr lvl="0"/>
            <a:r>
              <a:rPr lang="en-CA" sz="1400" dirty="0"/>
              <a:t>The volunteer would simply need</a:t>
            </a:r>
            <a:r>
              <a:rPr lang="en-CA" sz="1400" baseline="0" dirty="0"/>
              <a:t> to</a:t>
            </a:r>
            <a:r>
              <a:rPr lang="en-CA" sz="1400" dirty="0"/>
              <a:t> familiarize themselves with the information contained in the toolkit, identify the CLB age eligible children and then get a plan in place  to inform them and help them to get access</a:t>
            </a:r>
          </a:p>
          <a:p>
            <a:pPr lvl="0"/>
            <a:endParaRPr lang="en-CA" sz="1400" dirty="0"/>
          </a:p>
          <a:p>
            <a:pPr lvl="0"/>
            <a:r>
              <a:rPr lang="en-CA" sz="1400" dirty="0"/>
              <a:t>We need to understand what barriers may exist and help them to remove the barriers.   One example that caught us off guard was a family who did not yet have a birth certificate for their 5 year old.  We stepped back and helped them navigate through this process first as the child was not able to attend JK or access a health card,  so we started there</a:t>
            </a:r>
          </a:p>
          <a:p>
            <a:pPr lvl="0"/>
            <a:endParaRPr lang="en-CA" sz="1400" dirty="0"/>
          </a:p>
          <a:p>
            <a:pPr lvl="0"/>
            <a:r>
              <a:rPr lang="en-CA" sz="1400" dirty="0"/>
              <a:t>We had a mom who had a learning difficulty,  so we helped her to fill out her SIN application</a:t>
            </a:r>
          </a:p>
          <a:p>
            <a:pPr lvl="0"/>
            <a:endParaRPr lang="en-CA" sz="1400" dirty="0"/>
          </a:p>
          <a:p>
            <a:pPr lvl="0"/>
            <a:r>
              <a:rPr lang="en-CA" sz="1400" dirty="0"/>
              <a:t>Many are intimidated by the banks,  They are used to collection calls, not banking.   </a:t>
            </a:r>
          </a:p>
          <a:p>
            <a:pPr lvl="0"/>
            <a:endParaRPr lang="en-CA" sz="1400" dirty="0"/>
          </a:p>
          <a:p>
            <a:pPr lvl="0"/>
            <a:r>
              <a:rPr lang="en-CA" sz="1400" dirty="0"/>
              <a:t>We have met some families at the bank</a:t>
            </a:r>
            <a:r>
              <a:rPr lang="en-CA" sz="1400" baseline="0" dirty="0"/>
              <a:t> in order to help them move forward with the step.  </a:t>
            </a:r>
          </a:p>
          <a:p>
            <a:pPr lvl="0"/>
            <a:endParaRPr lang="en-CA" sz="1400" baseline="0" dirty="0"/>
          </a:p>
          <a:p>
            <a:pPr lvl="0"/>
            <a:r>
              <a:rPr lang="en-CA" sz="1400" baseline="0" dirty="0"/>
              <a:t>We do our best to understand the barriers and then we do our best to remove them.  </a:t>
            </a:r>
          </a:p>
          <a:p>
            <a:pPr lvl="0"/>
            <a:endParaRPr lang="en-CA" sz="1400" baseline="0" dirty="0"/>
          </a:p>
          <a:p>
            <a:pPr lvl="0"/>
            <a:r>
              <a:rPr lang="en-CA" sz="1400" baseline="0" dirty="0"/>
              <a:t>So when we are on a home visit, we have an opportunity to listen and to spend time building trust.  And once we have built mutual trust,  we can help them through the steps.   Do you have an Social Insurance number for your child.   Do you need help doing this.</a:t>
            </a:r>
          </a:p>
          <a:p>
            <a:pPr lvl="0"/>
            <a:endParaRPr lang="en-CA" sz="1400" baseline="0" dirty="0"/>
          </a:p>
          <a:p>
            <a:pPr lvl="0"/>
            <a:r>
              <a:rPr lang="en-CA" sz="1400" baseline="0" dirty="0"/>
              <a:t>If you have a Social Insurance number can we go through the on line application with you </a:t>
            </a:r>
          </a:p>
          <a:p>
            <a:pPr lvl="0"/>
            <a:endParaRPr lang="en-CA" sz="1400" baseline="0" dirty="0"/>
          </a:p>
          <a:p>
            <a:pPr lvl="0"/>
            <a:r>
              <a:rPr lang="en-CA" sz="1400" baseline="0" dirty="0"/>
              <a:t>Do you need us to go to the bank with you</a:t>
            </a:r>
          </a:p>
          <a:p>
            <a:pPr lvl="0"/>
            <a:endParaRPr lang="en-CA" sz="1400" baseline="0" dirty="0"/>
          </a:p>
          <a:p>
            <a:pPr lvl="0"/>
            <a:r>
              <a:rPr lang="en-CA" sz="1400" baseline="0" dirty="0"/>
              <a:t>It really is about helping one child,  one family at a time. </a:t>
            </a:r>
            <a:endParaRPr lang="en-CA" sz="1400" dirty="0"/>
          </a:p>
          <a:p>
            <a:pPr lvl="0"/>
            <a:endParaRPr lang="en-CA" sz="1400" dirty="0"/>
          </a:p>
          <a:p>
            <a:pPr defTabSz="940460"/>
            <a:r>
              <a:rPr lang="en-CA" sz="1400" dirty="0"/>
              <a:t>I don’t want it to sound over complicated because it</a:t>
            </a:r>
            <a:r>
              <a:rPr lang="en-CA" sz="1400" baseline="0" dirty="0"/>
              <a:t> is</a:t>
            </a:r>
            <a:r>
              <a:rPr lang="en-CA" sz="1400" dirty="0"/>
              <a:t> not. </a:t>
            </a:r>
          </a:p>
          <a:p>
            <a:pPr defTabSz="940460"/>
            <a:endParaRPr lang="en-CA" sz="1400" dirty="0"/>
          </a:p>
          <a:p>
            <a:pPr defTabSz="940460"/>
            <a:r>
              <a:rPr lang="en-CA" sz="1400" dirty="0"/>
              <a:t>It just takes time to familiarize</a:t>
            </a:r>
            <a:r>
              <a:rPr lang="en-CA" sz="1400" baseline="0" dirty="0"/>
              <a:t> yourself with the basic knowledge,  create a list of eligible children and then support the moms one at a time in order for their children to receive these funds for their futures </a:t>
            </a:r>
            <a:endParaRPr lang="en-CA" sz="1400" dirty="0"/>
          </a:p>
          <a:p>
            <a:pPr defTabSz="940460"/>
            <a:endParaRPr lang="en-CA" sz="1400" dirty="0"/>
          </a:p>
          <a:p>
            <a:pPr defTabSz="940460"/>
            <a:r>
              <a:rPr lang="en-US" sz="1400" dirty="0"/>
              <a:t>Additional notes -  Opening an RESP does </a:t>
            </a:r>
            <a:r>
              <a:rPr lang="en-US" sz="1400" u="sng" dirty="0"/>
              <a:t>not</a:t>
            </a:r>
            <a:r>
              <a:rPr lang="en-US" sz="1400" dirty="0"/>
              <a:t> affect provincial or federal benefits in any province RESP benefits like the Canada Learning Bond are considered asset and income exempt for the purpose of any social assistance. There are a lot of misconceptions about RESPs. That's definitely one.</a:t>
            </a:r>
          </a:p>
          <a:p>
            <a:pPr defTabSz="940460"/>
            <a:endParaRPr lang="en-US" sz="1400" baseline="0" dirty="0"/>
          </a:p>
          <a:p>
            <a:pPr defTabSz="940460"/>
            <a:r>
              <a:rPr lang="en-US" sz="1400" baseline="0" dirty="0"/>
              <a:t>An RESP does not have to be opened by a parent – an RESP can be opened by a relative,  public caregiver or even a friend.  But the person opening the account will always require the child’s SIN and the primary caregiver’s SIN because federal benefit eligibility is accessed at the primary caregiver’s income level ))</a:t>
            </a:r>
          </a:p>
          <a:p>
            <a:pPr defTabSz="940460"/>
            <a:endParaRPr lang="en-US" sz="1400" baseline="0" dirty="0"/>
          </a:p>
          <a:p>
            <a:pPr defTabSz="940460"/>
            <a:r>
              <a:rPr lang="en-US" sz="1400" baseline="0" dirty="0"/>
              <a:t>We will now listen to Theresa,  a CLB Champion from MMOG conference in Oakville</a:t>
            </a:r>
            <a:endParaRPr lang="en-CA" sz="1400" dirty="0"/>
          </a:p>
          <a:p>
            <a:pPr lvl="0"/>
            <a:endParaRPr lang="en-CA"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16</a:t>
            </a:fld>
            <a:endParaRPr lang="en-CA" dirty="0"/>
          </a:p>
        </p:txBody>
      </p:sp>
    </p:spTree>
    <p:extLst>
      <p:ext uri="{BB962C8B-B14F-4D97-AF65-F5344CB8AC3E}">
        <p14:creationId xmlns:p14="http://schemas.microsoft.com/office/powerpoint/2010/main" xmlns="" val="3793466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400" dirty="0"/>
              <a:t>Barriers</a:t>
            </a:r>
            <a:r>
              <a:rPr lang="en-CA" sz="1400" baseline="0" dirty="0"/>
              <a:t> to Access</a:t>
            </a:r>
          </a:p>
          <a:p>
            <a:pPr lvl="0"/>
            <a:endParaRPr lang="en-CA" sz="1400" baseline="0" dirty="0"/>
          </a:p>
          <a:p>
            <a:pPr lvl="0"/>
            <a:r>
              <a:rPr lang="en-CA" sz="1400" dirty="0"/>
              <a:t>Many families are not aware of this opportunity</a:t>
            </a:r>
          </a:p>
          <a:p>
            <a:pPr lvl="0"/>
            <a:endParaRPr lang="en-CA" sz="1400" dirty="0"/>
          </a:p>
          <a:p>
            <a:pPr lvl="0"/>
            <a:r>
              <a:rPr lang="en-CA" sz="1400" dirty="0"/>
              <a:t>They may have heard of it but they do not have enough information in order to take the next steps.  </a:t>
            </a:r>
          </a:p>
          <a:p>
            <a:pPr lvl="0"/>
            <a:endParaRPr lang="en-CA" sz="1400" dirty="0"/>
          </a:p>
          <a:p>
            <a:pPr lvl="0"/>
            <a:r>
              <a:rPr lang="en-CA" sz="1400" dirty="0"/>
              <a:t>There</a:t>
            </a:r>
            <a:r>
              <a:rPr lang="en-CA" sz="1400" baseline="0" dirty="0"/>
              <a:t> are misconceptions about RESP accounts.  </a:t>
            </a:r>
          </a:p>
          <a:p>
            <a:pPr lvl="0"/>
            <a:endParaRPr lang="en-CA" sz="1400" baseline="0" dirty="0"/>
          </a:p>
          <a:p>
            <a:pPr lvl="0"/>
            <a:r>
              <a:rPr lang="en-CA" sz="1400" baseline="0" dirty="0"/>
              <a:t>Most think they have to contribute funds.  </a:t>
            </a:r>
          </a:p>
          <a:p>
            <a:pPr lvl="0"/>
            <a:endParaRPr lang="en-CA" sz="1400" baseline="0" dirty="0"/>
          </a:p>
          <a:p>
            <a:pPr lvl="0"/>
            <a:r>
              <a:rPr lang="en-CA" sz="1400" baseline="0" dirty="0"/>
              <a:t>The family can open up a no fee account with no initial contribution needed and no monthly commitment needed</a:t>
            </a:r>
          </a:p>
          <a:p>
            <a:pPr lvl="0"/>
            <a:endParaRPr lang="en-CA" sz="1400" baseline="0" dirty="0"/>
          </a:p>
          <a:p>
            <a:pPr marL="0" lvl="0" indent="0">
              <a:buFont typeface="Arial" panose="020B0604020202020204" pitchFamily="34" charset="0"/>
              <a:buNone/>
            </a:pPr>
            <a:r>
              <a:rPr lang="en-CA" sz="1400" dirty="0">
                <a:solidFill>
                  <a:schemeClr val="tx2"/>
                </a:solidFill>
              </a:rPr>
              <a:t>Many are afraid the funds may impact other provincial or federal benefits.  The funds are exempt as assets, exempt as income. </a:t>
            </a:r>
          </a:p>
          <a:p>
            <a:pPr marL="0" lvl="0" indent="0">
              <a:buFont typeface="Arial" panose="020B0604020202020204" pitchFamily="34" charset="0"/>
              <a:buNone/>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Opening an RESP does not affect provincial or federal benefits in any province.  </a:t>
            </a: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Many are intimidated by going into a financial institution. </a:t>
            </a: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We can help to remove the barriers and increase access!     </a:t>
            </a:r>
          </a:p>
          <a:p>
            <a:pPr marL="0" lvl="0" indent="0">
              <a:buFont typeface="Arial" panose="020B0604020202020204" pitchFamily="34" charset="0"/>
              <a:buNone/>
            </a:pPr>
            <a:endParaRPr lang="en-CA" sz="1400" dirty="0">
              <a:solidFill>
                <a:schemeClr val="tx2"/>
              </a:solidFill>
            </a:endParaRPr>
          </a:p>
          <a:p>
            <a:pPr lvl="0"/>
            <a:r>
              <a:rPr lang="en-CA" sz="1400" dirty="0">
                <a:solidFill>
                  <a:schemeClr val="tx2"/>
                </a:solidFill>
              </a:rPr>
              <a:t>A critical success factor is for one volunteer per conference to step forward</a:t>
            </a:r>
            <a:endParaRPr lang="en-CA" sz="1400" baseline="0" dirty="0"/>
          </a:p>
          <a:p>
            <a:pPr lvl="0"/>
            <a:endParaRPr lang="en-CA" sz="1400" baseline="0" dirty="0"/>
          </a:p>
          <a:p>
            <a:pPr lvl="0"/>
            <a:r>
              <a:rPr lang="en-CA" sz="1400" baseline="0" dirty="0"/>
              <a:t>Many of the government agencies in locations including Toronto,  Wellington county,  </a:t>
            </a:r>
            <a:r>
              <a:rPr lang="en-CA" sz="1400" baseline="0" dirty="0" err="1"/>
              <a:t>Halton</a:t>
            </a:r>
            <a:r>
              <a:rPr lang="en-CA" sz="1400" baseline="0" dirty="0"/>
              <a:t> and others have held training sessions with their caseworker teams so they will inform their clients about the benefits of the CLB and to encourage access.  </a:t>
            </a:r>
          </a:p>
          <a:p>
            <a:pPr lvl="0"/>
            <a:endParaRPr lang="en-CA" sz="1400" dirty="0"/>
          </a:p>
          <a:p>
            <a:pPr lvl="0"/>
            <a:r>
              <a:rPr lang="en-CA" sz="1400" dirty="0"/>
              <a:t>Most of</a:t>
            </a:r>
            <a:r>
              <a:rPr lang="en-CA" sz="1400" baseline="0" dirty="0"/>
              <a:t> the f</a:t>
            </a:r>
            <a:r>
              <a:rPr lang="en-CA" sz="1400" dirty="0"/>
              <a:t>amilies we serve lead very difficult and challenging lives.  They are focused on day to day challenges and finding the bandwidth to take these steps can be daunting.   </a:t>
            </a:r>
          </a:p>
          <a:p>
            <a:pPr lvl="0"/>
            <a:endParaRPr lang="en-CA" sz="1400" dirty="0"/>
          </a:p>
          <a:p>
            <a:pPr lvl="0"/>
            <a:r>
              <a:rPr lang="en-CA" sz="1400" dirty="0"/>
              <a:t>Some</a:t>
            </a:r>
            <a:r>
              <a:rPr lang="en-CA" sz="1400" baseline="0" dirty="0"/>
              <a:t> have a lack of trust of the government,  some are socially isolated,  some are intimidated by the number of steps,  some find approaching a bank too frightening. </a:t>
            </a:r>
            <a:endParaRPr lang="en-CA" sz="1400" dirty="0"/>
          </a:p>
          <a:p>
            <a:pPr lvl="0"/>
            <a:endParaRPr lang="en-CA" sz="1400" dirty="0"/>
          </a:p>
          <a:p>
            <a:pPr lvl="0"/>
            <a:r>
              <a:rPr lang="en-CA" sz="1400" dirty="0"/>
              <a:t>They need an </a:t>
            </a:r>
            <a:r>
              <a:rPr lang="en-CA" sz="1400" b="1" dirty="0"/>
              <a:t>informed volunteer </a:t>
            </a:r>
            <a:r>
              <a:rPr lang="en-CA" sz="1400" dirty="0"/>
              <a:t>to walk alongside them and nudge them through the steps</a:t>
            </a:r>
          </a:p>
          <a:p>
            <a:pPr lvl="0"/>
            <a:endParaRPr lang="en-CA"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baseline="0" dirty="0">
                <a:solidFill>
                  <a:srgbClr val="FF0000"/>
                </a:solidFill>
              </a:rPr>
              <a:t>Key messaging: Call to action, informed navigator, no SSVP funds needed: free money</a:t>
            </a:r>
          </a:p>
          <a:p>
            <a:pPr lvl="0"/>
            <a:endParaRPr lang="en-CA" sz="1400" dirty="0"/>
          </a:p>
          <a:p>
            <a:pPr lvl="0"/>
            <a:r>
              <a:rPr lang="en-CA" sz="1400" dirty="0"/>
              <a:t>The volunteer would simply need</a:t>
            </a:r>
            <a:r>
              <a:rPr lang="en-CA" sz="1400" baseline="0" dirty="0"/>
              <a:t> to</a:t>
            </a:r>
            <a:r>
              <a:rPr lang="en-CA" sz="1400" dirty="0"/>
              <a:t> familiarize themselves with the information contained in the toolkit, identify the CLB age eligible children and then get a plan in place  to inform them and help them to get access</a:t>
            </a:r>
          </a:p>
          <a:p>
            <a:pPr lvl="0"/>
            <a:endParaRPr lang="en-CA" sz="1400" dirty="0"/>
          </a:p>
          <a:p>
            <a:pPr lvl="0"/>
            <a:r>
              <a:rPr lang="en-CA" sz="1400" dirty="0"/>
              <a:t>We need to understand what barriers may exist and help them to remove the barriers.   One example that caught us off guard was a family who did not yet have a birth certificate for their 5 year old.  We stepped back and helped them navigate through this process first as the child was not able to attend JK or access a health card,  so we started there</a:t>
            </a:r>
          </a:p>
          <a:p>
            <a:pPr lvl="0"/>
            <a:endParaRPr lang="en-CA" sz="1400" dirty="0"/>
          </a:p>
          <a:p>
            <a:pPr lvl="0"/>
            <a:r>
              <a:rPr lang="en-CA" sz="1400" dirty="0"/>
              <a:t>We had a mom who had a learning difficulty,  so we helped her to fill out her SIN application</a:t>
            </a:r>
          </a:p>
          <a:p>
            <a:pPr lvl="0"/>
            <a:endParaRPr lang="en-CA" sz="1400" dirty="0"/>
          </a:p>
          <a:p>
            <a:pPr lvl="0"/>
            <a:r>
              <a:rPr lang="en-CA" sz="1400" dirty="0"/>
              <a:t>Many are intimidated by the banks,  They are used to collection calls, not banking.   </a:t>
            </a:r>
          </a:p>
          <a:p>
            <a:pPr lvl="0"/>
            <a:endParaRPr lang="en-CA" sz="1400" dirty="0"/>
          </a:p>
          <a:p>
            <a:pPr lvl="0"/>
            <a:r>
              <a:rPr lang="en-CA" sz="1400" dirty="0"/>
              <a:t>We have met some families at the bank</a:t>
            </a:r>
            <a:r>
              <a:rPr lang="en-CA" sz="1400" baseline="0" dirty="0"/>
              <a:t> in order to help them move forward with the step.  </a:t>
            </a:r>
          </a:p>
          <a:p>
            <a:pPr lvl="0"/>
            <a:endParaRPr lang="en-CA" sz="1400" baseline="0" dirty="0"/>
          </a:p>
          <a:p>
            <a:pPr lvl="0"/>
            <a:r>
              <a:rPr lang="en-CA" sz="1400" baseline="0" dirty="0"/>
              <a:t>We do our best to understand the barriers and then we do our best to remove them.  </a:t>
            </a:r>
          </a:p>
          <a:p>
            <a:pPr lvl="0"/>
            <a:endParaRPr lang="en-CA" sz="1400" baseline="0" dirty="0"/>
          </a:p>
          <a:p>
            <a:pPr lvl="0"/>
            <a:r>
              <a:rPr lang="en-CA" sz="1400" baseline="0" dirty="0"/>
              <a:t>So when we are on a home visit, we have an opportunity to listen and to spend time building trust.  And once we have built mutual trust,  we can help them through the steps.   Do you have an Social Insurance number for your child.   Do you need help doing this.</a:t>
            </a:r>
          </a:p>
          <a:p>
            <a:pPr lvl="0"/>
            <a:endParaRPr lang="en-CA" sz="1400" baseline="0" dirty="0"/>
          </a:p>
          <a:p>
            <a:pPr lvl="0"/>
            <a:r>
              <a:rPr lang="en-CA" sz="1400" baseline="0" dirty="0"/>
              <a:t>If you have a Social Insurance number can we go through the on line application with you </a:t>
            </a:r>
          </a:p>
          <a:p>
            <a:pPr lvl="0"/>
            <a:endParaRPr lang="en-CA" sz="1400" baseline="0" dirty="0"/>
          </a:p>
          <a:p>
            <a:pPr lvl="0"/>
            <a:r>
              <a:rPr lang="en-CA" sz="1400" baseline="0" dirty="0"/>
              <a:t>Do you need us to go to the bank with you</a:t>
            </a:r>
          </a:p>
          <a:p>
            <a:pPr lvl="0"/>
            <a:endParaRPr lang="en-CA" sz="1400" baseline="0" dirty="0"/>
          </a:p>
          <a:p>
            <a:pPr lvl="0"/>
            <a:r>
              <a:rPr lang="en-CA" sz="1400" baseline="0" dirty="0"/>
              <a:t>It really is about helping one child,  one family at a time. </a:t>
            </a:r>
            <a:endParaRPr lang="en-CA" sz="1400" dirty="0"/>
          </a:p>
          <a:p>
            <a:pPr lvl="0"/>
            <a:endParaRPr lang="en-CA" sz="1400" dirty="0"/>
          </a:p>
          <a:p>
            <a:pPr defTabSz="940460"/>
            <a:r>
              <a:rPr lang="en-CA" sz="1400" dirty="0"/>
              <a:t>I don’t want it to sound over complicated because it</a:t>
            </a:r>
            <a:r>
              <a:rPr lang="en-CA" sz="1400" baseline="0" dirty="0"/>
              <a:t> is</a:t>
            </a:r>
            <a:r>
              <a:rPr lang="en-CA" sz="1400" dirty="0"/>
              <a:t> not. </a:t>
            </a:r>
          </a:p>
          <a:p>
            <a:pPr defTabSz="940460"/>
            <a:endParaRPr lang="en-CA" sz="1400" dirty="0"/>
          </a:p>
          <a:p>
            <a:pPr defTabSz="940460"/>
            <a:r>
              <a:rPr lang="en-CA" sz="1400" dirty="0"/>
              <a:t>It just takes time to familiarize</a:t>
            </a:r>
            <a:r>
              <a:rPr lang="en-CA" sz="1400" baseline="0" dirty="0"/>
              <a:t> yourself with the basic knowledge,  create a list of eligible children and then support the moms one at a time in order for their children to receive these funds for their futures </a:t>
            </a:r>
            <a:endParaRPr lang="en-CA" sz="1400" dirty="0"/>
          </a:p>
          <a:p>
            <a:pPr defTabSz="940460"/>
            <a:endParaRPr lang="en-CA" sz="1400" dirty="0"/>
          </a:p>
          <a:p>
            <a:pPr defTabSz="940460"/>
            <a:r>
              <a:rPr lang="en-US" sz="1400" dirty="0"/>
              <a:t>Additional notes -  Opening an RESP does </a:t>
            </a:r>
            <a:r>
              <a:rPr lang="en-US" sz="1400" u="sng" dirty="0"/>
              <a:t>not</a:t>
            </a:r>
            <a:r>
              <a:rPr lang="en-US" sz="1400" dirty="0"/>
              <a:t> affect provincial or federal benefits in any province RESP benefits like the Canada Learning Bond are considered asset and income exempt for the purpose of any social assistance. There are a lot of misconceptions about RESPs. That's definitely one.</a:t>
            </a:r>
          </a:p>
          <a:p>
            <a:pPr defTabSz="940460"/>
            <a:endParaRPr lang="en-US" sz="1400" baseline="0" dirty="0"/>
          </a:p>
          <a:p>
            <a:pPr defTabSz="940460"/>
            <a:r>
              <a:rPr lang="en-US" sz="1400" baseline="0" dirty="0"/>
              <a:t>An RESP does not have to be opened by a parent – an RESP can be opened by a relative,  public caregiver or even a friend.  But the person opening the account will always require the child’s SIN and the primary caregiver’s SIN because federal benefit eligibility is accessed at the primary caregiver’s income level ))</a:t>
            </a:r>
          </a:p>
          <a:p>
            <a:pPr defTabSz="940460"/>
            <a:endParaRPr lang="en-US" sz="1400" baseline="0" dirty="0"/>
          </a:p>
          <a:p>
            <a:pPr defTabSz="940460"/>
            <a:r>
              <a:rPr lang="en-US" sz="1400" baseline="0" dirty="0"/>
              <a:t>We will now listen to Theresa,  a CLB Champion from MMOG conference in Oakville</a:t>
            </a:r>
            <a:endParaRPr lang="en-CA" sz="1400" dirty="0"/>
          </a:p>
          <a:p>
            <a:pPr lvl="0"/>
            <a:endParaRPr lang="en-CA"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17</a:t>
            </a:fld>
            <a:endParaRPr lang="en-CA" dirty="0"/>
          </a:p>
        </p:txBody>
      </p:sp>
    </p:spTree>
    <p:extLst>
      <p:ext uri="{BB962C8B-B14F-4D97-AF65-F5344CB8AC3E}">
        <p14:creationId xmlns:p14="http://schemas.microsoft.com/office/powerpoint/2010/main" xmlns="" val="431480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400" dirty="0" err="1"/>
              <a:t>Smartsaver</a:t>
            </a:r>
            <a:r>
              <a:rPr lang="en-CA" sz="1400" dirty="0"/>
              <a:t> Online</a:t>
            </a:r>
            <a:r>
              <a:rPr lang="en-CA" sz="1400" baseline="0" dirty="0"/>
              <a:t> Application</a:t>
            </a:r>
          </a:p>
          <a:p>
            <a:pPr lvl="0"/>
            <a:endParaRPr lang="en-CA" sz="1400" baseline="0" dirty="0"/>
          </a:p>
          <a:p>
            <a:pPr marL="0" lvl="0" indent="0">
              <a:buFont typeface="Arial" panose="020B0604020202020204" pitchFamily="34" charset="0"/>
              <a:buNone/>
            </a:pPr>
            <a:r>
              <a:rPr lang="en-CA" sz="1400" dirty="0" err="1">
                <a:solidFill>
                  <a:schemeClr val="tx2"/>
                </a:solidFill>
              </a:rPr>
              <a:t>Smartsaver</a:t>
            </a:r>
            <a:r>
              <a:rPr lang="en-CA" sz="1400" dirty="0">
                <a:solidFill>
                  <a:schemeClr val="tx2"/>
                </a:solidFill>
              </a:rPr>
              <a:t> is a project of the Omega Foundation,</a:t>
            </a:r>
            <a:r>
              <a:rPr lang="en-CA" sz="1400" baseline="0" dirty="0">
                <a:solidFill>
                  <a:schemeClr val="tx2"/>
                </a:solidFill>
              </a:rPr>
              <a:t> a </a:t>
            </a:r>
            <a:r>
              <a:rPr lang="en-CA" sz="1400" dirty="0">
                <a:solidFill>
                  <a:schemeClr val="tx2"/>
                </a:solidFill>
              </a:rPr>
              <a:t>non-profit organization, based in Toronto,</a:t>
            </a:r>
            <a:r>
              <a:rPr lang="en-CA" sz="1400" baseline="0" dirty="0">
                <a:solidFill>
                  <a:schemeClr val="tx2"/>
                </a:solidFill>
              </a:rPr>
              <a:t>  </a:t>
            </a:r>
            <a:r>
              <a:rPr lang="en-CA" sz="1400" dirty="0">
                <a:solidFill>
                  <a:schemeClr val="tx2"/>
                </a:solidFill>
              </a:rPr>
              <a:t> who is a leader in increasing awareness and access to the CLB</a:t>
            </a:r>
            <a:r>
              <a:rPr lang="en-CA" sz="1400" baseline="0" dirty="0">
                <a:solidFill>
                  <a:schemeClr val="tx2"/>
                </a:solidFill>
              </a:rPr>
              <a:t> nationally </a:t>
            </a:r>
            <a:r>
              <a:rPr lang="en-CA" sz="1400" dirty="0">
                <a:solidFill>
                  <a:schemeClr val="tx2"/>
                </a:solidFill>
              </a:rPr>
              <a:t>  </a:t>
            </a: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In November 2014, in conjunction with the kick off of National Education Savings Week,  Minister of State Candice </a:t>
            </a:r>
            <a:r>
              <a:rPr lang="en-CA" sz="1400" dirty="0" err="1">
                <a:solidFill>
                  <a:schemeClr val="tx2"/>
                </a:solidFill>
              </a:rPr>
              <a:t>Bergren</a:t>
            </a:r>
            <a:r>
              <a:rPr lang="en-CA" sz="1400" dirty="0">
                <a:solidFill>
                  <a:schemeClr val="tx2"/>
                </a:solidFill>
              </a:rPr>
              <a:t> unveiled </a:t>
            </a:r>
            <a:r>
              <a:rPr lang="en-CA" sz="1400" dirty="0" err="1">
                <a:solidFill>
                  <a:schemeClr val="tx2"/>
                </a:solidFill>
              </a:rPr>
              <a:t>StartMyRESP</a:t>
            </a:r>
            <a:endParaRPr lang="en-CA" sz="1400" dirty="0">
              <a:solidFill>
                <a:schemeClr val="tx2"/>
              </a:solidFill>
            </a:endParaRP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On line application to help families connect with an RESP provider of their choice to open a no-cost, no contribution RESP and apply for the CLB using a secure on line process.  </a:t>
            </a: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Application is sent to bank head office,  they contact the applicant and make appointment at local branch to sign the application.</a:t>
            </a:r>
            <a:r>
              <a:rPr lang="en-CA" sz="1400" baseline="0" dirty="0">
                <a:solidFill>
                  <a:schemeClr val="tx2"/>
                </a:solidFill>
              </a:rPr>
              <a:t>   The on line functionality greatly streamlines the process and helps to remove the intimidation of going to a bank.   And the family has initiated the transaction so they are in control of the process.   It is very empowering for them.  </a:t>
            </a:r>
            <a:endParaRPr lang="en-CA" sz="1400" dirty="0">
              <a:solidFill>
                <a:schemeClr val="tx2"/>
              </a:solidFill>
            </a:endParaRPr>
          </a:p>
          <a:p>
            <a:pPr marL="342900" lvl="0" indent="-342900">
              <a:buAutoNum type="arabicPeriod"/>
            </a:pPr>
            <a:endParaRPr lang="en-CA" sz="14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400" dirty="0">
                <a:solidFill>
                  <a:schemeClr val="tx2"/>
                </a:solidFill>
              </a:rPr>
              <a:t>SSVP was accepted as a Community Incentive Partner in 2015,  and we join a growing</a:t>
            </a:r>
            <a:r>
              <a:rPr lang="en-CA" sz="1400" baseline="0" dirty="0">
                <a:solidFill>
                  <a:schemeClr val="tx2"/>
                </a:solidFill>
              </a:rPr>
              <a:t> number of community partners including various United Way agencies,  YMCA and ACORN,  to name just a few.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aseline="0" dirty="0">
                <a:solidFill>
                  <a:schemeClr val="tx2"/>
                </a:solidFill>
              </a:rPr>
              <a:t> A very exciting announcement was made in June 2016 that the Toronto District School Board, the largest school board in Canada has also just joined as a community partner.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When the applicant goes through the application,  they are asked at the end how they heard about this, and they can choose from a variety of options,  such as from a friend, media.   If they decide to choose SSVP,  we receive notification that an application</a:t>
            </a:r>
            <a:r>
              <a:rPr lang="en-CA" sz="1400" baseline="0" dirty="0"/>
              <a:t> was made,  so we can use this for </a:t>
            </a:r>
            <a:r>
              <a:rPr lang="en-CA" sz="1400" baseline="0" dirty="0">
                <a:solidFill>
                  <a:schemeClr val="tx2"/>
                </a:solidFill>
              </a:rPr>
              <a:t>our performance metrics as we can see a direct link between our presentations in various locations, and then seeing a statistic that an on line application from the community was the following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aseline="0" dirty="0">
                <a:solidFill>
                  <a:schemeClr val="tx2"/>
                </a:solidFill>
              </a:rPr>
              <a:t>This is a very powerful indication of how our CLB Champions are engaging Canada wide in the project.  </a:t>
            </a:r>
          </a:p>
          <a:p>
            <a:pPr lvl="0"/>
            <a:endParaRPr lang="en-CA" sz="1400" baseline="0" dirty="0">
              <a:solidFill>
                <a:schemeClr val="tx2"/>
              </a:solidFill>
            </a:endParaRPr>
          </a:p>
          <a:p>
            <a:pPr lvl="0"/>
            <a:r>
              <a:rPr lang="en-CA" sz="1400" dirty="0"/>
              <a:t>The information on the </a:t>
            </a:r>
            <a:r>
              <a:rPr lang="en-CA" sz="1400" dirty="0" err="1"/>
              <a:t>Smartsaver</a:t>
            </a:r>
            <a:r>
              <a:rPr lang="en-CA" sz="1400" dirty="0"/>
              <a:t> website is available in numerous languages</a:t>
            </a:r>
            <a:r>
              <a:rPr lang="en-CA" sz="1400" baseline="0" dirty="0"/>
              <a:t> and they have just launched a community organizers portal which has a wealth of information.</a:t>
            </a:r>
          </a:p>
          <a:p>
            <a:pPr lvl="0"/>
            <a:endParaRPr lang="en-CA" sz="1400" baseline="0" dirty="0"/>
          </a:p>
          <a:p>
            <a:pPr lvl="0"/>
            <a:r>
              <a:rPr lang="en-CA" sz="1400" baseline="0" dirty="0" err="1"/>
              <a:t>Smartsaver</a:t>
            </a:r>
            <a:r>
              <a:rPr lang="en-CA" sz="1400" baseline="0" dirty="0"/>
              <a:t> has also launched a Community Digest email that pulls together information on educational opportunities in addition to a wide array of resources focused on poverty reduction.  </a:t>
            </a:r>
          </a:p>
          <a:p>
            <a:pPr lvl="0"/>
            <a:endParaRPr lang="en-CA" sz="1400" baseline="0" dirty="0"/>
          </a:p>
          <a:p>
            <a:pPr lvl="0"/>
            <a:r>
              <a:rPr lang="en-CA" sz="1400" baseline="0" dirty="0"/>
              <a:t>There is also an abundance of information available on the Government of Canada website.  </a:t>
            </a:r>
          </a:p>
          <a:p>
            <a:pPr lvl="0"/>
            <a:endParaRPr lang="en-CA" sz="1400" baseline="0" dirty="0"/>
          </a:p>
          <a:p>
            <a:pPr lvl="0"/>
            <a:r>
              <a:rPr lang="en-CA" sz="1400" baseline="0" dirty="0"/>
              <a:t>As I mentioned at the start of the presentation,  the Canada Learning Bond Champions network, which is a National network working collaboratively together, with </a:t>
            </a:r>
            <a:r>
              <a:rPr lang="en-CA" sz="1400" baseline="0" dirty="0" err="1"/>
              <a:t>Smartsaver</a:t>
            </a:r>
            <a:r>
              <a:rPr lang="en-CA" sz="1400" baseline="0" dirty="0"/>
              <a:t> at the forefront in their efforts, is coordinated by Employment and Social Development Canada.   </a:t>
            </a:r>
          </a:p>
          <a:p>
            <a:pPr lvl="0"/>
            <a:endParaRPr lang="en-CA" sz="1400" baseline="0" dirty="0"/>
          </a:p>
          <a:p>
            <a:pPr lvl="0"/>
            <a:r>
              <a:rPr lang="en-CA" sz="1400" baseline="0" dirty="0"/>
              <a:t>There is an abundance of resources available on the government website as well.  </a:t>
            </a:r>
          </a:p>
          <a:p>
            <a:pPr lvl="0"/>
            <a:endParaRPr lang="en-CA" sz="1400" baseline="0" dirty="0"/>
          </a:p>
          <a:p>
            <a:pPr lvl="0"/>
            <a:r>
              <a:rPr lang="en-CA" sz="1400" baseline="0" dirty="0"/>
              <a:t>We simply need to ask more volunteers to step forward to engage in this work of helping one family at a time get access.  </a:t>
            </a:r>
          </a:p>
          <a:p>
            <a:pPr lvl="0"/>
            <a:endParaRPr lang="en-CA" sz="1400" baseline="0" dirty="0"/>
          </a:p>
          <a:p>
            <a:pPr lvl="0"/>
            <a:r>
              <a:rPr lang="en-CA" sz="1400" dirty="0"/>
              <a:t>The on line application is very visually appealing and easy to use and takes less than 10 minutes. </a:t>
            </a:r>
          </a:p>
          <a:p>
            <a:pPr lvl="0"/>
            <a:endParaRPr lang="en-CA" sz="1400" dirty="0"/>
          </a:p>
          <a:p>
            <a:pPr lvl="0"/>
            <a:r>
              <a:rPr lang="en-CA" sz="1400" dirty="0"/>
              <a:t>I will show a short video after the presentation.</a:t>
            </a:r>
          </a:p>
          <a:p>
            <a:pPr lvl="0"/>
            <a:endParaRPr lang="en-CA" sz="1400" dirty="0"/>
          </a:p>
          <a:p>
            <a:pPr lvl="0"/>
            <a:r>
              <a:rPr lang="en-CA" sz="1400" dirty="0"/>
              <a:t>This is really a tipping point to access.  </a:t>
            </a:r>
          </a:p>
          <a:p>
            <a:pPr lvl="0"/>
            <a:endParaRPr lang="en-CA" sz="1400" dirty="0"/>
          </a:p>
          <a:p>
            <a:pPr lvl="0"/>
            <a:r>
              <a:rPr lang="en-CA" sz="1400" dirty="0"/>
              <a:t>All of the</a:t>
            </a:r>
            <a:r>
              <a:rPr lang="en-CA" sz="1400" baseline="0" dirty="0"/>
              <a:t> tools are at the ready,  all that is needed is an informed volunteer who is passionate about education to put up their hand and spend time to help these children get access.  </a:t>
            </a:r>
            <a:endParaRPr lang="en-CA" sz="1400" dirty="0"/>
          </a:p>
          <a:p>
            <a:pPr lvl="0"/>
            <a:endParaRPr lang="en-CA" sz="1400" dirty="0"/>
          </a:p>
          <a:p>
            <a:pPr lvl="0"/>
            <a:r>
              <a:rPr lang="en-CA" sz="1400" dirty="0"/>
              <a:t>So on a home visit</a:t>
            </a:r>
            <a:r>
              <a:rPr lang="en-CA" sz="1400" baseline="0" dirty="0"/>
              <a:t> you can go through the on line application with the moms and then follow up to make sure they have gone to the bank for the appointment to sign and complete the process.  </a:t>
            </a:r>
            <a:endParaRPr lang="en-CA" sz="1400" dirty="0"/>
          </a:p>
          <a:p>
            <a:pPr lvl="0"/>
            <a:endParaRPr lang="en-CA" sz="1400" dirty="0"/>
          </a:p>
          <a:p>
            <a:pPr lvl="0"/>
            <a:r>
              <a:rPr lang="en-CA" sz="1400" dirty="0"/>
              <a:t>As</a:t>
            </a:r>
            <a:r>
              <a:rPr lang="en-CA" sz="1400" baseline="0" dirty="0"/>
              <a:t> of </a:t>
            </a:r>
            <a:r>
              <a:rPr lang="en-CA" sz="1400" dirty="0"/>
              <a:t>January 2016,</a:t>
            </a:r>
            <a:r>
              <a:rPr lang="en-CA" sz="1400" baseline="0" dirty="0"/>
              <a:t>  the </a:t>
            </a:r>
            <a:r>
              <a:rPr lang="en-CA" sz="1400" dirty="0"/>
              <a:t>application is now available on a smart</a:t>
            </a:r>
            <a:r>
              <a:rPr lang="en-CA" sz="1400" baseline="0" dirty="0"/>
              <a:t> phone.  </a:t>
            </a:r>
            <a:r>
              <a:rPr lang="en-CA" sz="1400" dirty="0"/>
              <a:t>  </a:t>
            </a:r>
          </a:p>
          <a:p>
            <a:pPr lvl="0"/>
            <a:endParaRPr lang="en-CA" sz="1400" dirty="0"/>
          </a:p>
          <a:p>
            <a:pPr lvl="0"/>
            <a:r>
              <a:rPr lang="en-CA" sz="1400" dirty="0"/>
              <a:t>We are using IPAD’s to help</a:t>
            </a:r>
            <a:r>
              <a:rPr lang="en-CA" sz="1400" baseline="0" dirty="0"/>
              <a:t> sign up families</a:t>
            </a:r>
            <a:r>
              <a:rPr lang="en-CA" sz="1400" dirty="0"/>
              <a:t>.   We have</a:t>
            </a:r>
            <a:r>
              <a:rPr lang="en-CA" sz="1400" baseline="0" dirty="0"/>
              <a:t> volunteers who are helping families sign up as part of their home visits.  </a:t>
            </a:r>
            <a:r>
              <a:rPr lang="en-CA" sz="1400" dirty="0"/>
              <a:t>We have families come into our church every month</a:t>
            </a:r>
            <a:r>
              <a:rPr lang="en-CA" sz="1400" baseline="0" dirty="0"/>
              <a:t> for the fresh food box and we have </a:t>
            </a:r>
            <a:r>
              <a:rPr lang="en-CA" sz="1400" baseline="0" dirty="0" err="1"/>
              <a:t>Ipads</a:t>
            </a:r>
            <a:r>
              <a:rPr lang="en-CA" sz="1400" baseline="0" dirty="0"/>
              <a:t> available to help them go through it.  </a:t>
            </a:r>
            <a:r>
              <a:rPr lang="en-CA" sz="1400" dirty="0"/>
              <a:t> We went to community barbeques that are held weekly at the various housing complexes in our community and helped the families sign up as the burgers were cooking!</a:t>
            </a:r>
          </a:p>
          <a:p>
            <a:pPr lvl="0"/>
            <a:endParaRPr lang="en-CA" sz="1400" dirty="0"/>
          </a:p>
          <a:p>
            <a:pPr lvl="0"/>
            <a:r>
              <a:rPr lang="en-CA" sz="1400" dirty="0"/>
              <a:t>If you can find a key mom who is a real connector</a:t>
            </a:r>
            <a:r>
              <a:rPr lang="en-CA" sz="1400" baseline="0" dirty="0"/>
              <a:t> in the housing complex, you can start with them and they will spread the word.</a:t>
            </a:r>
          </a:p>
          <a:p>
            <a:pPr lvl="0"/>
            <a:endParaRPr lang="en-CA" sz="1400" baseline="0" dirty="0"/>
          </a:p>
          <a:p>
            <a:pPr lvl="0"/>
            <a:endParaRPr lang="en-CA" sz="1400" dirty="0"/>
          </a:p>
          <a:p>
            <a:pPr lvl="0"/>
            <a:r>
              <a:rPr lang="en-CA" sz="1400" dirty="0"/>
              <a:t>Extra</a:t>
            </a:r>
            <a:r>
              <a:rPr lang="en-CA" sz="1400" baseline="0" dirty="0"/>
              <a:t> notes :   The client can choose to go directly into the financial institution without using the on line application.  It is entirely their choice. </a:t>
            </a:r>
          </a:p>
          <a:p>
            <a:pPr lvl="0"/>
            <a:endParaRPr lang="en-CA" sz="1400" baseline="0" dirty="0"/>
          </a:p>
          <a:p>
            <a:pPr lvl="0"/>
            <a:r>
              <a:rPr lang="en-CA" sz="1400" dirty="0"/>
              <a:t>The</a:t>
            </a:r>
            <a:r>
              <a:rPr lang="en-CA" sz="1400" baseline="0" dirty="0"/>
              <a:t> online application</a:t>
            </a:r>
            <a:r>
              <a:rPr lang="en-CA" sz="1400" dirty="0"/>
              <a:t> has greatly streamlined the process and takes less than 10 minutes at the bank.   Just have to show ID and sign.  </a:t>
            </a:r>
          </a:p>
          <a:p>
            <a:pPr lvl="0"/>
            <a:endParaRPr lang="en-CA" sz="1400" dirty="0"/>
          </a:p>
          <a:p>
            <a:pPr lvl="0"/>
            <a:r>
              <a:rPr lang="en-CA" sz="1400" dirty="0"/>
              <a:t>Each of the financial institutions</a:t>
            </a:r>
            <a:r>
              <a:rPr lang="en-CA" sz="1400" baseline="0" dirty="0"/>
              <a:t> has committed to establish RESPs for online applicants and charge no fees and require no minimum contributions so they can receive the CLB.  </a:t>
            </a:r>
          </a:p>
          <a:p>
            <a:pPr lvl="0"/>
            <a:endParaRPr lang="en-CA" sz="1400" baseline="0" dirty="0"/>
          </a:p>
          <a:p>
            <a:pPr lvl="0"/>
            <a:r>
              <a:rPr lang="en-CA" sz="1400" baseline="0" dirty="0"/>
              <a:t>After receiving an application submitted through the </a:t>
            </a:r>
            <a:r>
              <a:rPr lang="en-CA" sz="1400" baseline="0" dirty="0" err="1"/>
              <a:t>Smartsaver</a:t>
            </a:r>
            <a:r>
              <a:rPr lang="en-CA" sz="1400" baseline="0" dirty="0"/>
              <a:t> application, a confirmation email is sent to the applicant and the selected financial institution will contact the applicant to schedule a meeting at the branch closest to them.   The communication happens within 2 to 3 business days.   The on line application pre populates the RESP application so it takes less than 10 minutes at the branch.  </a:t>
            </a:r>
          </a:p>
          <a:p>
            <a:pPr lvl="0"/>
            <a:endParaRPr lang="en-CA" sz="1400" baseline="0" dirty="0"/>
          </a:p>
          <a:p>
            <a:pPr lvl="0"/>
            <a:r>
              <a:rPr lang="en-CA" sz="1400" baseline="0" dirty="0"/>
              <a:t>At the appointment the applicant will need to show ID to verify their identity and will finish off and sign the application forms.  The financial institution will submit the paperwork to the Federal Government.  If the child meets eligibility for the bond,  then within 65 days,  the government will deposit the Bond into the family’s account -  all with no contribution required.</a:t>
            </a:r>
            <a:endParaRPr lang="en-CA" sz="1400" dirty="0"/>
          </a:p>
          <a:p>
            <a:pPr lvl="0"/>
            <a:endParaRPr lang="en-CA" sz="1400" dirty="0"/>
          </a:p>
          <a:p>
            <a:pPr lvl="0"/>
            <a:r>
              <a:rPr lang="en-CA" sz="1400" dirty="0"/>
              <a:t>There are many financial institutions</a:t>
            </a:r>
            <a:r>
              <a:rPr lang="en-CA" sz="1400" baseline="0" dirty="0"/>
              <a:t> participating through the on line application,  including </a:t>
            </a:r>
            <a:r>
              <a:rPr lang="en-CA" sz="1400" dirty="0"/>
              <a:t>TD,  CIBC, Scotia,  RBC,  BMO,  Meridian Credit Union,   </a:t>
            </a:r>
            <a:r>
              <a:rPr lang="en-CA" sz="1400" dirty="0" err="1"/>
              <a:t>Vancity</a:t>
            </a:r>
            <a:r>
              <a:rPr lang="en-CA" sz="1400" dirty="0"/>
              <a:t> Credit Union (Vancouver).  </a:t>
            </a:r>
            <a:r>
              <a:rPr lang="en-CA" sz="1400" baseline="0" dirty="0"/>
              <a:t>TD and CIBC link into an on line appointment scheduling tool.</a:t>
            </a:r>
            <a:endParaRPr lang="en-CA" sz="1400" dirty="0"/>
          </a:p>
          <a:p>
            <a:pPr lvl="0"/>
            <a:endParaRPr lang="en-CA" sz="1400" dirty="0"/>
          </a:p>
          <a:p>
            <a:pPr lvl="0"/>
            <a:r>
              <a:rPr lang="en-CA" sz="1400" dirty="0"/>
              <a:t>Omega Foundation partners are Hayes Connell Foundation,  J.W. McConnell Family Foundation,  Foundation </a:t>
            </a:r>
            <a:r>
              <a:rPr lang="en-CA" sz="1400" dirty="0" err="1"/>
              <a:t>Lucie</a:t>
            </a:r>
            <a:r>
              <a:rPr lang="en-CA" sz="1400" dirty="0"/>
              <a:t> et Andre </a:t>
            </a:r>
            <a:r>
              <a:rPr lang="en-CA" sz="1400" dirty="0" err="1"/>
              <a:t>Chagnon</a:t>
            </a:r>
            <a:r>
              <a:rPr lang="en-CA" sz="1400" dirty="0"/>
              <a:t> and the Metcalf Foundation.   </a:t>
            </a:r>
            <a:r>
              <a:rPr lang="en-CA" sz="1400" dirty="0" err="1"/>
              <a:t>Smartsaver</a:t>
            </a:r>
            <a:r>
              <a:rPr lang="en-CA" sz="1400" dirty="0"/>
              <a:t> is a project of the Omega Foundation,  a Canadian registered charity.   </a:t>
            </a:r>
            <a:r>
              <a:rPr lang="en-CA" sz="1400" dirty="0" err="1"/>
              <a:t>Smartsaver</a:t>
            </a:r>
            <a:r>
              <a:rPr lang="en-CA" sz="1400" dirty="0"/>
              <a:t> is focused on one thing.  Helping lower income families save for their children’s post secondary education using RESP’s and the CLB</a:t>
            </a:r>
          </a:p>
          <a:p>
            <a:pPr lvl="0"/>
            <a:endParaRPr lang="en-CA" sz="1400" dirty="0"/>
          </a:p>
          <a:p>
            <a:pPr lvl="0"/>
            <a:endParaRPr lang="en-CA" sz="1400" dirty="0"/>
          </a:p>
          <a:p>
            <a:pPr lvl="0"/>
            <a:r>
              <a:rPr lang="en-CA" sz="1400" dirty="0"/>
              <a:t>There are toll free numbers – the Canada Education</a:t>
            </a:r>
            <a:r>
              <a:rPr lang="en-CA" sz="1400" baseline="0" dirty="0"/>
              <a:t> Savings Hotline 1-888-276-3624</a:t>
            </a:r>
          </a:p>
          <a:p>
            <a:pPr lvl="0"/>
            <a:r>
              <a:rPr lang="en-CA" sz="1400" baseline="0" dirty="0" err="1"/>
              <a:t>Smartsaver</a:t>
            </a:r>
            <a:r>
              <a:rPr lang="en-CA" sz="1400" baseline="0" dirty="0"/>
              <a:t> Hotline – 1-855-737-7252</a:t>
            </a:r>
            <a:endParaRPr lang="en-CA" sz="14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18</a:t>
            </a:fld>
            <a:endParaRPr lang="en-CA" dirty="0"/>
          </a:p>
        </p:txBody>
      </p:sp>
    </p:spTree>
    <p:extLst>
      <p:ext uri="{BB962C8B-B14F-4D97-AF65-F5344CB8AC3E}">
        <p14:creationId xmlns:p14="http://schemas.microsoft.com/office/powerpoint/2010/main" xmlns="" val="3793466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400" dirty="0" err="1"/>
              <a:t>Smartsaver</a:t>
            </a:r>
            <a:r>
              <a:rPr lang="en-CA" sz="1400" dirty="0"/>
              <a:t> Online</a:t>
            </a:r>
            <a:r>
              <a:rPr lang="en-CA" sz="1400" baseline="0" dirty="0"/>
              <a:t> Application</a:t>
            </a:r>
          </a:p>
          <a:p>
            <a:pPr lvl="0"/>
            <a:endParaRPr lang="en-CA" sz="1400" baseline="0" dirty="0"/>
          </a:p>
          <a:p>
            <a:pPr marL="0" lvl="0" indent="0">
              <a:buFont typeface="Arial" panose="020B0604020202020204" pitchFamily="34" charset="0"/>
              <a:buNone/>
            </a:pPr>
            <a:r>
              <a:rPr lang="en-CA" sz="1400" dirty="0" err="1">
                <a:solidFill>
                  <a:schemeClr val="tx2"/>
                </a:solidFill>
              </a:rPr>
              <a:t>Smartsaver</a:t>
            </a:r>
            <a:r>
              <a:rPr lang="en-CA" sz="1400" dirty="0">
                <a:solidFill>
                  <a:schemeClr val="tx2"/>
                </a:solidFill>
              </a:rPr>
              <a:t> is a project of the Omega Foundation,</a:t>
            </a:r>
            <a:r>
              <a:rPr lang="en-CA" sz="1400" baseline="0" dirty="0">
                <a:solidFill>
                  <a:schemeClr val="tx2"/>
                </a:solidFill>
              </a:rPr>
              <a:t> a </a:t>
            </a:r>
            <a:r>
              <a:rPr lang="en-CA" sz="1400" dirty="0">
                <a:solidFill>
                  <a:schemeClr val="tx2"/>
                </a:solidFill>
              </a:rPr>
              <a:t>non-profit organization, based in Toronto,</a:t>
            </a:r>
            <a:r>
              <a:rPr lang="en-CA" sz="1400" baseline="0" dirty="0">
                <a:solidFill>
                  <a:schemeClr val="tx2"/>
                </a:solidFill>
              </a:rPr>
              <a:t>  </a:t>
            </a:r>
            <a:r>
              <a:rPr lang="en-CA" sz="1400" dirty="0">
                <a:solidFill>
                  <a:schemeClr val="tx2"/>
                </a:solidFill>
              </a:rPr>
              <a:t> who is a leader in increasing awareness and access to the CLB</a:t>
            </a:r>
            <a:r>
              <a:rPr lang="en-CA" sz="1400" baseline="0" dirty="0">
                <a:solidFill>
                  <a:schemeClr val="tx2"/>
                </a:solidFill>
              </a:rPr>
              <a:t> nationally </a:t>
            </a:r>
            <a:r>
              <a:rPr lang="en-CA" sz="1400" dirty="0">
                <a:solidFill>
                  <a:schemeClr val="tx2"/>
                </a:solidFill>
              </a:rPr>
              <a:t>  </a:t>
            </a: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In November 2014, in conjunction with the kick off of National Education Savings Week,  Minister of State Candice </a:t>
            </a:r>
            <a:r>
              <a:rPr lang="en-CA" sz="1400" dirty="0" err="1">
                <a:solidFill>
                  <a:schemeClr val="tx2"/>
                </a:solidFill>
              </a:rPr>
              <a:t>Bergren</a:t>
            </a:r>
            <a:r>
              <a:rPr lang="en-CA" sz="1400" dirty="0">
                <a:solidFill>
                  <a:schemeClr val="tx2"/>
                </a:solidFill>
              </a:rPr>
              <a:t> unveiled </a:t>
            </a:r>
            <a:r>
              <a:rPr lang="en-CA" sz="1400" dirty="0" err="1">
                <a:solidFill>
                  <a:schemeClr val="tx2"/>
                </a:solidFill>
              </a:rPr>
              <a:t>StartMyRESP</a:t>
            </a:r>
            <a:endParaRPr lang="en-CA" sz="1400" dirty="0">
              <a:solidFill>
                <a:schemeClr val="tx2"/>
              </a:solidFill>
            </a:endParaRP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On line application to help families connect with an RESP provider of their choice to open a no-cost, no contribution RESP and apply for the CLB using a secure on line process.  </a:t>
            </a: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Application is sent to bank head office,  they contact the applicant and make appointment at local branch to sign the application.</a:t>
            </a:r>
            <a:r>
              <a:rPr lang="en-CA" sz="1400" baseline="0" dirty="0">
                <a:solidFill>
                  <a:schemeClr val="tx2"/>
                </a:solidFill>
              </a:rPr>
              <a:t>   The on line functionality greatly streamlines the process and helps to remove the intimidation of going to a bank.   And the family has initiated the transaction so they are in control of the process.   It is very empowering for them.  </a:t>
            </a:r>
            <a:endParaRPr lang="en-CA" sz="1400" dirty="0">
              <a:solidFill>
                <a:schemeClr val="tx2"/>
              </a:solidFill>
            </a:endParaRPr>
          </a:p>
          <a:p>
            <a:pPr marL="342900" lvl="0" indent="-342900">
              <a:buAutoNum type="arabicPeriod"/>
            </a:pPr>
            <a:endParaRPr lang="en-CA" sz="14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400" dirty="0">
                <a:solidFill>
                  <a:schemeClr val="tx2"/>
                </a:solidFill>
              </a:rPr>
              <a:t>SSVP was accepted as a Community Incentive Partner in 2015,  and we join a growing</a:t>
            </a:r>
            <a:r>
              <a:rPr lang="en-CA" sz="1400" baseline="0" dirty="0">
                <a:solidFill>
                  <a:schemeClr val="tx2"/>
                </a:solidFill>
              </a:rPr>
              <a:t> number of community partners including various United Way agencies,  YMCA and ACORN,  to name just a few.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aseline="0" dirty="0">
                <a:solidFill>
                  <a:schemeClr val="tx2"/>
                </a:solidFill>
              </a:rPr>
              <a:t> A very exciting announcement was made in June 2016 that the Toronto District School Board, the largest school board in Canada has also just joined as a community partner.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When the applicant goes through the application,  they are asked at the end how they heard about this, and they can choose from a variety of options,  such as from a friend, media.   If they decide to choose SSVP,  we receive notification that an application</a:t>
            </a:r>
            <a:r>
              <a:rPr lang="en-CA" sz="1400" baseline="0" dirty="0"/>
              <a:t> was made,  so we can use this for </a:t>
            </a:r>
            <a:r>
              <a:rPr lang="en-CA" sz="1400" baseline="0" dirty="0">
                <a:solidFill>
                  <a:schemeClr val="tx2"/>
                </a:solidFill>
              </a:rPr>
              <a:t>our performance metrics as we can see a direct link between our presentations in various locations, and then seeing a statistic that an on line application from the community was the following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aseline="0" dirty="0">
                <a:solidFill>
                  <a:schemeClr val="tx2"/>
                </a:solidFill>
              </a:rPr>
              <a:t>This is a very powerful indication of how our CLB Champions are engaging Canada wide in the project.  </a:t>
            </a:r>
          </a:p>
          <a:p>
            <a:pPr lvl="0"/>
            <a:endParaRPr lang="en-CA" sz="1400" baseline="0" dirty="0">
              <a:solidFill>
                <a:schemeClr val="tx2"/>
              </a:solidFill>
            </a:endParaRPr>
          </a:p>
          <a:p>
            <a:pPr lvl="0"/>
            <a:r>
              <a:rPr lang="en-CA" sz="1400" dirty="0"/>
              <a:t>The information on the </a:t>
            </a:r>
            <a:r>
              <a:rPr lang="en-CA" sz="1400" dirty="0" err="1"/>
              <a:t>Smartsaver</a:t>
            </a:r>
            <a:r>
              <a:rPr lang="en-CA" sz="1400" dirty="0"/>
              <a:t> website is available in numerous languages</a:t>
            </a:r>
            <a:r>
              <a:rPr lang="en-CA" sz="1400" baseline="0" dirty="0"/>
              <a:t> and they have just launched a community organizers portal which has a wealth of information.</a:t>
            </a:r>
          </a:p>
          <a:p>
            <a:pPr lvl="0"/>
            <a:endParaRPr lang="en-CA" sz="1400" baseline="0" dirty="0"/>
          </a:p>
          <a:p>
            <a:pPr lvl="0"/>
            <a:r>
              <a:rPr lang="en-CA" sz="1400" baseline="0" dirty="0" err="1"/>
              <a:t>Smartsaver</a:t>
            </a:r>
            <a:r>
              <a:rPr lang="en-CA" sz="1400" baseline="0" dirty="0"/>
              <a:t> has also launched a Community Digest email that pulls together information on educational opportunities in addition to a wide array of resources focused on poverty reduction.  </a:t>
            </a:r>
          </a:p>
          <a:p>
            <a:pPr lvl="0"/>
            <a:endParaRPr lang="en-CA" sz="1400" baseline="0" dirty="0"/>
          </a:p>
          <a:p>
            <a:pPr lvl="0"/>
            <a:r>
              <a:rPr lang="en-CA" sz="1400" baseline="0" dirty="0"/>
              <a:t>There is also an abundance of information available on the Government of Canada website.  </a:t>
            </a:r>
          </a:p>
          <a:p>
            <a:pPr lvl="0"/>
            <a:endParaRPr lang="en-CA" sz="1400" baseline="0" dirty="0"/>
          </a:p>
          <a:p>
            <a:pPr lvl="0"/>
            <a:r>
              <a:rPr lang="en-CA" sz="1400" baseline="0" dirty="0"/>
              <a:t>As I mentioned at the start of the presentation,  the Canada Learning Bond Champions network, which is a National network working collaboratively together, with </a:t>
            </a:r>
            <a:r>
              <a:rPr lang="en-CA" sz="1400" baseline="0" dirty="0" err="1"/>
              <a:t>Smartsaver</a:t>
            </a:r>
            <a:r>
              <a:rPr lang="en-CA" sz="1400" baseline="0" dirty="0"/>
              <a:t> at the forefront in their efforts, is coordinated by Employment and Social Development Canada.   </a:t>
            </a:r>
          </a:p>
          <a:p>
            <a:pPr lvl="0"/>
            <a:endParaRPr lang="en-CA" sz="1400" baseline="0" dirty="0"/>
          </a:p>
          <a:p>
            <a:pPr lvl="0"/>
            <a:r>
              <a:rPr lang="en-CA" sz="1400" baseline="0" dirty="0"/>
              <a:t>There is an abundance of resources available on the government website as well.  </a:t>
            </a:r>
          </a:p>
          <a:p>
            <a:pPr lvl="0"/>
            <a:endParaRPr lang="en-CA" sz="1400" baseline="0" dirty="0"/>
          </a:p>
          <a:p>
            <a:pPr lvl="0"/>
            <a:r>
              <a:rPr lang="en-CA" sz="1400" baseline="0" dirty="0"/>
              <a:t>We simply need to ask more volunteers to step forward to engage in this work of helping one family at a time get access.  </a:t>
            </a:r>
          </a:p>
          <a:p>
            <a:pPr lvl="0"/>
            <a:endParaRPr lang="en-CA" sz="1400" baseline="0" dirty="0"/>
          </a:p>
          <a:p>
            <a:pPr lvl="0"/>
            <a:r>
              <a:rPr lang="en-CA" sz="1400" dirty="0"/>
              <a:t>The on line application is very visually appealing and easy to use and takes less than 10 minutes. </a:t>
            </a:r>
          </a:p>
          <a:p>
            <a:pPr lvl="0"/>
            <a:endParaRPr lang="en-CA" sz="1400" dirty="0"/>
          </a:p>
          <a:p>
            <a:pPr lvl="0"/>
            <a:r>
              <a:rPr lang="en-CA" sz="1400" dirty="0"/>
              <a:t>I will show a short video after the presentation.</a:t>
            </a:r>
          </a:p>
          <a:p>
            <a:pPr lvl="0"/>
            <a:endParaRPr lang="en-CA" sz="1400" dirty="0"/>
          </a:p>
          <a:p>
            <a:pPr lvl="0"/>
            <a:r>
              <a:rPr lang="en-CA" sz="1400" dirty="0"/>
              <a:t>This is really a tipping point to access.  </a:t>
            </a:r>
          </a:p>
          <a:p>
            <a:pPr lvl="0"/>
            <a:endParaRPr lang="en-CA" sz="1400" dirty="0"/>
          </a:p>
          <a:p>
            <a:pPr lvl="0"/>
            <a:r>
              <a:rPr lang="en-CA" sz="1400" dirty="0"/>
              <a:t>All of the</a:t>
            </a:r>
            <a:r>
              <a:rPr lang="en-CA" sz="1400" baseline="0" dirty="0"/>
              <a:t> tools are at the ready,  all that is needed is an informed volunteer who is passionate about education to put up their hand and spend time to help these children get access.  </a:t>
            </a:r>
            <a:endParaRPr lang="en-CA" sz="1400" dirty="0"/>
          </a:p>
          <a:p>
            <a:pPr lvl="0"/>
            <a:endParaRPr lang="en-CA" sz="1400" dirty="0"/>
          </a:p>
          <a:p>
            <a:pPr lvl="0"/>
            <a:r>
              <a:rPr lang="en-CA" sz="1400" dirty="0"/>
              <a:t>So on a home visit</a:t>
            </a:r>
            <a:r>
              <a:rPr lang="en-CA" sz="1400" baseline="0" dirty="0"/>
              <a:t> you can go through the on line application with the moms and then follow up to make sure they have gone to the bank for the appointment to sign and complete the process.  </a:t>
            </a:r>
            <a:endParaRPr lang="en-CA" sz="1400" dirty="0"/>
          </a:p>
          <a:p>
            <a:pPr lvl="0"/>
            <a:endParaRPr lang="en-CA" sz="1400" dirty="0"/>
          </a:p>
          <a:p>
            <a:pPr lvl="0"/>
            <a:r>
              <a:rPr lang="en-CA" sz="1400" dirty="0"/>
              <a:t>As</a:t>
            </a:r>
            <a:r>
              <a:rPr lang="en-CA" sz="1400" baseline="0" dirty="0"/>
              <a:t> of </a:t>
            </a:r>
            <a:r>
              <a:rPr lang="en-CA" sz="1400" dirty="0"/>
              <a:t>January 2016,</a:t>
            </a:r>
            <a:r>
              <a:rPr lang="en-CA" sz="1400" baseline="0" dirty="0"/>
              <a:t>  the </a:t>
            </a:r>
            <a:r>
              <a:rPr lang="en-CA" sz="1400" dirty="0"/>
              <a:t>application is now available on a smart</a:t>
            </a:r>
            <a:r>
              <a:rPr lang="en-CA" sz="1400" baseline="0" dirty="0"/>
              <a:t> phone.  </a:t>
            </a:r>
            <a:r>
              <a:rPr lang="en-CA" sz="1400" dirty="0"/>
              <a:t>  </a:t>
            </a:r>
          </a:p>
          <a:p>
            <a:pPr lvl="0"/>
            <a:endParaRPr lang="en-CA" sz="1400" dirty="0"/>
          </a:p>
          <a:p>
            <a:pPr lvl="0"/>
            <a:r>
              <a:rPr lang="en-CA" sz="1400" dirty="0"/>
              <a:t>We are using IPAD’s to help</a:t>
            </a:r>
            <a:r>
              <a:rPr lang="en-CA" sz="1400" baseline="0" dirty="0"/>
              <a:t> sign up families</a:t>
            </a:r>
            <a:r>
              <a:rPr lang="en-CA" sz="1400" dirty="0"/>
              <a:t>.   We have</a:t>
            </a:r>
            <a:r>
              <a:rPr lang="en-CA" sz="1400" baseline="0" dirty="0"/>
              <a:t> volunteers who are helping families sign up as part of their home visits.  </a:t>
            </a:r>
            <a:r>
              <a:rPr lang="en-CA" sz="1400" dirty="0"/>
              <a:t>We have families come into our church every month</a:t>
            </a:r>
            <a:r>
              <a:rPr lang="en-CA" sz="1400" baseline="0" dirty="0"/>
              <a:t> for the fresh food box and we have </a:t>
            </a:r>
            <a:r>
              <a:rPr lang="en-CA" sz="1400" baseline="0" dirty="0" err="1"/>
              <a:t>Ipads</a:t>
            </a:r>
            <a:r>
              <a:rPr lang="en-CA" sz="1400" baseline="0" dirty="0"/>
              <a:t> available to help them go through it.  </a:t>
            </a:r>
            <a:r>
              <a:rPr lang="en-CA" sz="1400" dirty="0"/>
              <a:t> We went to community barbeques that are held weekly at the various housing complexes in our community and helped the families sign up as the burgers were cooking!</a:t>
            </a:r>
          </a:p>
          <a:p>
            <a:pPr lvl="0"/>
            <a:endParaRPr lang="en-CA" sz="1400" dirty="0"/>
          </a:p>
          <a:p>
            <a:pPr lvl="0"/>
            <a:r>
              <a:rPr lang="en-CA" sz="1400" dirty="0"/>
              <a:t>If you can find a key mom who is a real connector</a:t>
            </a:r>
            <a:r>
              <a:rPr lang="en-CA" sz="1400" baseline="0" dirty="0"/>
              <a:t> in the housing complex, you can start with them and they will spread the word.</a:t>
            </a:r>
          </a:p>
          <a:p>
            <a:pPr lvl="0"/>
            <a:endParaRPr lang="en-CA" sz="1400" baseline="0" dirty="0"/>
          </a:p>
          <a:p>
            <a:pPr lvl="0"/>
            <a:endParaRPr lang="en-CA" sz="1400" dirty="0"/>
          </a:p>
          <a:p>
            <a:pPr lvl="0"/>
            <a:r>
              <a:rPr lang="en-CA" sz="1400" dirty="0"/>
              <a:t>Extra</a:t>
            </a:r>
            <a:r>
              <a:rPr lang="en-CA" sz="1400" baseline="0" dirty="0"/>
              <a:t> notes :   The client can choose to go directly into the financial institution without using the on line application.  It is entirely their choice. </a:t>
            </a:r>
          </a:p>
          <a:p>
            <a:pPr lvl="0"/>
            <a:endParaRPr lang="en-CA" sz="1400" baseline="0" dirty="0"/>
          </a:p>
          <a:p>
            <a:pPr lvl="0"/>
            <a:r>
              <a:rPr lang="en-CA" sz="1400" dirty="0"/>
              <a:t>The</a:t>
            </a:r>
            <a:r>
              <a:rPr lang="en-CA" sz="1400" baseline="0" dirty="0"/>
              <a:t> online application</a:t>
            </a:r>
            <a:r>
              <a:rPr lang="en-CA" sz="1400" dirty="0"/>
              <a:t> has greatly streamlined the process and takes less than 10 minutes at the bank.   Just have to show ID and sign.  </a:t>
            </a:r>
          </a:p>
          <a:p>
            <a:pPr lvl="0"/>
            <a:endParaRPr lang="en-CA" sz="1400" dirty="0"/>
          </a:p>
          <a:p>
            <a:pPr lvl="0"/>
            <a:r>
              <a:rPr lang="en-CA" sz="1400" dirty="0"/>
              <a:t>Each of the financial institutions</a:t>
            </a:r>
            <a:r>
              <a:rPr lang="en-CA" sz="1400" baseline="0" dirty="0"/>
              <a:t> has committed to establish RESPs for online applicants and charge no fees and require no minimum contributions so they can receive the CLB.  </a:t>
            </a:r>
          </a:p>
          <a:p>
            <a:pPr lvl="0"/>
            <a:endParaRPr lang="en-CA" sz="1400" baseline="0" dirty="0"/>
          </a:p>
          <a:p>
            <a:pPr lvl="0"/>
            <a:r>
              <a:rPr lang="en-CA" sz="1400" baseline="0" dirty="0"/>
              <a:t>After receiving an application submitted through the </a:t>
            </a:r>
            <a:r>
              <a:rPr lang="en-CA" sz="1400" baseline="0" dirty="0" err="1"/>
              <a:t>Smartsaver</a:t>
            </a:r>
            <a:r>
              <a:rPr lang="en-CA" sz="1400" baseline="0" dirty="0"/>
              <a:t> application, a confirmation email is sent to the applicant and the selected financial institution will contact the applicant to schedule a meeting at the branch closest to them.   The communication happens within 2 to 3 business days.   The on line application pre populates the RESP application so it takes less than 10 minutes at the branch.  </a:t>
            </a:r>
          </a:p>
          <a:p>
            <a:pPr lvl="0"/>
            <a:endParaRPr lang="en-CA" sz="1400" baseline="0" dirty="0"/>
          </a:p>
          <a:p>
            <a:pPr lvl="0"/>
            <a:r>
              <a:rPr lang="en-CA" sz="1400" baseline="0" dirty="0"/>
              <a:t>At the appointment the applicant will need to show ID to verify their identity and will finish off and sign the application forms.  The financial institution will submit the paperwork to the Federal Government.  If the child meets eligibility for the bond,  then within 65 days,  the government will deposit the Bond into the family’s account -  all with no contribution required.</a:t>
            </a:r>
            <a:endParaRPr lang="en-CA" sz="1400" dirty="0"/>
          </a:p>
          <a:p>
            <a:pPr lvl="0"/>
            <a:endParaRPr lang="en-CA" sz="1400" dirty="0"/>
          </a:p>
          <a:p>
            <a:pPr lvl="0"/>
            <a:r>
              <a:rPr lang="en-CA" sz="1400" dirty="0"/>
              <a:t>There are many financial institutions</a:t>
            </a:r>
            <a:r>
              <a:rPr lang="en-CA" sz="1400" baseline="0" dirty="0"/>
              <a:t> participating through the on line application,  including </a:t>
            </a:r>
            <a:r>
              <a:rPr lang="en-CA" sz="1400" dirty="0"/>
              <a:t>TD,  CIBC, Scotia,  RBC,  BMO,  Meridian Credit Union,   </a:t>
            </a:r>
            <a:r>
              <a:rPr lang="en-CA" sz="1400" dirty="0" err="1"/>
              <a:t>Vancity</a:t>
            </a:r>
            <a:r>
              <a:rPr lang="en-CA" sz="1400" dirty="0"/>
              <a:t> Credit Union (Vancouver).  </a:t>
            </a:r>
            <a:r>
              <a:rPr lang="en-CA" sz="1400" baseline="0" dirty="0"/>
              <a:t>TD and CIBC link into an on line appointment scheduling tool.</a:t>
            </a:r>
            <a:endParaRPr lang="en-CA" sz="1400" dirty="0"/>
          </a:p>
          <a:p>
            <a:pPr lvl="0"/>
            <a:endParaRPr lang="en-CA" sz="1400" dirty="0"/>
          </a:p>
          <a:p>
            <a:pPr lvl="0"/>
            <a:r>
              <a:rPr lang="en-CA" sz="1400" dirty="0"/>
              <a:t>Omega Foundation partners are Hayes Connell Foundation,  J.W. McConnell Family Foundation,  Foundation </a:t>
            </a:r>
            <a:r>
              <a:rPr lang="en-CA" sz="1400" dirty="0" err="1"/>
              <a:t>Lucie</a:t>
            </a:r>
            <a:r>
              <a:rPr lang="en-CA" sz="1400" dirty="0"/>
              <a:t> et Andre </a:t>
            </a:r>
            <a:r>
              <a:rPr lang="en-CA" sz="1400" dirty="0" err="1"/>
              <a:t>Chagnon</a:t>
            </a:r>
            <a:r>
              <a:rPr lang="en-CA" sz="1400" dirty="0"/>
              <a:t> and the Metcalf Foundation.   </a:t>
            </a:r>
            <a:r>
              <a:rPr lang="en-CA" sz="1400" dirty="0" err="1"/>
              <a:t>Smartsaver</a:t>
            </a:r>
            <a:r>
              <a:rPr lang="en-CA" sz="1400" dirty="0"/>
              <a:t> is a project of the Omega Foundation,  a Canadian registered charity.   </a:t>
            </a:r>
            <a:r>
              <a:rPr lang="en-CA" sz="1400" dirty="0" err="1"/>
              <a:t>Smartsaver</a:t>
            </a:r>
            <a:r>
              <a:rPr lang="en-CA" sz="1400" dirty="0"/>
              <a:t> is focused on one thing.  Helping lower income families save for their children’s post secondary education using RESP’s and the CLB</a:t>
            </a:r>
          </a:p>
          <a:p>
            <a:pPr lvl="0"/>
            <a:endParaRPr lang="en-CA" sz="1400" dirty="0"/>
          </a:p>
          <a:p>
            <a:pPr lvl="0"/>
            <a:endParaRPr lang="en-CA" sz="1400" dirty="0"/>
          </a:p>
          <a:p>
            <a:pPr lvl="0"/>
            <a:r>
              <a:rPr lang="en-CA" sz="1400" dirty="0"/>
              <a:t>There are toll free numbers – the Canada Education</a:t>
            </a:r>
            <a:r>
              <a:rPr lang="en-CA" sz="1400" baseline="0" dirty="0"/>
              <a:t> Savings Hotline 1-888-276-3624</a:t>
            </a:r>
          </a:p>
          <a:p>
            <a:pPr lvl="0"/>
            <a:r>
              <a:rPr lang="en-CA" sz="1400" baseline="0" dirty="0" err="1"/>
              <a:t>Smartsaver</a:t>
            </a:r>
            <a:r>
              <a:rPr lang="en-CA" sz="1400" baseline="0" dirty="0"/>
              <a:t> Hotline – 1-855-737-7252</a:t>
            </a:r>
            <a:endParaRPr lang="en-CA" sz="14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19</a:t>
            </a:fld>
            <a:endParaRPr lang="en-CA" dirty="0"/>
          </a:p>
        </p:txBody>
      </p:sp>
    </p:spTree>
    <p:extLst>
      <p:ext uri="{BB962C8B-B14F-4D97-AF65-F5344CB8AC3E}">
        <p14:creationId xmlns:p14="http://schemas.microsoft.com/office/powerpoint/2010/main" xmlns="" val="25333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100" dirty="0"/>
              <a:t>Hello my name is Linda Alexander and I am the</a:t>
            </a:r>
            <a:r>
              <a:rPr lang="en-CA" sz="1100" baseline="0" dirty="0"/>
              <a:t> Project Coordinator for the Seeds of Hope Project.   </a:t>
            </a:r>
          </a:p>
          <a:p>
            <a:pPr lvl="0"/>
            <a:endParaRPr lang="en-CA" sz="1100" baseline="0" dirty="0"/>
          </a:p>
          <a:p>
            <a:pPr lvl="0"/>
            <a:r>
              <a:rPr lang="en-CA" sz="1100" baseline="0" dirty="0"/>
              <a:t>This </a:t>
            </a:r>
            <a:r>
              <a:rPr lang="en-CA" sz="1100" dirty="0"/>
              <a:t>is Judith</a:t>
            </a:r>
            <a:r>
              <a:rPr lang="en-CA" sz="1100" baseline="0" dirty="0"/>
              <a:t> Nunn and we are with </a:t>
            </a:r>
            <a:r>
              <a:rPr lang="en-CA" sz="1100" dirty="0"/>
              <a:t>Mary Mother of God Conference in Oakville, Ontario which is part of the </a:t>
            </a:r>
            <a:r>
              <a:rPr lang="en-CA" sz="1100" dirty="0" err="1"/>
              <a:t>Halton</a:t>
            </a:r>
            <a:r>
              <a:rPr lang="en-CA" sz="1100" baseline="0" dirty="0"/>
              <a:t> Particular Council</a:t>
            </a:r>
            <a:r>
              <a:rPr lang="en-CA" sz="1100" dirty="0"/>
              <a:t>.   Oakville is just outside</a:t>
            </a:r>
            <a:r>
              <a:rPr lang="en-CA" sz="1100" baseline="0" dirty="0"/>
              <a:t> of Toronto and </a:t>
            </a:r>
            <a:r>
              <a:rPr lang="en-CA" sz="1100" baseline="0" dirty="0" err="1"/>
              <a:t>Halton</a:t>
            </a:r>
            <a:r>
              <a:rPr lang="en-CA" sz="1100" baseline="0" dirty="0"/>
              <a:t> includes Oakville,  Burlington and Milton.  </a:t>
            </a:r>
            <a:endParaRPr lang="en-CA" sz="1100" dirty="0"/>
          </a:p>
          <a:p>
            <a:pPr lvl="0"/>
            <a:endParaRPr lang="en-CA" sz="1100" dirty="0"/>
          </a:p>
          <a:p>
            <a:pPr lvl="0"/>
            <a:r>
              <a:rPr lang="en-CA" sz="1100" dirty="0"/>
              <a:t>It is our pleasure</a:t>
            </a:r>
            <a:r>
              <a:rPr lang="en-CA" sz="1100" baseline="0" dirty="0"/>
              <a:t> to be able to present this project to you today.</a:t>
            </a:r>
          </a:p>
          <a:p>
            <a:pPr lvl="0"/>
            <a:endParaRPr lang="en-CA" sz="1100" baseline="0" dirty="0"/>
          </a:p>
          <a:p>
            <a:pPr lvl="0"/>
            <a:r>
              <a:rPr lang="en-CA" sz="1100" dirty="0"/>
              <a:t>I wanted to start by sharing some background.</a:t>
            </a:r>
          </a:p>
          <a:p>
            <a:pPr lvl="0"/>
            <a:endParaRPr lang="en-CA" sz="1100" dirty="0"/>
          </a:p>
          <a:p>
            <a:pPr lvl="0"/>
            <a:r>
              <a:rPr lang="en-CA" sz="1100" dirty="0"/>
              <a:t>We read about</a:t>
            </a:r>
            <a:r>
              <a:rPr lang="en-CA" sz="1100" baseline="0" dirty="0"/>
              <a:t> the Canada Learning Bond opportunity – which is free funds for post secondary education for children of low income families -  in an article in the Toronto Star way back in September 2011.</a:t>
            </a:r>
          </a:p>
          <a:p>
            <a:pPr lvl="0"/>
            <a:endParaRPr lang="en-CA" sz="1100" baseline="0" dirty="0"/>
          </a:p>
          <a:p>
            <a:pPr lvl="0"/>
            <a:r>
              <a:rPr lang="en-CA" sz="1100" baseline="0" dirty="0">
                <a:solidFill>
                  <a:srgbClr val="FF0000"/>
                </a:solidFill>
              </a:rPr>
              <a:t>Some of you may recall our presentation in Vancouver 2 years ago on the topic and so now, in response to an invitation by Jean Noel we are back and it is now a </a:t>
            </a:r>
            <a:r>
              <a:rPr lang="en-CA" sz="1100" b="0" baseline="0" dirty="0">
                <a:solidFill>
                  <a:srgbClr val="FF0000"/>
                </a:solidFill>
              </a:rPr>
              <a:t>call to action!</a:t>
            </a:r>
          </a:p>
          <a:p>
            <a:pPr lvl="0"/>
            <a:endParaRPr lang="en-CA" sz="1100" b="0" baseline="0" dirty="0">
              <a:solidFill>
                <a:srgbClr val="FF0000"/>
              </a:solidFill>
            </a:endParaRPr>
          </a:p>
          <a:p>
            <a:pPr marL="0" lvl="0" indent="0" algn="l">
              <a:buNone/>
            </a:pPr>
            <a:r>
              <a:rPr lang="en-CA" sz="1100" dirty="0">
                <a:solidFill>
                  <a:schemeClr val="tx1"/>
                </a:solidFill>
              </a:rPr>
              <a:t>*** </a:t>
            </a:r>
            <a:r>
              <a:rPr lang="en-CA" sz="1100" b="1" dirty="0">
                <a:solidFill>
                  <a:schemeClr val="tx1"/>
                </a:solidFill>
              </a:rPr>
              <a:t>No SSVP Funding</a:t>
            </a:r>
            <a:r>
              <a:rPr lang="en-CA" sz="1100" b="1" baseline="0" dirty="0">
                <a:solidFill>
                  <a:schemeClr val="tx1"/>
                </a:solidFill>
              </a:rPr>
              <a:t> All Government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1"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baseline="0" dirty="0">
                <a:solidFill>
                  <a:srgbClr val="FF0000"/>
                </a:solidFill>
              </a:rPr>
              <a:t>Key messaging: Call to action, Informed navigator, no SSVP funds needed: free money</a:t>
            </a:r>
          </a:p>
          <a:p>
            <a:pPr lvl="0"/>
            <a:endParaRPr lang="en-CA" sz="1100" b="0" baseline="0" dirty="0">
              <a:solidFill>
                <a:srgbClr val="FF0000"/>
              </a:solidFill>
            </a:endParaRPr>
          </a:p>
          <a:p>
            <a:pPr lvl="0"/>
            <a:r>
              <a:rPr lang="en-CA" sz="1100" baseline="0" dirty="0">
                <a:solidFill>
                  <a:srgbClr val="FF0000"/>
                </a:solidFill>
              </a:rPr>
              <a:t>The key messaging is that no SSVP funds are needed.   </a:t>
            </a:r>
          </a:p>
          <a:p>
            <a:pPr lvl="0"/>
            <a:endParaRPr lang="en-CA" sz="1100" baseline="0" dirty="0">
              <a:solidFill>
                <a:srgbClr val="FF0000"/>
              </a:solidFill>
            </a:endParaRPr>
          </a:p>
          <a:p>
            <a:pPr lvl="0"/>
            <a:r>
              <a:rPr lang="en-CA" sz="1100" baseline="0" dirty="0">
                <a:solidFill>
                  <a:srgbClr val="FF0000"/>
                </a:solidFill>
              </a:rPr>
              <a:t>This is about us being an Informed Navigator and being the link from awareness to access to free funds from the federal government. </a:t>
            </a:r>
          </a:p>
          <a:p>
            <a:pPr lvl="0"/>
            <a:endParaRPr lang="en-CA" sz="1100" baseline="0" dirty="0">
              <a:solidFill>
                <a:srgbClr val="FF0000"/>
              </a:solidFill>
            </a:endParaRPr>
          </a:p>
          <a:p>
            <a:pPr lvl="0"/>
            <a:r>
              <a:rPr lang="en-CA" sz="1100" baseline="0" dirty="0">
                <a:solidFill>
                  <a:srgbClr val="FF0000"/>
                </a:solidFill>
              </a:rPr>
              <a:t>First the volunteers must be aware, then they must make the families aware and then we must </a:t>
            </a:r>
            <a:r>
              <a:rPr lang="en-CA" sz="1100" baseline="0" dirty="0" err="1">
                <a:solidFill>
                  <a:srgbClr val="FF0000"/>
                </a:solidFill>
              </a:rPr>
              <a:t>walkalongside</a:t>
            </a:r>
            <a:r>
              <a:rPr lang="en-CA" sz="1100" baseline="0" dirty="0">
                <a:solidFill>
                  <a:srgbClr val="FF0000"/>
                </a:solidFill>
              </a:rPr>
              <a:t> them to get access.  </a:t>
            </a:r>
          </a:p>
          <a:p>
            <a:pPr lvl="0"/>
            <a:endParaRPr lang="en-CA" sz="1100" baseline="0" dirty="0">
              <a:solidFill>
                <a:srgbClr val="FF0000"/>
              </a:solidFill>
            </a:endParaRPr>
          </a:p>
          <a:p>
            <a:pPr lvl="0"/>
            <a:r>
              <a:rPr lang="en-CA" sz="1100" baseline="0" dirty="0"/>
              <a:t>The tax up rate of the CLB is very low – 6 out of 10 eligible children still do not have access – and the statistics are that if there is any money saved for post secondary, it increases the odds a child will go on to post secondary by 50%.  </a:t>
            </a:r>
          </a:p>
          <a:p>
            <a:pPr lvl="0"/>
            <a:endParaRPr lang="en-CA" sz="1100" baseline="0" dirty="0"/>
          </a:p>
          <a:p>
            <a:pPr lvl="0"/>
            <a:r>
              <a:rPr lang="en-CA" sz="1100" baseline="0" dirty="0"/>
              <a:t>This is such a powerful and hopeful statistic.</a:t>
            </a:r>
          </a:p>
          <a:p>
            <a:pPr lvl="0"/>
            <a:endParaRPr lang="en-CA" sz="1100" baseline="0" dirty="0"/>
          </a:p>
          <a:p>
            <a:pPr lvl="0"/>
            <a:r>
              <a:rPr lang="en-CA" sz="1100" baseline="0" dirty="0"/>
              <a:t>We started helping the children in our conference gain access and then started sharing our lessons learned with the rest of the conferences in the </a:t>
            </a:r>
            <a:r>
              <a:rPr lang="en-CA" sz="1100" baseline="0" dirty="0" err="1"/>
              <a:t>Halton</a:t>
            </a:r>
            <a:r>
              <a:rPr lang="en-CA" sz="1100" baseline="0" dirty="0"/>
              <a:t> Particular Council in early 2012</a:t>
            </a:r>
            <a:endParaRPr lang="en-CA" sz="1100" dirty="0"/>
          </a:p>
          <a:p>
            <a:pPr lvl="0"/>
            <a:endParaRPr lang="en-CA" sz="1100" dirty="0">
              <a:effectLst/>
            </a:endParaRPr>
          </a:p>
          <a:p>
            <a:pPr lvl="0"/>
            <a:r>
              <a:rPr lang="en-CA" sz="1100" dirty="0"/>
              <a:t>We launched the Ontario Region Systemic Change project in September 2012 to raise awareness and increase access for low income families in the Federal Governments’ Registered Education Savings Plan (RESP) program and the supplemental Canada Learning Bond and the Canada Education Savings Grant (CESG) program.</a:t>
            </a:r>
          </a:p>
          <a:p>
            <a:pPr lvl="0"/>
            <a:endParaRPr lang="en-CA" sz="1100" dirty="0"/>
          </a:p>
          <a:p>
            <a:pPr lvl="0"/>
            <a:r>
              <a:rPr lang="en-CA" sz="1100" dirty="0"/>
              <a:t>The project was elevated to </a:t>
            </a:r>
            <a:r>
              <a:rPr lang="en-CA" sz="1100" baseline="0" dirty="0"/>
              <a:t>a National project in 2016.  </a:t>
            </a:r>
            <a:endParaRPr lang="en-CA" sz="1100" dirty="0"/>
          </a:p>
          <a:p>
            <a:r>
              <a:rPr lang="en-CA" sz="1100" dirty="0"/>
              <a:t> </a:t>
            </a:r>
          </a:p>
          <a:p>
            <a:r>
              <a:rPr lang="en-CA" sz="1100" dirty="0"/>
              <a:t>I have been involved with the CLB Champions network for a number of years which is National group of community outreach and other agencies who are working together to increase access to these educational funds.  The</a:t>
            </a:r>
            <a:r>
              <a:rPr lang="en-CA" sz="1100" baseline="0" dirty="0"/>
              <a:t> network is coordinated by Employment and Social Development Canada – (Human Resources and Skills Development Canada.)</a:t>
            </a:r>
            <a:endParaRPr lang="en-CA" sz="1100" dirty="0"/>
          </a:p>
          <a:p>
            <a:endParaRPr lang="en-CA" sz="1100" dirty="0"/>
          </a:p>
          <a:p>
            <a:r>
              <a:rPr lang="en-CA" sz="1100" dirty="0"/>
              <a:t>My lofty</a:t>
            </a:r>
            <a:r>
              <a:rPr lang="en-CA" sz="1100" baseline="0" dirty="0"/>
              <a:t> and hopeful </a:t>
            </a:r>
            <a:r>
              <a:rPr lang="en-CA" sz="1100" dirty="0"/>
              <a:t>goal is to find a CLB Champion in each conference Canada wide who will help the children gain</a:t>
            </a:r>
            <a:r>
              <a:rPr lang="en-CA" sz="1100" baseline="0" dirty="0"/>
              <a:t> </a:t>
            </a:r>
            <a:r>
              <a:rPr lang="en-CA" sz="1100" dirty="0"/>
              <a:t>access to these funds and this hope for their educational futures</a:t>
            </a:r>
          </a:p>
          <a:p>
            <a:endParaRPr lang="en-CA" sz="1100" dirty="0"/>
          </a:p>
          <a:p>
            <a:r>
              <a:rPr lang="en-CA" sz="1100" dirty="0"/>
              <a:t>I als</a:t>
            </a:r>
            <a:r>
              <a:rPr lang="en-CA" sz="1100" baseline="0" dirty="0"/>
              <a:t>o hope to be able to launch the project through the store network as the reach to children would be tremendous </a:t>
            </a:r>
          </a:p>
          <a:p>
            <a:endParaRPr lang="en-CA" sz="1100" baseline="0" dirty="0"/>
          </a:p>
          <a:p>
            <a:endParaRPr lang="en-CA" sz="1100" baseline="0" dirty="0"/>
          </a:p>
          <a:p>
            <a:endParaRPr lang="en-CA" sz="11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2</a:t>
            </a:fld>
            <a:endParaRPr lang="en-CA" dirty="0"/>
          </a:p>
        </p:txBody>
      </p:sp>
    </p:spTree>
    <p:extLst>
      <p:ext uri="{BB962C8B-B14F-4D97-AF65-F5344CB8AC3E}">
        <p14:creationId xmlns:p14="http://schemas.microsoft.com/office/powerpoint/2010/main" xmlns="" val="379346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400" dirty="0" err="1"/>
              <a:t>Smartsaver</a:t>
            </a:r>
            <a:r>
              <a:rPr lang="en-CA" sz="1400" dirty="0"/>
              <a:t> Online</a:t>
            </a:r>
            <a:r>
              <a:rPr lang="en-CA" sz="1400" baseline="0" dirty="0"/>
              <a:t> Application</a:t>
            </a:r>
          </a:p>
          <a:p>
            <a:pPr lvl="0"/>
            <a:endParaRPr lang="en-CA" sz="1400" baseline="0" dirty="0"/>
          </a:p>
          <a:p>
            <a:pPr marL="0" lvl="0" indent="0">
              <a:buFont typeface="Arial" panose="020B0604020202020204" pitchFamily="34" charset="0"/>
              <a:buNone/>
            </a:pPr>
            <a:r>
              <a:rPr lang="en-CA" sz="1400" dirty="0" err="1">
                <a:solidFill>
                  <a:schemeClr val="tx2"/>
                </a:solidFill>
              </a:rPr>
              <a:t>Smartsaver</a:t>
            </a:r>
            <a:r>
              <a:rPr lang="en-CA" sz="1400" dirty="0">
                <a:solidFill>
                  <a:schemeClr val="tx2"/>
                </a:solidFill>
              </a:rPr>
              <a:t> is a project of the Omega Foundation,</a:t>
            </a:r>
            <a:r>
              <a:rPr lang="en-CA" sz="1400" baseline="0" dirty="0">
                <a:solidFill>
                  <a:schemeClr val="tx2"/>
                </a:solidFill>
              </a:rPr>
              <a:t> a </a:t>
            </a:r>
            <a:r>
              <a:rPr lang="en-CA" sz="1400" dirty="0">
                <a:solidFill>
                  <a:schemeClr val="tx2"/>
                </a:solidFill>
              </a:rPr>
              <a:t>non-profit organization, based in Toronto,</a:t>
            </a:r>
            <a:r>
              <a:rPr lang="en-CA" sz="1400" baseline="0" dirty="0">
                <a:solidFill>
                  <a:schemeClr val="tx2"/>
                </a:solidFill>
              </a:rPr>
              <a:t>  </a:t>
            </a:r>
            <a:r>
              <a:rPr lang="en-CA" sz="1400" dirty="0">
                <a:solidFill>
                  <a:schemeClr val="tx2"/>
                </a:solidFill>
              </a:rPr>
              <a:t> who is a leader in increasing awareness and access to the CLB</a:t>
            </a:r>
            <a:r>
              <a:rPr lang="en-CA" sz="1400" baseline="0" dirty="0">
                <a:solidFill>
                  <a:schemeClr val="tx2"/>
                </a:solidFill>
              </a:rPr>
              <a:t> nationally </a:t>
            </a:r>
            <a:r>
              <a:rPr lang="en-CA" sz="1400" dirty="0">
                <a:solidFill>
                  <a:schemeClr val="tx2"/>
                </a:solidFill>
              </a:rPr>
              <a:t>  </a:t>
            </a: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In November 2014, in conjunction with the kick off of National Education Savings Week,  Minister of State Candice </a:t>
            </a:r>
            <a:r>
              <a:rPr lang="en-CA" sz="1400" dirty="0" err="1">
                <a:solidFill>
                  <a:schemeClr val="tx2"/>
                </a:solidFill>
              </a:rPr>
              <a:t>Bergren</a:t>
            </a:r>
            <a:r>
              <a:rPr lang="en-CA" sz="1400" dirty="0">
                <a:solidFill>
                  <a:schemeClr val="tx2"/>
                </a:solidFill>
              </a:rPr>
              <a:t> unveiled </a:t>
            </a:r>
            <a:r>
              <a:rPr lang="en-CA" sz="1400" dirty="0" err="1">
                <a:solidFill>
                  <a:schemeClr val="tx2"/>
                </a:solidFill>
              </a:rPr>
              <a:t>StartMyRESP</a:t>
            </a:r>
            <a:endParaRPr lang="en-CA" sz="1400" dirty="0">
              <a:solidFill>
                <a:schemeClr val="tx2"/>
              </a:solidFill>
            </a:endParaRP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On line application to help families connect with an RESP provider of their choice to open a no-cost, no contribution RESP and apply for the CLB using a secure on line process.  </a:t>
            </a:r>
          </a:p>
          <a:p>
            <a:pPr marL="342900" lvl="0" indent="-342900">
              <a:buAutoNum type="arabicPeriod"/>
            </a:pPr>
            <a:endParaRPr lang="en-CA" sz="1400" dirty="0">
              <a:solidFill>
                <a:schemeClr val="tx2"/>
              </a:solidFill>
            </a:endParaRPr>
          </a:p>
          <a:p>
            <a:pPr marL="0" lvl="0" indent="0">
              <a:buFont typeface="Arial" panose="020B0604020202020204" pitchFamily="34" charset="0"/>
              <a:buNone/>
            </a:pPr>
            <a:r>
              <a:rPr lang="en-CA" sz="1400" dirty="0">
                <a:solidFill>
                  <a:schemeClr val="tx2"/>
                </a:solidFill>
              </a:rPr>
              <a:t>Application is sent to bank head office,  they contact the applicant and make appointment at local branch to sign the application.</a:t>
            </a:r>
            <a:r>
              <a:rPr lang="en-CA" sz="1400" baseline="0" dirty="0">
                <a:solidFill>
                  <a:schemeClr val="tx2"/>
                </a:solidFill>
              </a:rPr>
              <a:t>   The on line functionality greatly streamlines the process and helps to remove the intimidation of going to a bank.   And the family has initiated the transaction so they are in control of the process.   It is very empowering for them.  </a:t>
            </a:r>
            <a:endParaRPr lang="en-CA" sz="1400" dirty="0">
              <a:solidFill>
                <a:schemeClr val="tx2"/>
              </a:solidFill>
            </a:endParaRPr>
          </a:p>
          <a:p>
            <a:pPr marL="342900" lvl="0" indent="-342900">
              <a:buAutoNum type="arabicPeriod"/>
            </a:pPr>
            <a:endParaRPr lang="en-CA" sz="14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400" dirty="0">
                <a:solidFill>
                  <a:schemeClr val="tx2"/>
                </a:solidFill>
              </a:rPr>
              <a:t>SSVP was accepted as a Community Incentive Partner in 2015,  and we join a growing</a:t>
            </a:r>
            <a:r>
              <a:rPr lang="en-CA" sz="1400" baseline="0" dirty="0">
                <a:solidFill>
                  <a:schemeClr val="tx2"/>
                </a:solidFill>
              </a:rPr>
              <a:t> number of community partners including various United Way agencies,  YMCA and ACORN,  to name just a few.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aseline="0" dirty="0">
                <a:solidFill>
                  <a:schemeClr val="tx2"/>
                </a:solidFill>
              </a:rPr>
              <a:t> A very exciting announcement was made in June 2016 that the Toronto District School Board, the largest school board in Canada has also just joined as a community partner.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When the applicant goes through the application,  they are asked at the end how they heard about this, and they can choose from a variety of options,  such as from a friend, media.   If they decide to choose SSVP,  we receive notification that an application</a:t>
            </a:r>
            <a:r>
              <a:rPr lang="en-CA" sz="1400" baseline="0" dirty="0"/>
              <a:t> was made,  so we can use this for </a:t>
            </a:r>
            <a:r>
              <a:rPr lang="en-CA" sz="1400" baseline="0" dirty="0">
                <a:solidFill>
                  <a:schemeClr val="tx2"/>
                </a:solidFill>
              </a:rPr>
              <a:t>our performance metrics as we can see a direct link between our presentations in various locations, and then seeing a statistic that an on line application from the community was the following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baseline="0" dirty="0">
                <a:solidFill>
                  <a:schemeClr val="tx2"/>
                </a:solidFill>
              </a:rPr>
              <a:t>This is a very powerful indication of how our CLB Champions are engaging Canada wide in the project.  </a:t>
            </a:r>
          </a:p>
          <a:p>
            <a:pPr lvl="0"/>
            <a:endParaRPr lang="en-CA" sz="1400" baseline="0" dirty="0">
              <a:solidFill>
                <a:schemeClr val="tx2"/>
              </a:solidFill>
            </a:endParaRPr>
          </a:p>
          <a:p>
            <a:pPr lvl="0"/>
            <a:r>
              <a:rPr lang="en-CA" sz="1400" dirty="0"/>
              <a:t>The information on the </a:t>
            </a:r>
            <a:r>
              <a:rPr lang="en-CA" sz="1400" dirty="0" err="1"/>
              <a:t>Smartsaver</a:t>
            </a:r>
            <a:r>
              <a:rPr lang="en-CA" sz="1400" dirty="0"/>
              <a:t> website is available in numerous languages</a:t>
            </a:r>
            <a:r>
              <a:rPr lang="en-CA" sz="1400" baseline="0" dirty="0"/>
              <a:t> and they have just launched a community organizers portal which has a wealth of information.</a:t>
            </a:r>
          </a:p>
          <a:p>
            <a:pPr lvl="0"/>
            <a:endParaRPr lang="en-CA" sz="1400" baseline="0" dirty="0"/>
          </a:p>
          <a:p>
            <a:pPr lvl="0"/>
            <a:r>
              <a:rPr lang="en-CA" sz="1400" baseline="0" dirty="0" err="1"/>
              <a:t>Smartsaver</a:t>
            </a:r>
            <a:r>
              <a:rPr lang="en-CA" sz="1400" baseline="0" dirty="0"/>
              <a:t> has also launched a Community Digest email that pulls together information on educational opportunities in addition to a wide array of resources focused on poverty reduction.  </a:t>
            </a:r>
          </a:p>
          <a:p>
            <a:pPr lvl="0"/>
            <a:endParaRPr lang="en-CA" sz="1400" baseline="0" dirty="0"/>
          </a:p>
          <a:p>
            <a:pPr lvl="0"/>
            <a:r>
              <a:rPr lang="en-CA" sz="1400" baseline="0" dirty="0"/>
              <a:t>There is also an abundance of information available on the Government of Canada website.  </a:t>
            </a:r>
          </a:p>
          <a:p>
            <a:pPr lvl="0"/>
            <a:endParaRPr lang="en-CA" sz="1400" baseline="0" dirty="0"/>
          </a:p>
          <a:p>
            <a:pPr lvl="0"/>
            <a:r>
              <a:rPr lang="en-CA" sz="1400" baseline="0" dirty="0"/>
              <a:t>As I mentioned at the start of the presentation,  the Canada Learning Bond Champions network, which is a National network working collaboratively together, with </a:t>
            </a:r>
            <a:r>
              <a:rPr lang="en-CA" sz="1400" baseline="0" dirty="0" err="1"/>
              <a:t>Smartsaver</a:t>
            </a:r>
            <a:r>
              <a:rPr lang="en-CA" sz="1400" baseline="0" dirty="0"/>
              <a:t> at the forefront in their efforts, is coordinated by Employment and Social Development Canada.   </a:t>
            </a:r>
          </a:p>
          <a:p>
            <a:pPr lvl="0"/>
            <a:endParaRPr lang="en-CA" sz="1400" baseline="0" dirty="0"/>
          </a:p>
          <a:p>
            <a:pPr lvl="0"/>
            <a:r>
              <a:rPr lang="en-CA" sz="1400" baseline="0" dirty="0"/>
              <a:t>There is an abundance of resources available on the government website as well.  </a:t>
            </a:r>
          </a:p>
          <a:p>
            <a:pPr lvl="0"/>
            <a:endParaRPr lang="en-CA" sz="1400" baseline="0" dirty="0"/>
          </a:p>
          <a:p>
            <a:pPr lvl="0"/>
            <a:r>
              <a:rPr lang="en-CA" sz="1400" baseline="0" dirty="0"/>
              <a:t>We simply need to ask more volunteers to step forward to engage in this work of helping one family at a time get access.  </a:t>
            </a:r>
          </a:p>
          <a:p>
            <a:pPr lvl="0"/>
            <a:endParaRPr lang="en-CA" sz="1400" baseline="0" dirty="0"/>
          </a:p>
          <a:p>
            <a:pPr lvl="0"/>
            <a:r>
              <a:rPr lang="en-CA" sz="1400" dirty="0"/>
              <a:t>The on line application is very visually appealing and easy to use and takes less than 10 minutes. </a:t>
            </a:r>
          </a:p>
          <a:p>
            <a:pPr lvl="0"/>
            <a:endParaRPr lang="en-CA" sz="1400" dirty="0"/>
          </a:p>
          <a:p>
            <a:pPr lvl="0"/>
            <a:r>
              <a:rPr lang="en-CA" sz="1400" dirty="0"/>
              <a:t>I will show a short video after the presentation.</a:t>
            </a:r>
          </a:p>
          <a:p>
            <a:pPr lvl="0"/>
            <a:endParaRPr lang="en-CA" sz="1400" dirty="0"/>
          </a:p>
          <a:p>
            <a:pPr lvl="0"/>
            <a:r>
              <a:rPr lang="en-CA" sz="1400" dirty="0"/>
              <a:t>This is really a tipping point to access.  </a:t>
            </a:r>
          </a:p>
          <a:p>
            <a:pPr lvl="0"/>
            <a:endParaRPr lang="en-CA" sz="1400" dirty="0"/>
          </a:p>
          <a:p>
            <a:pPr lvl="0"/>
            <a:r>
              <a:rPr lang="en-CA" sz="1400" dirty="0"/>
              <a:t>All of the</a:t>
            </a:r>
            <a:r>
              <a:rPr lang="en-CA" sz="1400" baseline="0" dirty="0"/>
              <a:t> tools are at the ready,  all that is needed is an informed volunteer who is passionate about education to put up their hand and spend time to help these children get access.  </a:t>
            </a:r>
            <a:endParaRPr lang="en-CA" sz="1400" dirty="0"/>
          </a:p>
          <a:p>
            <a:pPr lvl="0"/>
            <a:endParaRPr lang="en-CA" sz="1400" dirty="0"/>
          </a:p>
          <a:p>
            <a:pPr lvl="0"/>
            <a:r>
              <a:rPr lang="en-CA" sz="1400" dirty="0"/>
              <a:t>So on a home visit</a:t>
            </a:r>
            <a:r>
              <a:rPr lang="en-CA" sz="1400" baseline="0" dirty="0"/>
              <a:t> you can go through the on line application with the moms and then follow up to make sure they have gone to the bank for the appointment to sign and complete the process.  </a:t>
            </a:r>
            <a:endParaRPr lang="en-CA" sz="1400" dirty="0"/>
          </a:p>
          <a:p>
            <a:pPr lvl="0"/>
            <a:endParaRPr lang="en-CA" sz="1400" dirty="0"/>
          </a:p>
          <a:p>
            <a:pPr lvl="0"/>
            <a:r>
              <a:rPr lang="en-CA" sz="1400" dirty="0"/>
              <a:t>As</a:t>
            </a:r>
            <a:r>
              <a:rPr lang="en-CA" sz="1400" baseline="0" dirty="0"/>
              <a:t> of </a:t>
            </a:r>
            <a:r>
              <a:rPr lang="en-CA" sz="1400" dirty="0"/>
              <a:t>January 2016,</a:t>
            </a:r>
            <a:r>
              <a:rPr lang="en-CA" sz="1400" baseline="0" dirty="0"/>
              <a:t>  the </a:t>
            </a:r>
            <a:r>
              <a:rPr lang="en-CA" sz="1400" dirty="0"/>
              <a:t>application is now available on a smart</a:t>
            </a:r>
            <a:r>
              <a:rPr lang="en-CA" sz="1400" baseline="0" dirty="0"/>
              <a:t> phone.  </a:t>
            </a:r>
            <a:r>
              <a:rPr lang="en-CA" sz="1400" dirty="0"/>
              <a:t>  </a:t>
            </a:r>
          </a:p>
          <a:p>
            <a:pPr lvl="0"/>
            <a:endParaRPr lang="en-CA" sz="1400" dirty="0"/>
          </a:p>
          <a:p>
            <a:pPr lvl="0"/>
            <a:r>
              <a:rPr lang="en-CA" sz="1400" dirty="0"/>
              <a:t>We are using IPAD’s to help</a:t>
            </a:r>
            <a:r>
              <a:rPr lang="en-CA" sz="1400" baseline="0" dirty="0"/>
              <a:t> sign up families</a:t>
            </a:r>
            <a:r>
              <a:rPr lang="en-CA" sz="1400" dirty="0"/>
              <a:t>.   We have</a:t>
            </a:r>
            <a:r>
              <a:rPr lang="en-CA" sz="1400" baseline="0" dirty="0"/>
              <a:t> volunteers who are helping families sign up as part of their home visits.  </a:t>
            </a:r>
            <a:r>
              <a:rPr lang="en-CA" sz="1400" dirty="0"/>
              <a:t>We have families come into our church every month</a:t>
            </a:r>
            <a:r>
              <a:rPr lang="en-CA" sz="1400" baseline="0" dirty="0"/>
              <a:t> for the fresh food box and we have </a:t>
            </a:r>
            <a:r>
              <a:rPr lang="en-CA" sz="1400" baseline="0" dirty="0" err="1"/>
              <a:t>Ipads</a:t>
            </a:r>
            <a:r>
              <a:rPr lang="en-CA" sz="1400" baseline="0" dirty="0"/>
              <a:t> available to help them go through it.  </a:t>
            </a:r>
            <a:r>
              <a:rPr lang="en-CA" sz="1400" dirty="0"/>
              <a:t> We went to community barbeques that are held weekly at the various housing complexes in our community and helped the families sign up as the burgers were cooking!</a:t>
            </a:r>
          </a:p>
          <a:p>
            <a:pPr lvl="0"/>
            <a:endParaRPr lang="en-CA" sz="1400" dirty="0"/>
          </a:p>
          <a:p>
            <a:pPr lvl="0"/>
            <a:r>
              <a:rPr lang="en-CA" sz="1400" dirty="0"/>
              <a:t>If you can find a key mom who is a real connector</a:t>
            </a:r>
            <a:r>
              <a:rPr lang="en-CA" sz="1400" baseline="0" dirty="0"/>
              <a:t> in the housing complex, you can start with them and they will spread the word.</a:t>
            </a:r>
          </a:p>
          <a:p>
            <a:pPr lvl="0"/>
            <a:endParaRPr lang="en-CA" sz="1400" baseline="0" dirty="0"/>
          </a:p>
          <a:p>
            <a:pPr lvl="0"/>
            <a:endParaRPr lang="en-CA" sz="1400" dirty="0"/>
          </a:p>
          <a:p>
            <a:pPr lvl="0"/>
            <a:r>
              <a:rPr lang="en-CA" sz="1400" dirty="0"/>
              <a:t>Extra</a:t>
            </a:r>
            <a:r>
              <a:rPr lang="en-CA" sz="1400" baseline="0" dirty="0"/>
              <a:t> notes :   The client can choose to go directly into the financial institution without using the on line application.  It is entirely their choice. </a:t>
            </a:r>
          </a:p>
          <a:p>
            <a:pPr lvl="0"/>
            <a:endParaRPr lang="en-CA" sz="1400" baseline="0" dirty="0"/>
          </a:p>
          <a:p>
            <a:pPr lvl="0"/>
            <a:r>
              <a:rPr lang="en-CA" sz="1400" dirty="0"/>
              <a:t>The</a:t>
            </a:r>
            <a:r>
              <a:rPr lang="en-CA" sz="1400" baseline="0" dirty="0"/>
              <a:t> online application</a:t>
            </a:r>
            <a:r>
              <a:rPr lang="en-CA" sz="1400" dirty="0"/>
              <a:t> has greatly streamlined the process and takes less than 10 minutes at the bank.   Just have to show ID and sign.  </a:t>
            </a:r>
          </a:p>
          <a:p>
            <a:pPr lvl="0"/>
            <a:endParaRPr lang="en-CA" sz="1400" dirty="0"/>
          </a:p>
          <a:p>
            <a:pPr lvl="0"/>
            <a:r>
              <a:rPr lang="en-CA" sz="1400" dirty="0"/>
              <a:t>Each of the financial institutions</a:t>
            </a:r>
            <a:r>
              <a:rPr lang="en-CA" sz="1400" baseline="0" dirty="0"/>
              <a:t> has committed to establish RESPs for online applicants and charge no fees and require no minimum contributions so they can receive the CLB.  </a:t>
            </a:r>
          </a:p>
          <a:p>
            <a:pPr lvl="0"/>
            <a:endParaRPr lang="en-CA" sz="1400" baseline="0" dirty="0"/>
          </a:p>
          <a:p>
            <a:pPr lvl="0"/>
            <a:r>
              <a:rPr lang="en-CA" sz="1400" baseline="0" dirty="0"/>
              <a:t>After receiving an application submitted through the </a:t>
            </a:r>
            <a:r>
              <a:rPr lang="en-CA" sz="1400" baseline="0" dirty="0" err="1"/>
              <a:t>Smartsaver</a:t>
            </a:r>
            <a:r>
              <a:rPr lang="en-CA" sz="1400" baseline="0" dirty="0"/>
              <a:t> application, a confirmation email is sent to the applicant and the selected financial institution will contact the applicant to schedule a meeting at the branch closest to them.   The communication happens within 2 to 3 business days.   The on line application pre populates the RESP application so it takes less than 10 minutes at the branch.  </a:t>
            </a:r>
          </a:p>
          <a:p>
            <a:pPr lvl="0"/>
            <a:endParaRPr lang="en-CA" sz="1400" baseline="0" dirty="0"/>
          </a:p>
          <a:p>
            <a:pPr lvl="0"/>
            <a:r>
              <a:rPr lang="en-CA" sz="1400" baseline="0" dirty="0"/>
              <a:t>At the appointment the applicant will need to show ID to verify their identity and will finish off and sign the application forms.  The financial institution will submit the paperwork to the Federal Government.  If the child meets eligibility for the bond,  then within 65 days,  the government will deposit the Bond into the family’s account -  all with no contribution required.</a:t>
            </a:r>
            <a:endParaRPr lang="en-CA" sz="1400" dirty="0"/>
          </a:p>
          <a:p>
            <a:pPr lvl="0"/>
            <a:endParaRPr lang="en-CA" sz="1400" dirty="0"/>
          </a:p>
          <a:p>
            <a:pPr lvl="0"/>
            <a:r>
              <a:rPr lang="en-CA" sz="1400" dirty="0"/>
              <a:t>There are many financial institutions</a:t>
            </a:r>
            <a:r>
              <a:rPr lang="en-CA" sz="1400" baseline="0" dirty="0"/>
              <a:t> participating through the on line application,  including </a:t>
            </a:r>
            <a:r>
              <a:rPr lang="en-CA" sz="1400" dirty="0"/>
              <a:t>TD,  CIBC, Scotia,  RBC,  BMO,  Meridian Credit Union,   </a:t>
            </a:r>
            <a:r>
              <a:rPr lang="en-CA" sz="1400" dirty="0" err="1"/>
              <a:t>Vancity</a:t>
            </a:r>
            <a:r>
              <a:rPr lang="en-CA" sz="1400" dirty="0"/>
              <a:t> Credit Union (Vancouver).  </a:t>
            </a:r>
            <a:r>
              <a:rPr lang="en-CA" sz="1400" baseline="0" dirty="0"/>
              <a:t>TD and CIBC link into an on line appointment scheduling tool.</a:t>
            </a:r>
            <a:endParaRPr lang="en-CA" sz="1400" dirty="0"/>
          </a:p>
          <a:p>
            <a:pPr lvl="0"/>
            <a:endParaRPr lang="en-CA" sz="1400" dirty="0"/>
          </a:p>
          <a:p>
            <a:pPr lvl="0"/>
            <a:r>
              <a:rPr lang="en-CA" sz="1400" dirty="0"/>
              <a:t>Omega Foundation partners are Hayes Connell Foundation,  J.W. McConnell Family Foundation,  Foundation </a:t>
            </a:r>
            <a:r>
              <a:rPr lang="en-CA" sz="1400" dirty="0" err="1"/>
              <a:t>Lucie</a:t>
            </a:r>
            <a:r>
              <a:rPr lang="en-CA" sz="1400" dirty="0"/>
              <a:t> et Andre </a:t>
            </a:r>
            <a:r>
              <a:rPr lang="en-CA" sz="1400" dirty="0" err="1"/>
              <a:t>Chagnon</a:t>
            </a:r>
            <a:r>
              <a:rPr lang="en-CA" sz="1400" dirty="0"/>
              <a:t> and the Metcalf Foundation.   </a:t>
            </a:r>
            <a:r>
              <a:rPr lang="en-CA" sz="1400" dirty="0" err="1"/>
              <a:t>Smartsaver</a:t>
            </a:r>
            <a:r>
              <a:rPr lang="en-CA" sz="1400" dirty="0"/>
              <a:t> is a project of the Omega Foundation,  a Canadian registered charity.   </a:t>
            </a:r>
            <a:r>
              <a:rPr lang="en-CA" sz="1400" dirty="0" err="1"/>
              <a:t>Smartsaver</a:t>
            </a:r>
            <a:r>
              <a:rPr lang="en-CA" sz="1400" dirty="0"/>
              <a:t> is focused on one thing.  Helping lower income families save for their children’s post secondary education using RESP’s and the CLB</a:t>
            </a:r>
          </a:p>
          <a:p>
            <a:pPr lvl="0"/>
            <a:endParaRPr lang="en-CA" sz="1400" dirty="0"/>
          </a:p>
          <a:p>
            <a:pPr lvl="0"/>
            <a:endParaRPr lang="en-CA" sz="1400" dirty="0"/>
          </a:p>
          <a:p>
            <a:pPr lvl="0"/>
            <a:r>
              <a:rPr lang="en-CA" sz="1400" dirty="0"/>
              <a:t>There are toll free numbers – the Canada Education</a:t>
            </a:r>
            <a:r>
              <a:rPr lang="en-CA" sz="1400" baseline="0" dirty="0"/>
              <a:t> Savings Hotline 1-888-276-3624</a:t>
            </a:r>
          </a:p>
          <a:p>
            <a:pPr lvl="0"/>
            <a:r>
              <a:rPr lang="en-CA" sz="1400" baseline="0" dirty="0" err="1"/>
              <a:t>Smartsaver</a:t>
            </a:r>
            <a:r>
              <a:rPr lang="en-CA" sz="1400" baseline="0" dirty="0"/>
              <a:t> Hotline – 1-855-737-7252</a:t>
            </a:r>
            <a:endParaRPr lang="en-CA" sz="14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20</a:t>
            </a:fld>
            <a:endParaRPr lang="en-CA" dirty="0"/>
          </a:p>
        </p:txBody>
      </p:sp>
    </p:spTree>
    <p:extLst>
      <p:ext uri="{BB962C8B-B14F-4D97-AF65-F5344CB8AC3E}">
        <p14:creationId xmlns:p14="http://schemas.microsoft.com/office/powerpoint/2010/main" xmlns="" val="2079428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Here is a screen shot</a:t>
            </a:r>
            <a:r>
              <a:rPr lang="en-US" sz="1100" baseline="0" dirty="0"/>
              <a:t> of the application.  It is very easy to navigate and very visually appealing.</a:t>
            </a:r>
            <a:endParaRPr lang="en-US" sz="1100" dirty="0"/>
          </a:p>
          <a:p>
            <a:r>
              <a:rPr lang="en-US" sz="1100" dirty="0"/>
              <a:t> </a:t>
            </a:r>
            <a:endParaRPr lang="en-CA" sz="1100" dirty="0"/>
          </a:p>
          <a:p>
            <a:pPr lvl="0"/>
            <a:r>
              <a:rPr lang="en-CA" sz="1100" dirty="0"/>
              <a:t>Go to www.Smartsaver.org</a:t>
            </a:r>
            <a:r>
              <a:rPr lang="en-CA" sz="1100" baseline="0" dirty="0"/>
              <a:t> or S</a:t>
            </a:r>
            <a:r>
              <a:rPr lang="en-CA" sz="1100" dirty="0"/>
              <a:t>tartMyRESP.ca to begin your application</a:t>
            </a:r>
          </a:p>
          <a:p>
            <a:r>
              <a:rPr lang="en-US" sz="1100" dirty="0"/>
              <a:t> </a:t>
            </a:r>
            <a:endParaRPr lang="en-CA" sz="1100" dirty="0"/>
          </a:p>
          <a:p>
            <a:r>
              <a:rPr lang="en-CA" sz="1100" dirty="0"/>
              <a:t>If</a:t>
            </a:r>
            <a:r>
              <a:rPr lang="en-CA" sz="1100" baseline="0" dirty="0"/>
              <a:t> the applicant needs more information before starting application, help is available in 16 languages. Select the ‘I’m Learning! Tell Me More button in the top right hand corner.</a:t>
            </a:r>
          </a:p>
          <a:p>
            <a:endParaRPr lang="en-CA" sz="1100" baseline="0" dirty="0"/>
          </a:p>
          <a:p>
            <a:pPr lvl="0"/>
            <a:r>
              <a:rPr lang="en-CA" sz="1100" dirty="0"/>
              <a:t>The application takes on average less than 10 minutes to complete and is available in English with support in 4 languages including French, Mandarin, Spanish and Punjabi. </a:t>
            </a:r>
          </a:p>
          <a:p>
            <a:r>
              <a:rPr lang="en-CA" sz="1100" dirty="0"/>
              <a:t> </a:t>
            </a:r>
          </a:p>
          <a:p>
            <a:pPr lvl="0"/>
            <a:r>
              <a:rPr lang="en-CA" sz="1100" dirty="0"/>
              <a:t>Start My RESP assembles all of the information required for the federal Canada Learning Bond application and transmits it, securely and confidentially to the financial institution selected by the applicant.</a:t>
            </a:r>
          </a:p>
          <a:p>
            <a:pPr lvl="0"/>
            <a:endParaRPr lang="en-CA"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t>There is also</a:t>
            </a:r>
            <a:r>
              <a:rPr lang="en-CA" sz="1100" baseline="0" dirty="0"/>
              <a:t> a helpline at </a:t>
            </a:r>
            <a:r>
              <a:rPr lang="en-CA" sz="1100" baseline="0" dirty="0" err="1"/>
              <a:t>Smartsaver</a:t>
            </a:r>
            <a:r>
              <a:rPr lang="en-CA" sz="1100" baseline="0" dirty="0"/>
              <a:t> Hotline – 1-855-737-7252</a:t>
            </a:r>
            <a:endParaRPr lang="en-CA" sz="1100" dirty="0"/>
          </a:p>
          <a:p>
            <a:pPr lvl="0"/>
            <a:endParaRPr lang="en-CA" sz="900" dirty="0"/>
          </a:p>
          <a:p>
            <a:endParaRPr lang="en-CA" sz="900" dirty="0"/>
          </a:p>
          <a:p>
            <a:endParaRPr lang="en-CA"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21</a:t>
            </a:fld>
            <a:endParaRPr lang="en-CA" dirty="0"/>
          </a:p>
        </p:txBody>
      </p:sp>
    </p:spTree>
    <p:extLst>
      <p:ext uri="{BB962C8B-B14F-4D97-AF65-F5344CB8AC3E}">
        <p14:creationId xmlns:p14="http://schemas.microsoft.com/office/powerpoint/2010/main" xmlns="" val="270513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100" baseline="0" dirty="0"/>
              <a:t>In September 2012,  we launched a Systemic Change project.  To date we have assisted over 140 children within the </a:t>
            </a:r>
            <a:r>
              <a:rPr lang="en-CA" sz="1100" baseline="0" dirty="0" err="1"/>
              <a:t>Halton</a:t>
            </a:r>
            <a:r>
              <a:rPr lang="en-CA" sz="1100" baseline="0" dirty="0"/>
              <a:t> Particular Council to get access ( up to $280,000 in CLB funds)</a:t>
            </a:r>
          </a:p>
          <a:p>
            <a:pPr lvl="0"/>
            <a:endParaRPr lang="en-CA" sz="1100" baseline="0" dirty="0"/>
          </a:p>
          <a:p>
            <a:pPr lvl="0"/>
            <a:r>
              <a:rPr lang="en-CA" sz="1100" baseline="0" dirty="0"/>
              <a:t>We launched the optional step of providing a $50 contribution cheque into opened RESP.  This then attracts the CESG grant – up to an additional 40% match from the government.</a:t>
            </a:r>
          </a:p>
          <a:p>
            <a:pPr lvl="0"/>
            <a:endParaRPr lang="en-CA" sz="1100" baseline="0" dirty="0"/>
          </a:p>
          <a:p>
            <a:pPr lvl="0"/>
            <a:r>
              <a:rPr lang="en-CA" sz="1100" baseline="0" dirty="0"/>
              <a:t>We provide a congratulatory certificate.</a:t>
            </a:r>
          </a:p>
          <a:p>
            <a:pPr lvl="0"/>
            <a:endParaRPr lang="en-CA" sz="1100" dirty="0"/>
          </a:p>
          <a:p>
            <a:pPr lvl="0"/>
            <a:r>
              <a:rPr lang="en-CA" sz="1100" dirty="0"/>
              <a:t>The children love their</a:t>
            </a:r>
            <a:r>
              <a:rPr lang="en-CA" sz="1100" baseline="0" dirty="0"/>
              <a:t> certificates.   </a:t>
            </a:r>
          </a:p>
          <a:p>
            <a:pPr lvl="0"/>
            <a:endParaRPr lang="en-CA" sz="1100" baseline="0" dirty="0"/>
          </a:p>
          <a:p>
            <a:pPr lvl="0"/>
            <a:r>
              <a:rPr lang="en-CA" sz="1100" baseline="0" dirty="0"/>
              <a:t>My dream is to have one of these in every child’s room.   The certificate simply says Congratulations.  We believe in you.  </a:t>
            </a:r>
          </a:p>
          <a:p>
            <a:pPr lvl="0"/>
            <a:endParaRPr lang="en-CA" sz="1100" baseline="0" dirty="0"/>
          </a:p>
          <a:p>
            <a:pPr lvl="0"/>
            <a:r>
              <a:rPr lang="en-CA" sz="1100" baseline="0" dirty="0"/>
              <a:t>What we are saying to the volunteers is that if we care enough so that we have set up an RESP for our own children or own grand children,  we then must also help to create this hope for the most vulnerable of children in our community that are most need of this hope for a brighter future.  </a:t>
            </a:r>
          </a:p>
          <a:p>
            <a:pPr lvl="0"/>
            <a:endParaRPr lang="en-CA" sz="1100" baseline="0" dirty="0"/>
          </a:p>
          <a:p>
            <a:pPr lvl="0"/>
            <a:r>
              <a:rPr lang="en-CA" sz="1100" baseline="0" dirty="0"/>
              <a:t>The children of the moms who are struggling the most,  are the children most in need of getting the support to get access. </a:t>
            </a:r>
            <a:endParaRPr lang="en-CA" sz="1100" dirty="0"/>
          </a:p>
          <a:p>
            <a:pPr lvl="0"/>
            <a:endParaRPr lang="en-CA" sz="1100" dirty="0"/>
          </a:p>
          <a:p>
            <a:pPr lvl="0"/>
            <a:r>
              <a:rPr lang="en-CA" sz="1100" dirty="0"/>
              <a:t>In</a:t>
            </a:r>
            <a:r>
              <a:rPr lang="en-CA" sz="1100" baseline="0" dirty="0"/>
              <a:t> December 2015 we renamed the project to the Seeds of Hope project</a:t>
            </a:r>
          </a:p>
          <a:p>
            <a:pPr lvl="0"/>
            <a:endParaRPr lang="en-CA" sz="1100" baseline="0" dirty="0"/>
          </a:p>
          <a:p>
            <a:pPr lvl="0"/>
            <a:r>
              <a:rPr lang="en-CA" sz="1100" baseline="0" dirty="0"/>
              <a:t>A project toolkit is available on the Ontario SSVP website</a:t>
            </a:r>
          </a:p>
          <a:p>
            <a:pPr lvl="0"/>
            <a:endParaRPr lang="en-CA" sz="1100" baseline="0" dirty="0"/>
          </a:p>
          <a:p>
            <a:pPr lvl="0"/>
            <a:endParaRPr lang="en-CA" sz="1100" baseline="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22</a:t>
            </a:fld>
            <a:endParaRPr lang="en-CA" dirty="0"/>
          </a:p>
        </p:txBody>
      </p:sp>
    </p:spTree>
    <p:extLst>
      <p:ext uri="{BB962C8B-B14F-4D97-AF65-F5344CB8AC3E}">
        <p14:creationId xmlns:p14="http://schemas.microsoft.com/office/powerpoint/2010/main" xmlns="" val="3793466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100" baseline="0" dirty="0"/>
              <a:t>In September 2012,  we launched a Systemic Change project.  To date we have assisted over 140 children within the </a:t>
            </a:r>
            <a:r>
              <a:rPr lang="en-CA" sz="1100" baseline="0" dirty="0" err="1"/>
              <a:t>Halton</a:t>
            </a:r>
            <a:r>
              <a:rPr lang="en-CA" sz="1100" baseline="0" dirty="0"/>
              <a:t> Particular Council to get access ( up to $280,000 in CLB funds)</a:t>
            </a:r>
          </a:p>
          <a:p>
            <a:pPr lvl="0"/>
            <a:endParaRPr lang="en-CA" sz="1100" baseline="0" dirty="0"/>
          </a:p>
          <a:p>
            <a:pPr lvl="0"/>
            <a:r>
              <a:rPr lang="en-CA" sz="1100" baseline="0" dirty="0"/>
              <a:t>We launched the optional step of providing a $50 contribution cheque into opened RESP.  This then attracts the CESG grant – up to an additional 40% match from the government.</a:t>
            </a:r>
          </a:p>
          <a:p>
            <a:pPr lvl="0"/>
            <a:endParaRPr lang="en-CA" sz="1100" baseline="0" dirty="0"/>
          </a:p>
          <a:p>
            <a:pPr lvl="0"/>
            <a:r>
              <a:rPr lang="en-CA" sz="1100" baseline="0" dirty="0"/>
              <a:t>We provide a congratulatory certificate.</a:t>
            </a:r>
          </a:p>
          <a:p>
            <a:pPr lvl="0"/>
            <a:endParaRPr lang="en-CA" sz="1100" dirty="0"/>
          </a:p>
          <a:p>
            <a:pPr lvl="0"/>
            <a:r>
              <a:rPr lang="en-CA" sz="1100" dirty="0"/>
              <a:t>The children love their</a:t>
            </a:r>
            <a:r>
              <a:rPr lang="en-CA" sz="1100" baseline="0" dirty="0"/>
              <a:t> certificates.   </a:t>
            </a:r>
          </a:p>
          <a:p>
            <a:pPr lvl="0"/>
            <a:endParaRPr lang="en-CA" sz="1100" baseline="0" dirty="0"/>
          </a:p>
          <a:p>
            <a:pPr lvl="0"/>
            <a:r>
              <a:rPr lang="en-CA" sz="1100" baseline="0" dirty="0"/>
              <a:t>My dream is to have one of these in every child’s room.   The certificate simply says Congratulations.  We believe in you.  </a:t>
            </a:r>
          </a:p>
          <a:p>
            <a:pPr lvl="0"/>
            <a:endParaRPr lang="en-CA" sz="1100" baseline="0" dirty="0"/>
          </a:p>
          <a:p>
            <a:pPr lvl="0"/>
            <a:r>
              <a:rPr lang="en-CA" sz="1100" baseline="0" dirty="0"/>
              <a:t>What we are saying to the volunteers is that if we care enough so that we have set up an RESP for our own children or own grand children,  we then must also help to create this hope for the most vulnerable of children in our community that are most need of this hope for a brighter future.  </a:t>
            </a:r>
          </a:p>
          <a:p>
            <a:pPr lvl="0"/>
            <a:endParaRPr lang="en-CA" sz="1100" baseline="0" dirty="0"/>
          </a:p>
          <a:p>
            <a:pPr lvl="0"/>
            <a:r>
              <a:rPr lang="en-CA" sz="1100" baseline="0" dirty="0"/>
              <a:t>The children of the moms who are struggling the most,  are the children most in need of getting the support to get access. </a:t>
            </a:r>
            <a:endParaRPr lang="en-CA" sz="1100" dirty="0"/>
          </a:p>
          <a:p>
            <a:pPr lvl="0"/>
            <a:endParaRPr lang="en-CA" sz="1100" dirty="0"/>
          </a:p>
          <a:p>
            <a:pPr lvl="0"/>
            <a:r>
              <a:rPr lang="en-CA" sz="1100" dirty="0"/>
              <a:t>In</a:t>
            </a:r>
            <a:r>
              <a:rPr lang="en-CA" sz="1100" baseline="0" dirty="0"/>
              <a:t> December 2015 we renamed the project to the Seeds of Hope project</a:t>
            </a:r>
          </a:p>
          <a:p>
            <a:pPr lvl="0"/>
            <a:endParaRPr lang="en-CA" sz="1100" baseline="0" dirty="0"/>
          </a:p>
          <a:p>
            <a:pPr lvl="0"/>
            <a:r>
              <a:rPr lang="en-CA" sz="1100" baseline="0" dirty="0"/>
              <a:t>A project toolkit is available on the Ontario SSVP website</a:t>
            </a:r>
          </a:p>
          <a:p>
            <a:pPr lvl="0"/>
            <a:endParaRPr lang="en-CA" sz="1100" baseline="0" dirty="0"/>
          </a:p>
          <a:p>
            <a:pPr lvl="0"/>
            <a:endParaRPr lang="en-CA" sz="1100" baseline="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23</a:t>
            </a:fld>
            <a:endParaRPr lang="en-CA" dirty="0"/>
          </a:p>
        </p:txBody>
      </p:sp>
    </p:spTree>
    <p:extLst>
      <p:ext uri="{BB962C8B-B14F-4D97-AF65-F5344CB8AC3E}">
        <p14:creationId xmlns:p14="http://schemas.microsoft.com/office/powerpoint/2010/main" xmlns="" val="1789747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CA" sz="1100" dirty="0">
                <a:solidFill>
                  <a:schemeClr val="tx2"/>
                </a:solidFill>
              </a:rPr>
              <a:t>The CLB is the gateway project we have used to stretch the conferences past</a:t>
            </a:r>
            <a:r>
              <a:rPr lang="en-CA" sz="1100" baseline="0" dirty="0">
                <a:solidFill>
                  <a:schemeClr val="tx2"/>
                </a:solidFill>
              </a:rPr>
              <a:t> just charity towards a Social Justice / Systemic change culture as the volunteers have experienced how </a:t>
            </a:r>
            <a:r>
              <a:rPr lang="en-CA" sz="1100" dirty="0"/>
              <a:t>impactful a focus on systemic change can be for the families</a:t>
            </a:r>
          </a:p>
          <a:p>
            <a:pPr lvl="0"/>
            <a:endParaRPr lang="en-CA" sz="1100" dirty="0"/>
          </a:p>
          <a:p>
            <a:pPr lvl="0"/>
            <a:r>
              <a:rPr lang="en-CA" sz="1100" dirty="0"/>
              <a:t>We have used</a:t>
            </a:r>
            <a:r>
              <a:rPr lang="en-CA" sz="1100" baseline="0" dirty="0"/>
              <a:t> this project to continue to stretch the volunteers past the transactional activities of vouchers,  the used clothing and used furniture.</a:t>
            </a:r>
          </a:p>
          <a:p>
            <a:pPr lvl="0"/>
            <a:endParaRPr lang="en-CA" sz="1100" baseline="0" dirty="0"/>
          </a:p>
          <a:p>
            <a:pPr lvl="0"/>
            <a:r>
              <a:rPr lang="en-CA" sz="1100" baseline="0" dirty="0"/>
              <a:t>We focus on a very powerful saying.  Charity gives,  Social justice changes.</a:t>
            </a:r>
            <a:endParaRPr lang="en-CA" sz="1100" dirty="0">
              <a:solidFill>
                <a:schemeClr val="tx2"/>
              </a:solidFill>
            </a:endParaRPr>
          </a:p>
          <a:p>
            <a:pPr marL="342900" lvl="0" indent="-342900">
              <a:buAutoNum type="arabicPeriod"/>
            </a:pPr>
            <a:endParaRPr lang="en-CA" sz="1100" dirty="0">
              <a:solidFill>
                <a:schemeClr val="tx2"/>
              </a:solidFill>
            </a:endParaRPr>
          </a:p>
          <a:p>
            <a:pPr marL="0" lvl="0" indent="0">
              <a:buNone/>
            </a:pPr>
            <a:r>
              <a:rPr lang="en-CA" sz="1100" dirty="0">
                <a:solidFill>
                  <a:schemeClr val="tx2"/>
                </a:solidFill>
              </a:rPr>
              <a:t>It is very actionable and easy to get informed and to take the steps to help the families get access</a:t>
            </a:r>
          </a:p>
          <a:p>
            <a:pPr marL="342900" lvl="0" indent="-342900">
              <a:buAutoNum type="arabicPeriod"/>
            </a:pPr>
            <a:endParaRPr lang="en-CA" sz="1100" dirty="0">
              <a:solidFill>
                <a:schemeClr val="tx2"/>
              </a:solidFill>
            </a:endParaRPr>
          </a:p>
          <a:p>
            <a:pPr marL="0" lvl="0" indent="0">
              <a:buFont typeface="Arial" panose="020B0604020202020204" pitchFamily="34" charset="0"/>
              <a:buNone/>
            </a:pPr>
            <a:r>
              <a:rPr lang="en-CA" sz="1100" dirty="0">
                <a:solidFill>
                  <a:schemeClr val="tx2"/>
                </a:solidFill>
              </a:rPr>
              <a:t>Once you start by helping one child,  you will not want to stop until every child you serves get access.     No child left behind!</a:t>
            </a:r>
          </a:p>
          <a:p>
            <a:pPr marL="342900" lvl="0" indent="-342900">
              <a:buAutoNum type="arabicPeriod"/>
            </a:pPr>
            <a:endParaRPr lang="en-CA" sz="1100" dirty="0">
              <a:solidFill>
                <a:schemeClr val="tx2"/>
              </a:solidFill>
            </a:endParaRPr>
          </a:p>
          <a:p>
            <a:pPr marL="0" lvl="0" indent="0">
              <a:buFont typeface="Arial" panose="020B0604020202020204" pitchFamily="34" charset="0"/>
              <a:buNone/>
            </a:pPr>
            <a:r>
              <a:rPr lang="en-CA" sz="1100" dirty="0">
                <a:solidFill>
                  <a:schemeClr val="tx2"/>
                </a:solidFill>
              </a:rPr>
              <a:t>This project has served as an effective recruitment tool as it really resonates with the parishioners.</a:t>
            </a:r>
          </a:p>
          <a:p>
            <a:pPr marL="342900" lvl="0" indent="-342900">
              <a:buAutoNum type="arabicPeriod"/>
            </a:pPr>
            <a:endParaRPr lang="en-CA" sz="1100" dirty="0">
              <a:solidFill>
                <a:schemeClr val="tx2"/>
              </a:solidFill>
            </a:endParaRPr>
          </a:p>
          <a:p>
            <a:pPr marL="0" lvl="0" indent="0">
              <a:buFont typeface="+mj-lt"/>
              <a:buNone/>
            </a:pPr>
            <a:r>
              <a:rPr lang="en-CA" sz="1100" dirty="0">
                <a:solidFill>
                  <a:schemeClr val="tx2"/>
                </a:solidFill>
              </a:rPr>
              <a:t>It is attracting like</a:t>
            </a:r>
            <a:r>
              <a:rPr lang="en-CA" sz="1100" baseline="0" dirty="0">
                <a:solidFill>
                  <a:schemeClr val="tx2"/>
                </a:solidFill>
              </a:rPr>
              <a:t> minded volunteers with an interest in and skills and experience working on systemic change projects</a:t>
            </a:r>
          </a:p>
          <a:p>
            <a:pPr marL="0" lvl="0" indent="0">
              <a:buFont typeface="+mj-lt"/>
              <a:buNone/>
            </a:pPr>
            <a:endParaRPr lang="en-CA" sz="1100" baseline="0" dirty="0">
              <a:solidFill>
                <a:schemeClr val="tx2"/>
              </a:solidFill>
            </a:endParaRPr>
          </a:p>
          <a:p>
            <a:pPr lvl="0"/>
            <a:r>
              <a:rPr lang="en-CA" sz="1100" baseline="0" dirty="0"/>
              <a:t>We talk about this project in our addresses to the congregation,  in our information brochures,  in the bulletin insert, on our church website and most importantly by word of mouth,  when we are standing at the back of the church for our collection,  when we are standing by our event tables, when we are talking to volunteers who come to help with our clothing drives,  and most importantly when we are reaching out to our own individual contact circle of friends and family to continue to call out for volunteer, financial and prayer support.  </a:t>
            </a:r>
          </a:p>
          <a:p>
            <a:pPr lvl="0"/>
            <a:endParaRPr lang="en-CA" sz="1100" baseline="0" dirty="0"/>
          </a:p>
          <a:p>
            <a:pPr lvl="0"/>
            <a:r>
              <a:rPr lang="en-CA" sz="1100" baseline="0" dirty="0"/>
              <a:t>Are you passionate about education being a key determinate of bringing hope to the children we are serving and if so please step forward and engage in the project.  </a:t>
            </a:r>
            <a:endParaRPr lang="en-CA" sz="1100" dirty="0"/>
          </a:p>
          <a:p>
            <a:pPr lvl="0"/>
            <a:endParaRPr lang="en-CA" sz="1100" dirty="0"/>
          </a:p>
          <a:p>
            <a:pPr lvl="0"/>
            <a:r>
              <a:rPr lang="en-CA" sz="1100" dirty="0"/>
              <a:t>And lastly the project has attracted financial donations,  as the project really resonates with the parishioners.   We have one donor who has been providing a $100 monthly donation (and is now on the 4th year)  which we use to top up our contribution cheques in our own conference to $100 </a:t>
            </a:r>
          </a:p>
          <a:p>
            <a:pPr lvl="0"/>
            <a:endParaRPr lang="en-CA" sz="1100" dirty="0"/>
          </a:p>
          <a:p>
            <a:pPr lvl="0"/>
            <a:r>
              <a:rPr lang="en-CA" sz="1100" dirty="0"/>
              <a:t>It also opens the way to working collaboratively</a:t>
            </a:r>
            <a:r>
              <a:rPr lang="en-CA" sz="1100" baseline="0" dirty="0"/>
              <a:t> with other agencies in your community.   I volunteer with the </a:t>
            </a:r>
            <a:r>
              <a:rPr lang="en-CA" sz="1100" baseline="0" dirty="0" err="1"/>
              <a:t>Halton</a:t>
            </a:r>
            <a:r>
              <a:rPr lang="en-CA" sz="1100" baseline="0" dirty="0"/>
              <a:t> Poverty Roundtable, and there were representatives from Ontario Works,  Housing,  the school boards,  Our Kids Network,  Big Brothers Big Sisters, as examples.</a:t>
            </a:r>
          </a:p>
          <a:p>
            <a:pPr lvl="0"/>
            <a:endParaRPr lang="en-CA" sz="1100" baseline="0" dirty="0"/>
          </a:p>
          <a:p>
            <a:pPr lvl="0"/>
            <a:r>
              <a:rPr lang="en-CA" sz="1100" baseline="0" dirty="0"/>
              <a:t>There is a volunteer in Brantford also working with their poverty roundtable.  </a:t>
            </a:r>
          </a:p>
          <a:p>
            <a:pPr lvl="0"/>
            <a:endParaRPr lang="en-CA" sz="1100" baseline="0" dirty="0"/>
          </a:p>
          <a:p>
            <a:pPr lvl="0"/>
            <a:r>
              <a:rPr lang="en-CA" sz="1100" baseline="0" dirty="0"/>
              <a:t>This is one of the founding goals of the project that was established in 2012.  </a:t>
            </a:r>
          </a:p>
          <a:p>
            <a:pPr lvl="0"/>
            <a:endParaRPr lang="en-CA" sz="1100" baseline="0" dirty="0"/>
          </a:p>
          <a:p>
            <a:pPr lvl="0"/>
            <a:r>
              <a:rPr lang="en-CA" sz="1100" baseline="0" dirty="0"/>
              <a:t>To use this project to reach out collaboratively through the community.  </a:t>
            </a:r>
          </a:p>
          <a:p>
            <a:pPr lvl="0"/>
            <a:endParaRPr lang="en-CA" sz="1100" baseline="0" dirty="0"/>
          </a:p>
          <a:p>
            <a:pPr lvl="0"/>
            <a:r>
              <a:rPr lang="en-CA" sz="1100" baseline="0" dirty="0"/>
              <a:t>We just as a network have to embrace and replicate this project far past what we have done in </a:t>
            </a:r>
            <a:r>
              <a:rPr lang="en-CA" sz="1100" baseline="0" dirty="0" err="1"/>
              <a:t>Halton</a:t>
            </a:r>
            <a:r>
              <a:rPr lang="en-CA" sz="1100" baseline="0" dirty="0"/>
              <a:t>.</a:t>
            </a:r>
          </a:p>
          <a:p>
            <a:pPr lvl="0"/>
            <a:endParaRPr lang="en-CA" sz="1100" baseline="0" dirty="0"/>
          </a:p>
          <a:p>
            <a:pPr lvl="0"/>
            <a:r>
              <a:rPr lang="en-CA" sz="1100" baseline="0" dirty="0"/>
              <a:t>This approach can be expanded to other communities.  </a:t>
            </a:r>
            <a:endParaRPr lang="en-CA" sz="1100" dirty="0"/>
          </a:p>
          <a:p>
            <a:pPr lvl="0"/>
            <a:endParaRPr lang="en-CA" sz="1100" dirty="0"/>
          </a:p>
          <a:p>
            <a:pPr lvl="0"/>
            <a:r>
              <a:rPr lang="en-CA" sz="1100" baseline="0" dirty="0"/>
              <a:t>We have conferences in communities such as Brantford, Whitby,  </a:t>
            </a:r>
            <a:r>
              <a:rPr lang="en-CA" sz="1100" baseline="0" dirty="0" err="1"/>
              <a:t>Bowmanville</a:t>
            </a:r>
            <a:r>
              <a:rPr lang="en-CA" sz="1100" baseline="0" dirty="0"/>
              <a:t>,  Edmonton,  Vancouver engaging in the project.</a:t>
            </a:r>
          </a:p>
          <a:p>
            <a:pPr lvl="0"/>
            <a:endParaRPr lang="en-CA" sz="1100" baseline="0" dirty="0"/>
          </a:p>
          <a:p>
            <a:pPr lvl="0"/>
            <a:r>
              <a:rPr lang="en-CA" sz="1100" baseline="0" dirty="0"/>
              <a:t>We have a CLB Champion from another conference in Oakville who on vacation to visit her son in Medicine Hat met with their SSVP conference to tell them about the project.   A travelling CLB Champion!</a:t>
            </a:r>
          </a:p>
          <a:p>
            <a:pPr lvl="0"/>
            <a:endParaRPr lang="en-CA" sz="1100" baseline="0" dirty="0"/>
          </a:p>
          <a:p>
            <a:pPr marL="0" lvl="0" indent="0">
              <a:buNone/>
            </a:pPr>
            <a:r>
              <a:rPr lang="en-CA" sz="1100" dirty="0">
                <a:solidFill>
                  <a:schemeClr val="tx2"/>
                </a:solidFill>
              </a:rPr>
              <a:t>ABR!   Always be Recruiting!</a:t>
            </a:r>
          </a:p>
          <a:p>
            <a:pPr marL="342900" lvl="0" indent="-342900">
              <a:buAutoNum type="arabicPeriod"/>
            </a:pPr>
            <a:endParaRPr lang="en-CA" sz="1100" dirty="0">
              <a:solidFill>
                <a:schemeClr val="tx2"/>
              </a:solidFill>
            </a:endParaRPr>
          </a:p>
          <a:p>
            <a:pPr lvl="0"/>
            <a:endParaRPr lang="en-CA" sz="1100" baseline="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24</a:t>
            </a:fld>
            <a:endParaRPr lang="en-CA" dirty="0"/>
          </a:p>
        </p:txBody>
      </p:sp>
    </p:spTree>
    <p:extLst>
      <p:ext uri="{BB962C8B-B14F-4D97-AF65-F5344CB8AC3E}">
        <p14:creationId xmlns:p14="http://schemas.microsoft.com/office/powerpoint/2010/main" xmlns="" val="3793466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CA" sz="1100" dirty="0">
                <a:solidFill>
                  <a:schemeClr val="tx2"/>
                </a:solidFill>
              </a:rPr>
              <a:t>The CLB is the gateway project we have used to stretch the conferences past</a:t>
            </a:r>
            <a:r>
              <a:rPr lang="en-CA" sz="1100" baseline="0" dirty="0">
                <a:solidFill>
                  <a:schemeClr val="tx2"/>
                </a:solidFill>
              </a:rPr>
              <a:t> just charity towards a Social Justice / Systemic change culture as the volunteers have experienced how </a:t>
            </a:r>
            <a:r>
              <a:rPr lang="en-CA" sz="1100" dirty="0"/>
              <a:t>impactful a focus on systemic change can be for the families</a:t>
            </a:r>
          </a:p>
          <a:p>
            <a:pPr lvl="0"/>
            <a:endParaRPr lang="en-CA" sz="1100" dirty="0"/>
          </a:p>
          <a:p>
            <a:pPr lvl="0"/>
            <a:r>
              <a:rPr lang="en-CA" sz="1100" dirty="0"/>
              <a:t>We have used</a:t>
            </a:r>
            <a:r>
              <a:rPr lang="en-CA" sz="1100" baseline="0" dirty="0"/>
              <a:t> this project to continue to stretch the volunteers past the transactional activities of vouchers,  the used clothing and used furniture.</a:t>
            </a:r>
          </a:p>
          <a:p>
            <a:pPr lvl="0"/>
            <a:endParaRPr lang="en-CA" sz="1100" baseline="0" dirty="0"/>
          </a:p>
          <a:p>
            <a:pPr lvl="0"/>
            <a:r>
              <a:rPr lang="en-CA" sz="1100" baseline="0" dirty="0"/>
              <a:t>We focus on a very powerful saying.  Charity gives,  Social justice changes.</a:t>
            </a:r>
            <a:endParaRPr lang="en-CA" sz="1100" dirty="0">
              <a:solidFill>
                <a:schemeClr val="tx2"/>
              </a:solidFill>
            </a:endParaRPr>
          </a:p>
          <a:p>
            <a:pPr marL="342900" lvl="0" indent="-342900">
              <a:buAutoNum type="arabicPeriod"/>
            </a:pPr>
            <a:endParaRPr lang="en-CA" sz="1100" dirty="0">
              <a:solidFill>
                <a:schemeClr val="tx2"/>
              </a:solidFill>
            </a:endParaRPr>
          </a:p>
          <a:p>
            <a:pPr marL="0" lvl="0" indent="0">
              <a:buNone/>
            </a:pPr>
            <a:r>
              <a:rPr lang="en-CA" sz="1100" dirty="0">
                <a:solidFill>
                  <a:schemeClr val="tx2"/>
                </a:solidFill>
              </a:rPr>
              <a:t>It is very actionable and easy to get informed and to take the steps to help the families get access</a:t>
            </a:r>
          </a:p>
          <a:p>
            <a:pPr marL="342900" lvl="0" indent="-342900">
              <a:buAutoNum type="arabicPeriod"/>
            </a:pPr>
            <a:endParaRPr lang="en-CA" sz="1100" dirty="0">
              <a:solidFill>
                <a:schemeClr val="tx2"/>
              </a:solidFill>
            </a:endParaRPr>
          </a:p>
          <a:p>
            <a:pPr marL="0" lvl="0" indent="0">
              <a:buFont typeface="Arial" panose="020B0604020202020204" pitchFamily="34" charset="0"/>
              <a:buNone/>
            </a:pPr>
            <a:r>
              <a:rPr lang="en-CA" sz="1100" dirty="0">
                <a:solidFill>
                  <a:schemeClr val="tx2"/>
                </a:solidFill>
              </a:rPr>
              <a:t>Once you start by helping one child,  you will not want to stop until every child you serves get access.     No child left behind!</a:t>
            </a:r>
          </a:p>
          <a:p>
            <a:pPr marL="342900" lvl="0" indent="-342900">
              <a:buAutoNum type="arabicPeriod"/>
            </a:pPr>
            <a:endParaRPr lang="en-CA" sz="1100" dirty="0">
              <a:solidFill>
                <a:schemeClr val="tx2"/>
              </a:solidFill>
            </a:endParaRPr>
          </a:p>
          <a:p>
            <a:pPr marL="0" lvl="0" indent="0">
              <a:buFont typeface="Arial" panose="020B0604020202020204" pitchFamily="34" charset="0"/>
              <a:buNone/>
            </a:pPr>
            <a:r>
              <a:rPr lang="en-CA" sz="1100" dirty="0">
                <a:solidFill>
                  <a:schemeClr val="tx2"/>
                </a:solidFill>
              </a:rPr>
              <a:t>This project has served as an effective recruitment tool as it really resonates with the parishioners.</a:t>
            </a:r>
          </a:p>
          <a:p>
            <a:pPr marL="342900" lvl="0" indent="-342900">
              <a:buAutoNum type="arabicPeriod"/>
            </a:pPr>
            <a:endParaRPr lang="en-CA" sz="1100" dirty="0">
              <a:solidFill>
                <a:schemeClr val="tx2"/>
              </a:solidFill>
            </a:endParaRPr>
          </a:p>
          <a:p>
            <a:pPr marL="0" lvl="0" indent="0">
              <a:buFont typeface="+mj-lt"/>
              <a:buNone/>
            </a:pPr>
            <a:r>
              <a:rPr lang="en-CA" sz="1100" dirty="0">
                <a:solidFill>
                  <a:schemeClr val="tx2"/>
                </a:solidFill>
              </a:rPr>
              <a:t>It is attracting like</a:t>
            </a:r>
            <a:r>
              <a:rPr lang="en-CA" sz="1100" baseline="0" dirty="0">
                <a:solidFill>
                  <a:schemeClr val="tx2"/>
                </a:solidFill>
              </a:rPr>
              <a:t> minded volunteers with an interest in and skills and experience working on systemic change projects</a:t>
            </a:r>
          </a:p>
          <a:p>
            <a:pPr marL="0" lvl="0" indent="0">
              <a:buFont typeface="+mj-lt"/>
              <a:buNone/>
            </a:pPr>
            <a:endParaRPr lang="en-CA" sz="1100" baseline="0" dirty="0">
              <a:solidFill>
                <a:schemeClr val="tx2"/>
              </a:solidFill>
            </a:endParaRPr>
          </a:p>
          <a:p>
            <a:pPr lvl="0"/>
            <a:r>
              <a:rPr lang="en-CA" sz="1100" baseline="0" dirty="0"/>
              <a:t>We talk about this project in our addresses to the congregation,  in our information brochures,  in the bulletin insert, on our church website and most importantly by word of mouth,  when we are standing at the back of the church for our collection,  when we are standing by our event tables, when we are talking to volunteers who come to help with our clothing drives,  and most importantly when we are reaching out to our own individual contact circle of friends and family to continue to call out for volunteer, financial and prayer support.  </a:t>
            </a:r>
          </a:p>
          <a:p>
            <a:pPr lvl="0"/>
            <a:endParaRPr lang="en-CA" sz="1100" baseline="0" dirty="0"/>
          </a:p>
          <a:p>
            <a:pPr lvl="0"/>
            <a:r>
              <a:rPr lang="en-CA" sz="1100" baseline="0" dirty="0"/>
              <a:t>Are you passionate about education being a key determinate of bringing hope to the children we are serving and if so please step forward and engage in the project.  </a:t>
            </a:r>
            <a:endParaRPr lang="en-CA" sz="1100" dirty="0"/>
          </a:p>
          <a:p>
            <a:pPr lvl="0"/>
            <a:endParaRPr lang="en-CA" sz="1100" dirty="0"/>
          </a:p>
          <a:p>
            <a:pPr lvl="0"/>
            <a:r>
              <a:rPr lang="en-CA" sz="1100" dirty="0"/>
              <a:t>And lastly the project has attracted financial donations,  as the project really resonates with the parishioners.   We have one donor who has been providing a $100 monthly donation (and is now on the 4th year)  which we use to top up our contribution cheques in our own conference to $100 </a:t>
            </a:r>
          </a:p>
          <a:p>
            <a:pPr lvl="0"/>
            <a:endParaRPr lang="en-CA" sz="1100" dirty="0"/>
          </a:p>
          <a:p>
            <a:pPr lvl="0"/>
            <a:r>
              <a:rPr lang="en-CA" sz="1100" dirty="0"/>
              <a:t>It also opens the way to working collaboratively</a:t>
            </a:r>
            <a:r>
              <a:rPr lang="en-CA" sz="1100" baseline="0" dirty="0"/>
              <a:t> with other agencies in your community.   I volunteer with the </a:t>
            </a:r>
            <a:r>
              <a:rPr lang="en-CA" sz="1100" baseline="0" dirty="0" err="1"/>
              <a:t>Halton</a:t>
            </a:r>
            <a:r>
              <a:rPr lang="en-CA" sz="1100" baseline="0" dirty="0"/>
              <a:t> Poverty Roundtable, and there were representatives from Ontario Works,  Housing,  the school boards,  Our Kids Network,  Big Brothers Big Sisters, as examples.</a:t>
            </a:r>
          </a:p>
          <a:p>
            <a:pPr lvl="0"/>
            <a:endParaRPr lang="en-CA" sz="1100" baseline="0" dirty="0"/>
          </a:p>
          <a:p>
            <a:pPr lvl="0"/>
            <a:r>
              <a:rPr lang="en-CA" sz="1100" baseline="0" dirty="0"/>
              <a:t>There is a volunteer in Brantford also working with their poverty roundtable.  </a:t>
            </a:r>
          </a:p>
          <a:p>
            <a:pPr lvl="0"/>
            <a:endParaRPr lang="en-CA" sz="1100" baseline="0" dirty="0"/>
          </a:p>
          <a:p>
            <a:pPr lvl="0"/>
            <a:r>
              <a:rPr lang="en-CA" sz="1100" baseline="0" dirty="0"/>
              <a:t>This is one of the founding goals of the project that was established in 2012.  </a:t>
            </a:r>
          </a:p>
          <a:p>
            <a:pPr lvl="0"/>
            <a:endParaRPr lang="en-CA" sz="1100" baseline="0" dirty="0"/>
          </a:p>
          <a:p>
            <a:pPr lvl="0"/>
            <a:r>
              <a:rPr lang="en-CA" sz="1100" baseline="0" dirty="0"/>
              <a:t>To use this project to reach out collaboratively through the community.  </a:t>
            </a:r>
          </a:p>
          <a:p>
            <a:pPr lvl="0"/>
            <a:endParaRPr lang="en-CA" sz="1100" baseline="0" dirty="0"/>
          </a:p>
          <a:p>
            <a:pPr lvl="0"/>
            <a:r>
              <a:rPr lang="en-CA" sz="1100" baseline="0" dirty="0"/>
              <a:t>We just as a network have to embrace and replicate this project far past what we have done in </a:t>
            </a:r>
            <a:r>
              <a:rPr lang="en-CA" sz="1100" baseline="0" dirty="0" err="1"/>
              <a:t>Halton</a:t>
            </a:r>
            <a:r>
              <a:rPr lang="en-CA" sz="1100" baseline="0" dirty="0"/>
              <a:t>.</a:t>
            </a:r>
          </a:p>
          <a:p>
            <a:pPr lvl="0"/>
            <a:endParaRPr lang="en-CA" sz="1100" baseline="0" dirty="0"/>
          </a:p>
          <a:p>
            <a:pPr lvl="0"/>
            <a:r>
              <a:rPr lang="en-CA" sz="1100" baseline="0" dirty="0"/>
              <a:t>This approach can be expanded to other communities.  </a:t>
            </a:r>
            <a:endParaRPr lang="en-CA" sz="1100" dirty="0"/>
          </a:p>
          <a:p>
            <a:pPr lvl="0"/>
            <a:endParaRPr lang="en-CA" sz="1100" dirty="0"/>
          </a:p>
          <a:p>
            <a:pPr lvl="0"/>
            <a:r>
              <a:rPr lang="en-CA" sz="1100" baseline="0" dirty="0"/>
              <a:t>We have conferences in communities such as Brantford, Whitby,  </a:t>
            </a:r>
            <a:r>
              <a:rPr lang="en-CA" sz="1100" baseline="0" dirty="0" err="1"/>
              <a:t>Bowmanville</a:t>
            </a:r>
            <a:r>
              <a:rPr lang="en-CA" sz="1100" baseline="0" dirty="0"/>
              <a:t>,  Edmonton,  Vancouver engaging in the project.</a:t>
            </a:r>
          </a:p>
          <a:p>
            <a:pPr lvl="0"/>
            <a:endParaRPr lang="en-CA" sz="1100" baseline="0" dirty="0"/>
          </a:p>
          <a:p>
            <a:pPr lvl="0"/>
            <a:r>
              <a:rPr lang="en-CA" sz="1100" baseline="0" dirty="0"/>
              <a:t>We have a CLB Champion from another conference in Oakville who on vacation to visit her son in Medicine Hat met with their SSVP conference to tell them about the project.   A travelling CLB Champion!</a:t>
            </a:r>
          </a:p>
          <a:p>
            <a:pPr lvl="0"/>
            <a:endParaRPr lang="en-CA" sz="1100" baseline="0" dirty="0"/>
          </a:p>
          <a:p>
            <a:pPr marL="0" lvl="0" indent="0">
              <a:buNone/>
            </a:pPr>
            <a:r>
              <a:rPr lang="en-CA" sz="1100" dirty="0">
                <a:solidFill>
                  <a:schemeClr val="tx2"/>
                </a:solidFill>
              </a:rPr>
              <a:t>ABR!   Always be Recruiting!</a:t>
            </a:r>
          </a:p>
          <a:p>
            <a:pPr marL="342900" lvl="0" indent="-342900">
              <a:buAutoNum type="arabicPeriod"/>
            </a:pPr>
            <a:endParaRPr lang="en-CA" sz="1100" dirty="0">
              <a:solidFill>
                <a:schemeClr val="tx2"/>
              </a:solidFill>
            </a:endParaRPr>
          </a:p>
          <a:p>
            <a:pPr lvl="0"/>
            <a:endParaRPr lang="en-CA" sz="1100" baseline="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25</a:t>
            </a:fld>
            <a:endParaRPr lang="en-CA" dirty="0"/>
          </a:p>
        </p:txBody>
      </p:sp>
    </p:spTree>
    <p:extLst>
      <p:ext uri="{BB962C8B-B14F-4D97-AF65-F5344CB8AC3E}">
        <p14:creationId xmlns:p14="http://schemas.microsoft.com/office/powerpoint/2010/main" xmlns="" val="3482783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Here is the certificate</a:t>
            </a:r>
            <a:r>
              <a:rPr lang="en-CA" sz="1100" baseline="0" dirty="0"/>
              <a:t> I mentioned earlier.  </a:t>
            </a:r>
            <a:endParaRPr lang="en-CA" sz="1100" dirty="0"/>
          </a:p>
          <a:p>
            <a:endParaRPr lang="en-CA" sz="1100" dirty="0"/>
          </a:p>
          <a:p>
            <a:r>
              <a:rPr lang="en-CA" sz="1100" dirty="0"/>
              <a:t>We</a:t>
            </a:r>
            <a:r>
              <a:rPr lang="en-CA" sz="1100" baseline="0" dirty="0"/>
              <a:t> put the child’s name and frame it.   </a:t>
            </a:r>
          </a:p>
          <a:p>
            <a:endParaRPr lang="en-CA" sz="1100" baseline="0" dirty="0"/>
          </a:p>
          <a:p>
            <a:r>
              <a:rPr lang="en-CA" sz="1100" baseline="0" dirty="0"/>
              <a:t>We found really nice frames at Dollarama of a good quality and a good price.  </a:t>
            </a:r>
          </a:p>
          <a:p>
            <a:endParaRPr lang="en-CA" sz="1100" baseline="0" dirty="0"/>
          </a:p>
          <a:p>
            <a:r>
              <a:rPr lang="en-CA" sz="1100" baseline="0" dirty="0"/>
              <a:t>It says simply congratulations.  We believe in you.  </a:t>
            </a:r>
            <a:endParaRPr lang="en-CA" sz="11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26</a:t>
            </a:fld>
            <a:endParaRPr lang="en-CA" dirty="0"/>
          </a:p>
        </p:txBody>
      </p:sp>
    </p:spTree>
    <p:extLst>
      <p:ext uri="{BB962C8B-B14F-4D97-AF65-F5344CB8AC3E}">
        <p14:creationId xmlns:p14="http://schemas.microsoft.com/office/powerpoint/2010/main" xmlns="" val="677992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Here</a:t>
            </a:r>
            <a:r>
              <a:rPr lang="en-US" sz="1100" baseline="0" dirty="0"/>
              <a:t> is a screen shot of the volunteer toolkit.  </a:t>
            </a:r>
          </a:p>
          <a:p>
            <a:endParaRPr lang="en-US" sz="1100" baseline="0" dirty="0"/>
          </a:p>
          <a:p>
            <a:r>
              <a:rPr lang="en-US" sz="1100" baseline="0" dirty="0"/>
              <a:t>The toolkit in French is available on the National website. </a:t>
            </a:r>
          </a:p>
          <a:p>
            <a:endParaRPr lang="en-US" sz="1100" baseline="0" dirty="0"/>
          </a:p>
          <a:p>
            <a:r>
              <a:rPr lang="en-US" sz="1100" baseline="0" dirty="0"/>
              <a:t>When you open this on the SSVP Ontario Website you can view all the ten thumbnails which when clicked, open a second layer of useful material you can use to assist the families.  All of the tools are there ready for you to use.  </a:t>
            </a:r>
          </a:p>
          <a:p>
            <a:endParaRPr lang="en-US" sz="1400" baseline="0" dirty="0"/>
          </a:p>
          <a:p>
            <a:r>
              <a:rPr lang="en-US" sz="1400" baseline="0" dirty="0"/>
              <a:t>I also have some volunteer binders prepared and also have handouts.  </a:t>
            </a:r>
          </a:p>
          <a:p>
            <a:endParaRPr lang="en-US" sz="1400" baseline="0" dirty="0"/>
          </a:p>
          <a:p>
            <a:r>
              <a:rPr lang="en-US" sz="1400" baseline="0" dirty="0"/>
              <a:t>I am available as the Seeds of Hope Coordinator to provide support and to share lessons learned so you can leave here and replicate the project in your own conference/council.</a:t>
            </a:r>
          </a:p>
          <a:p>
            <a:endParaRPr lang="en-US" sz="1400" baseline="0" dirty="0"/>
          </a:p>
          <a:p>
            <a:r>
              <a:rPr lang="en-US" sz="1400" baseline="0" dirty="0"/>
              <a:t>It is very easy to replicate and a lot of effort has been invested so you can start to help the families we serve.  </a:t>
            </a:r>
          </a:p>
          <a:p>
            <a:endParaRPr lang="en-US" sz="1400" baseline="0" dirty="0"/>
          </a:p>
          <a:p>
            <a:r>
              <a:rPr lang="en-US" sz="1400" baseline="0" dirty="0"/>
              <a:t>If you meet any barriers as you embark on the project, please continue to reach out to me,  as we have most likely met the same barrier but have already created a solution for the barrier.</a:t>
            </a:r>
          </a:p>
          <a:p>
            <a:endParaRPr lang="en-US" sz="1400" baseline="0" dirty="0"/>
          </a:p>
          <a:p>
            <a:r>
              <a:rPr lang="en-US" sz="1400" baseline="0" dirty="0"/>
              <a:t>I have probably talked to almost 1000 families over the last 6 years and can share my lessons learned.  </a:t>
            </a:r>
          </a:p>
          <a:p>
            <a:endParaRPr lang="en-US" sz="1400" baseline="0" dirty="0"/>
          </a:p>
          <a:p>
            <a:r>
              <a:rPr lang="en-US" sz="1400" baseline="0" dirty="0"/>
              <a:t>We can support, guide and coach you through how best to help the families get access.  </a:t>
            </a:r>
            <a:endParaRPr lang="en-US" sz="14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27</a:t>
            </a:fld>
            <a:endParaRPr lang="en-CA" dirty="0"/>
          </a:p>
        </p:txBody>
      </p:sp>
    </p:spTree>
    <p:extLst>
      <p:ext uri="{BB962C8B-B14F-4D97-AF65-F5344CB8AC3E}">
        <p14:creationId xmlns:p14="http://schemas.microsoft.com/office/powerpoint/2010/main" xmlns="" val="645159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aseline="0" dirty="0">
                <a:solidFill>
                  <a:schemeClr val="tx2"/>
                </a:solidFill>
              </a:rPr>
              <a:t>So this is a call to action!  Our SSVP network can play a key role.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aseline="0" dirty="0">
                <a:solidFill>
                  <a:schemeClr val="tx2"/>
                </a:solidFill>
              </a:rPr>
              <a:t>We are a grassroots National network of devoted volunteers who have trusted relationships with the families in need who are able to bring this much needed hope for a brighter educational future.  </a:t>
            </a:r>
            <a:endParaRPr lang="en-CA" sz="11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2"/>
                </a:solidFill>
              </a:rPr>
              <a:t>Will</a:t>
            </a:r>
            <a:r>
              <a:rPr lang="en-CA" sz="1100" baseline="0" dirty="0">
                <a:solidFill>
                  <a:schemeClr val="tx2"/>
                </a:solidFill>
              </a:rPr>
              <a:t> now show a short video and then will answer any questions you may have.  </a:t>
            </a:r>
            <a:endParaRPr lang="en-CA" sz="11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2"/>
                </a:solidFill>
              </a:rPr>
              <a:t>Have handouts for each volunteer and volunteer toolkits for the conference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2"/>
                </a:solidFill>
              </a:rPr>
              <a:t>Additional information:  An exciting </a:t>
            </a:r>
            <a:r>
              <a:rPr lang="en-CA" sz="1100" baseline="0" dirty="0">
                <a:solidFill>
                  <a:schemeClr val="tx2"/>
                </a:solidFill>
              </a:rPr>
              <a:t>initiative was announced on in April 2016 at the Cities Reducing </a:t>
            </a:r>
            <a:r>
              <a:rPr lang="en-CA" sz="1100" baseline="0" dirty="0" err="1">
                <a:solidFill>
                  <a:schemeClr val="tx2"/>
                </a:solidFill>
              </a:rPr>
              <a:t>Poverty:When</a:t>
            </a:r>
            <a:r>
              <a:rPr lang="en-CA" sz="1100" baseline="0" dirty="0">
                <a:solidFill>
                  <a:schemeClr val="tx2"/>
                </a:solidFill>
              </a:rPr>
              <a:t> Mayor’s lead summit in Edmonton.  Mayor Brian </a:t>
            </a:r>
            <a:r>
              <a:rPr lang="en-CA" sz="1100" baseline="0" dirty="0" err="1">
                <a:solidFill>
                  <a:schemeClr val="tx2"/>
                </a:solidFill>
              </a:rPr>
              <a:t>Bownam</a:t>
            </a:r>
            <a:r>
              <a:rPr lang="en-CA" sz="1100" baseline="0" dirty="0">
                <a:solidFill>
                  <a:schemeClr val="tx2"/>
                </a:solidFill>
              </a:rPr>
              <a:t> announced an initiative that will create a steering committee comprising local leaders in Winnipeg who are dedicated to finding the best way to remove barriers currently preventing low income families and children from accessing the CLB. It’s the first time a mayor and civic leaders have rallied around the cause of making sure that every child who is eligible receives one.  It is of particular relevance to Indigenous children who are underrepresented in receiving this benefit. Stephen </a:t>
            </a:r>
            <a:r>
              <a:rPr lang="en-CA" sz="1100" baseline="0" dirty="0" err="1">
                <a:solidFill>
                  <a:schemeClr val="tx2"/>
                </a:solidFill>
              </a:rPr>
              <a:t>Huddart</a:t>
            </a:r>
            <a:r>
              <a:rPr lang="en-CA" sz="1100" baseline="0" dirty="0">
                <a:solidFill>
                  <a:schemeClr val="tx2"/>
                </a:solidFill>
              </a:rPr>
              <a:t>,  President and CEO, the J.W. McConnell Family Foundation and May Wong,  Omega Foundation will support the advisory committee in advisory roles. President and CEO of United Way,  Executive Director,  Winnipeg Boldness Project, President and CEO,  Winnipeg Chamber of Commerce,  President and Vice-Chancellor,  University of Winnipeg,  Vice President &amp; Vice-Chancellor,  University of Winnipeg,  Vice President and COO,  Winnipeg Regional Health Authority,  Chief Superintendent,  Winnipeg School Division,  President and CEO,  Business Council of Winnipeg)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solidFill>
                <a:schemeClr val="tx2"/>
              </a:solidFill>
            </a:endParaRPr>
          </a:p>
          <a:p>
            <a:pPr lvl="0"/>
            <a:endParaRPr lang="en-CA" sz="14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28</a:t>
            </a:fld>
            <a:endParaRPr lang="en-CA" dirty="0"/>
          </a:p>
        </p:txBody>
      </p:sp>
    </p:spTree>
    <p:extLst>
      <p:ext uri="{BB962C8B-B14F-4D97-AF65-F5344CB8AC3E}">
        <p14:creationId xmlns:p14="http://schemas.microsoft.com/office/powerpoint/2010/main" xmlns="" val="3793466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 will now move on to other aspects of the Seeds of Hope project.  </a:t>
            </a:r>
          </a:p>
          <a:p>
            <a:endParaRPr lang="en-US" sz="1100" dirty="0"/>
          </a:p>
          <a:p>
            <a:r>
              <a:rPr lang="en-US" sz="1100" dirty="0"/>
              <a:t>The CLB is only one aspect. </a:t>
            </a:r>
          </a:p>
          <a:p>
            <a:endParaRPr lang="en-US" sz="1100" dirty="0"/>
          </a:p>
          <a:p>
            <a:r>
              <a:rPr lang="en-US" sz="1100" dirty="0"/>
              <a:t>Seeds</a:t>
            </a:r>
            <a:r>
              <a:rPr lang="en-US" sz="1100" baseline="0" dirty="0"/>
              <a:t> of Hope is all about being the Link from awareness to access.</a:t>
            </a:r>
          </a:p>
          <a:p>
            <a:endParaRPr lang="en-US" sz="1100" baseline="0" dirty="0"/>
          </a:p>
          <a:p>
            <a:r>
              <a:rPr lang="en-US" sz="1100" baseline="0" dirty="0"/>
              <a:t>Of creating awareness and then helping the families to gain access.</a:t>
            </a:r>
          </a:p>
          <a:p>
            <a:endParaRPr lang="en-US" sz="1100" baseline="0" dirty="0"/>
          </a:p>
          <a:p>
            <a:r>
              <a:rPr lang="en-US" sz="1100" baseline="0" dirty="0"/>
              <a:t>First the volunteers must be aware,  then they can make the families aware, and then they can assist the families in getting access.  </a:t>
            </a:r>
          </a:p>
          <a:p>
            <a:endParaRPr lang="en-US" sz="1100" baseline="0" dirty="0"/>
          </a:p>
          <a:p>
            <a:r>
              <a:rPr lang="en-US" sz="1100" baseline="0" dirty="0"/>
              <a:t>We see our role as Informed Navigators, referring and connecting families to programs, opportunities and services that can lead them to a healthier and more sustainable condition.  </a:t>
            </a:r>
            <a:endParaRPr lang="en-US" sz="1100" dirty="0"/>
          </a:p>
          <a:p>
            <a:endParaRPr lang="en-US" sz="1100" dirty="0"/>
          </a:p>
          <a:p>
            <a:r>
              <a:rPr lang="en-US" sz="1100" dirty="0"/>
              <a:t>Most the families we serve live very difficult and challenging</a:t>
            </a:r>
            <a:r>
              <a:rPr lang="en-US" sz="1100" baseline="0" dirty="0"/>
              <a:t> lives.  </a:t>
            </a:r>
          </a:p>
          <a:p>
            <a:endParaRPr lang="en-US" sz="1100" baseline="0" dirty="0"/>
          </a:p>
          <a:p>
            <a:r>
              <a:rPr lang="en-US" sz="1100" baseline="0" dirty="0"/>
              <a:t>They have multiple and cascading problems. </a:t>
            </a:r>
          </a:p>
          <a:p>
            <a:endParaRPr lang="en-US" sz="1100" baseline="0" dirty="0"/>
          </a:p>
          <a:p>
            <a:r>
              <a:rPr lang="en-US" sz="1100" baseline="0" dirty="0"/>
              <a:t>They need someone to walk alongside them and gently nudge them and help them.  </a:t>
            </a:r>
          </a:p>
          <a:p>
            <a:endParaRPr lang="en-US" sz="1100" baseline="0" dirty="0"/>
          </a:p>
          <a:p>
            <a:r>
              <a:rPr lang="en-US" sz="1100" baseline="0" dirty="0"/>
              <a:t>First comes awareness and then hopefully comes access is our middle C key message </a:t>
            </a:r>
            <a:endParaRPr lang="en-US" sz="11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29</a:t>
            </a:fld>
            <a:endParaRPr lang="en-CA" dirty="0"/>
          </a:p>
        </p:txBody>
      </p:sp>
    </p:spTree>
    <p:extLst>
      <p:ext uri="{BB962C8B-B14F-4D97-AF65-F5344CB8AC3E}">
        <p14:creationId xmlns:p14="http://schemas.microsoft.com/office/powerpoint/2010/main" xmlns="" val="403262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The</a:t>
            </a:r>
            <a:r>
              <a:rPr lang="en-CA" sz="1100" baseline="0" dirty="0"/>
              <a:t> </a:t>
            </a:r>
            <a:r>
              <a:rPr lang="en-CA" sz="1100" dirty="0"/>
              <a:t>Registered</a:t>
            </a:r>
            <a:r>
              <a:rPr lang="en-CA" sz="1100" baseline="0" dirty="0"/>
              <a:t> Education Savings Plans (RESP) is the tax – sheltered account required to receive any of the federal or provincial benefits associated with educations savings. </a:t>
            </a:r>
          </a:p>
          <a:p>
            <a:endParaRPr lang="en-CA" sz="1100" baseline="0" dirty="0"/>
          </a:p>
          <a:p>
            <a:r>
              <a:rPr lang="en-CA" sz="1100" baseline="0" dirty="0"/>
              <a:t>Think of this as a special bank account.  </a:t>
            </a:r>
          </a:p>
          <a:p>
            <a:endParaRPr lang="en-CA" sz="1100" baseline="0" dirty="0"/>
          </a:p>
          <a:p>
            <a:r>
              <a:rPr lang="en-CA" sz="1100" baseline="0" dirty="0"/>
              <a:t>The Canada Learning Bond (CLB</a:t>
            </a:r>
            <a:r>
              <a:rPr lang="en-CA" sz="1100" b="1" baseline="0" dirty="0"/>
              <a:t>) is free money </a:t>
            </a:r>
            <a:r>
              <a:rPr lang="en-CA" sz="1100" baseline="0" dirty="0"/>
              <a:t>or a kick start contribution by the federal government into the RESP of a lower income children.   </a:t>
            </a:r>
          </a:p>
          <a:p>
            <a:endParaRPr lang="en-CA" sz="1100" baseline="0" dirty="0"/>
          </a:p>
          <a:p>
            <a:r>
              <a:rPr lang="en-CA" sz="1100" baseline="0" dirty="0"/>
              <a:t>An initial grant of $500 is followed by an additional $100 per year,  to a maximum of $2000,  as long as they remain income eligible and have filed their taxes.</a:t>
            </a:r>
          </a:p>
          <a:p>
            <a:endParaRPr lang="en-CA" sz="1100" baseline="0" dirty="0"/>
          </a:p>
          <a:p>
            <a:r>
              <a:rPr lang="en-CA" sz="1100" baseline="0" dirty="0"/>
              <a:t>Canada Education Savings Grant (CESG) is a matching incentive designed to encourage contribution to an RESP.   The Grants are the result of family contributions which the government will match. </a:t>
            </a:r>
          </a:p>
          <a:p>
            <a:endParaRPr lang="en-CA" sz="1100" dirty="0"/>
          </a:p>
          <a:p>
            <a:pPr lvl="0"/>
            <a:r>
              <a:rPr lang="en-CA" sz="1100" baseline="0" dirty="0"/>
              <a:t>The RESP </a:t>
            </a:r>
            <a:r>
              <a:rPr lang="en-CA" sz="1100" dirty="0">
                <a:solidFill>
                  <a:schemeClr val="tx2"/>
                </a:solidFill>
              </a:rPr>
              <a:t>account can stay open for 36 years</a:t>
            </a:r>
            <a:r>
              <a:rPr lang="en-CA" sz="1100" baseline="0" dirty="0">
                <a:solidFill>
                  <a:schemeClr val="tx2"/>
                </a:solidFill>
              </a:rPr>
              <a:t> so there is a lot of time for the student to decide what educational path they want to take</a:t>
            </a:r>
            <a:endParaRPr lang="en-CA" sz="1100" dirty="0">
              <a:solidFill>
                <a:schemeClr val="tx2"/>
              </a:solidFill>
            </a:endParaRPr>
          </a:p>
          <a:p>
            <a:pPr lvl="0"/>
            <a:endParaRPr lang="en-CA" sz="1100" dirty="0">
              <a:solidFill>
                <a:schemeClr val="tx2"/>
              </a:solidFill>
            </a:endParaRPr>
          </a:p>
          <a:p>
            <a:pPr lvl="0"/>
            <a:r>
              <a:rPr lang="en-CA" sz="1100" dirty="0">
                <a:solidFill>
                  <a:schemeClr val="tx2"/>
                </a:solidFill>
              </a:rPr>
              <a:t>If a child does not go to post secondary, any funds the government has contributed goes back to the government,  any funds the family contributed goes back to the family </a:t>
            </a:r>
          </a:p>
          <a:p>
            <a:pPr marL="342900" lvl="0" indent="-342900">
              <a:buAutoNum type="arabicPeriod"/>
            </a:pPr>
            <a:endParaRPr lang="en-CA" sz="1200" dirty="0">
              <a:solidFill>
                <a:schemeClr val="bg1">
                  <a:lumMod val="65000"/>
                </a:schemeClr>
              </a:solidFill>
            </a:endParaRPr>
          </a:p>
          <a:p>
            <a:pPr lvl="0"/>
            <a:endParaRPr lang="en-CA" baseline="0" dirty="0"/>
          </a:p>
          <a:p>
            <a:pPr lvl="0"/>
            <a:endParaRPr lang="en-CA"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3</a:t>
            </a:fld>
            <a:endParaRPr lang="en-CA" dirty="0"/>
          </a:p>
        </p:txBody>
      </p:sp>
    </p:spTree>
    <p:extLst>
      <p:ext uri="{BB962C8B-B14F-4D97-AF65-F5344CB8AC3E}">
        <p14:creationId xmlns:p14="http://schemas.microsoft.com/office/powerpoint/2010/main" xmlns="" val="562642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endParaRPr lang="en-US" sz="1400" dirty="0"/>
          </a:p>
          <a:p>
            <a:pPr marL="0" indent="0">
              <a:buFont typeface="Arial"/>
              <a:buNone/>
            </a:pPr>
            <a:r>
              <a:rPr lang="en-US" sz="1100" dirty="0"/>
              <a:t>When we hear a need,  we want to activate a referral.</a:t>
            </a:r>
          </a:p>
          <a:p>
            <a:pPr marL="0" indent="0">
              <a:buFont typeface="Arial"/>
              <a:buNone/>
            </a:pPr>
            <a:endParaRPr lang="en-US" sz="1100" dirty="0"/>
          </a:p>
          <a:p>
            <a:pPr marL="0" indent="0">
              <a:buFont typeface="Arial"/>
              <a:buNone/>
            </a:pPr>
            <a:r>
              <a:rPr lang="en-US" sz="1100" dirty="0"/>
              <a:t>Its all about Relational Ministry.  Most</a:t>
            </a:r>
            <a:r>
              <a:rPr lang="en-US" sz="1100" baseline="0" dirty="0"/>
              <a:t> times the connection starts with providing food and from there a relationship develops and mutual trust grows.</a:t>
            </a:r>
          </a:p>
          <a:p>
            <a:pPr marL="457200" indent="-457200">
              <a:buFont typeface="Arial"/>
              <a:buChar char="•"/>
            </a:pPr>
            <a:endParaRPr lang="en-US" sz="1100" baseline="0" dirty="0"/>
          </a:p>
          <a:p>
            <a:pPr marL="0" indent="0">
              <a:buFont typeface="Arial"/>
              <a:buNone/>
            </a:pPr>
            <a:r>
              <a:rPr lang="en-US" sz="1100" baseline="0" dirty="0"/>
              <a:t>We can w</a:t>
            </a:r>
            <a:r>
              <a:rPr lang="en-US" sz="1100" dirty="0"/>
              <a:t>alk alongside the family and nudge them towards opportunities,  programs and services for them and their precious children.</a:t>
            </a:r>
          </a:p>
          <a:p>
            <a:pPr marL="0" indent="0">
              <a:buFont typeface="Arial"/>
              <a:buNone/>
            </a:pPr>
            <a:endParaRPr lang="en-US" sz="1100" dirty="0"/>
          </a:p>
          <a:p>
            <a:pPr marL="0" indent="0">
              <a:buFont typeface="Arial"/>
              <a:buNone/>
            </a:pPr>
            <a:endParaRPr lang="en-US" sz="1100" dirty="0"/>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30</a:t>
            </a:fld>
            <a:endParaRPr lang="en-CA" dirty="0"/>
          </a:p>
        </p:txBody>
      </p:sp>
    </p:spTree>
    <p:extLst>
      <p:ext uri="{BB962C8B-B14F-4D97-AF65-F5344CB8AC3E}">
        <p14:creationId xmlns:p14="http://schemas.microsoft.com/office/powerpoint/2010/main" xmlns="" val="294929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r>
              <a:rPr lang="en-US" sz="1100" dirty="0"/>
              <a:t>We started off by creating a resource binder.</a:t>
            </a:r>
          </a:p>
          <a:p>
            <a:endParaRPr lang="en-US" sz="1100" dirty="0"/>
          </a:p>
          <a:p>
            <a:r>
              <a:rPr lang="en-US" sz="1100" dirty="0"/>
              <a:t>Visited the key agencies in our community</a:t>
            </a:r>
            <a:r>
              <a:rPr lang="en-US" sz="1100" baseline="0" dirty="0"/>
              <a:t> in order </a:t>
            </a:r>
            <a:r>
              <a:rPr lang="en-US" sz="1100" dirty="0"/>
              <a:t>to get familiar with the offerings</a:t>
            </a:r>
          </a:p>
          <a:p>
            <a:endParaRPr lang="en-US" sz="1100" dirty="0"/>
          </a:p>
          <a:p>
            <a:r>
              <a:rPr lang="en-US" sz="1100" dirty="0"/>
              <a:t>We realized</a:t>
            </a:r>
            <a:r>
              <a:rPr lang="en-US" sz="1100" baseline="0" dirty="0"/>
              <a:t> the more informed we were, and the more connections and relationships we made with the various agencies and service providers, and the more collaboratively we worked together,  the more </a:t>
            </a:r>
            <a:r>
              <a:rPr lang="en-US" sz="1100" dirty="0"/>
              <a:t>effectively</a:t>
            </a:r>
            <a:r>
              <a:rPr lang="en-US" sz="1100" baseline="0" dirty="0"/>
              <a:t> we can serve  by connecting the families with programs, opportunities and services that can lead then to a healthier and more sustainable condition</a:t>
            </a:r>
          </a:p>
          <a:p>
            <a:endParaRPr lang="en-US" sz="1100" baseline="0" dirty="0"/>
          </a:p>
          <a:p>
            <a:r>
              <a:rPr lang="en-CA" sz="1100" dirty="0"/>
              <a:t>“There are two causes of exclusion: financial poverty and information poverty.”   Nicholas Barr</a:t>
            </a:r>
            <a:endParaRPr lang="en-US" sz="11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31</a:t>
            </a:fld>
            <a:endParaRPr lang="en-CA" dirty="0"/>
          </a:p>
        </p:txBody>
      </p:sp>
    </p:spTree>
    <p:extLst>
      <p:ext uri="{BB962C8B-B14F-4D97-AF65-F5344CB8AC3E}">
        <p14:creationId xmlns:p14="http://schemas.microsoft.com/office/powerpoint/2010/main" xmlns="" val="1406545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AC011-7379-42CF-BAEF-4BE4CE4539CA}" type="slidenum">
              <a:rPr lang="en-CA" smtClean="0"/>
              <a:pPr/>
              <a:t>32</a:t>
            </a:fld>
            <a:endParaRPr lang="en-CA" dirty="0"/>
          </a:p>
        </p:txBody>
      </p:sp>
    </p:spTree>
    <p:extLst>
      <p:ext uri="{BB962C8B-B14F-4D97-AF65-F5344CB8AC3E}">
        <p14:creationId xmlns:p14="http://schemas.microsoft.com/office/powerpoint/2010/main" xmlns="" val="136430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US" sz="1100" baseline="0" dirty="0">
                <a:latin typeface="+mn-lt"/>
              </a:rPr>
              <a:t>Canada Learning Bond Features</a:t>
            </a:r>
          </a:p>
          <a:p>
            <a:pPr lvl="0"/>
            <a:endParaRPr lang="en-US" sz="1100" baseline="0" dirty="0">
              <a:latin typeface="+mn-lt"/>
            </a:endParaRPr>
          </a:p>
          <a:p>
            <a:pPr lvl="0"/>
            <a:r>
              <a:rPr lang="en-US" sz="1100" dirty="0">
                <a:latin typeface="+mn-lt"/>
              </a:rPr>
              <a:t>The CLB</a:t>
            </a:r>
            <a:r>
              <a:rPr lang="en-US" sz="1100" baseline="0" dirty="0">
                <a:latin typeface="+mn-lt"/>
              </a:rPr>
              <a:t> is free money.  No parental contribution is required. It provides up to $2000 for post secondary for full or part time studies in apprenticeship,  CECEG (publically funded pre-university college in Quebec),  College,  Trade or university ,  for children born after January 2004 (so any children 14 or under) and whose families’ </a:t>
            </a:r>
            <a:r>
              <a:rPr lang="en-US" sz="1100" baseline="0" dirty="0">
                <a:solidFill>
                  <a:srgbClr val="FF0000"/>
                </a:solidFill>
                <a:latin typeface="+mn-lt"/>
              </a:rPr>
              <a:t>net income – line 236 – </a:t>
            </a:r>
            <a:r>
              <a:rPr lang="en-US" sz="1100" b="0" baseline="0" dirty="0">
                <a:solidFill>
                  <a:srgbClr val="FF0000"/>
                </a:solidFill>
                <a:latin typeface="+mn-lt"/>
              </a:rPr>
              <a:t>is $45,916 </a:t>
            </a:r>
            <a:r>
              <a:rPr lang="en-US" sz="1100" baseline="0" dirty="0">
                <a:solidFill>
                  <a:srgbClr val="FF0000"/>
                </a:solidFill>
                <a:latin typeface="+mn-lt"/>
              </a:rPr>
              <a:t>(</a:t>
            </a:r>
            <a:r>
              <a:rPr lang="en-US" sz="1100" baseline="0" dirty="0">
                <a:latin typeface="+mn-lt"/>
              </a:rPr>
              <a:t>indexed annually) so every family our Ministry serves is entitled</a:t>
            </a:r>
          </a:p>
          <a:p>
            <a:pPr lvl="0"/>
            <a:endParaRPr lang="en-US" sz="2000" baseline="0" dirty="0">
              <a:latin typeface="+mn-lt"/>
            </a:endParaRPr>
          </a:p>
          <a:p>
            <a:pPr lvl="0"/>
            <a:r>
              <a:rPr lang="en-US" sz="2000" baseline="0" dirty="0">
                <a:latin typeface="+mn-lt"/>
              </a:rPr>
              <a:t>It allows education savings to get started even when parents can’t contribute themselves</a:t>
            </a:r>
            <a:endParaRPr lang="en-US" sz="2000" dirty="0">
              <a:latin typeface="+mn-lt"/>
            </a:endParaRPr>
          </a:p>
          <a:p>
            <a:pPr lvl="0"/>
            <a:endParaRPr lang="en-US" sz="2000" dirty="0">
              <a:latin typeface="+mn-lt"/>
            </a:endParaRPr>
          </a:p>
          <a:p>
            <a:pPr lvl="0"/>
            <a:r>
              <a:rPr lang="en-US" sz="2000" dirty="0">
                <a:latin typeface="+mn-lt"/>
              </a:rPr>
              <a:t>The grant is retroactive which means that when an eligible family applies for the Bond their first deposit will include the initial $500 as well as $100 for each previous year the child was eligible. For example, if an eligible family applies for the Bond when their child is 5 years old and they've always been eligible, their first deposit will be $900.  If</a:t>
            </a:r>
            <a:r>
              <a:rPr lang="en-US" sz="2000" baseline="0" dirty="0">
                <a:latin typeface="+mn-lt"/>
              </a:rPr>
              <a:t> the child is 14 and the family has always been income eligible,  they will receive $1900.</a:t>
            </a:r>
            <a:endParaRPr lang="en-CA" sz="2000" dirty="0">
              <a:latin typeface="+mn-lt"/>
            </a:endParaRPr>
          </a:p>
          <a:p>
            <a:r>
              <a:rPr lang="en-CA" sz="2000" dirty="0">
                <a:latin typeface="+mn-lt"/>
              </a:rPr>
              <a:t> </a:t>
            </a:r>
          </a:p>
          <a:p>
            <a:pPr lvl="0"/>
            <a:r>
              <a:rPr lang="en-US" sz="2000" dirty="0">
                <a:latin typeface="+mn-lt"/>
              </a:rPr>
              <a:t>The Canada Learning Bond is an incredible opportunity for parents to get savings started even if they have no money of their own to contribute.  </a:t>
            </a:r>
          </a:p>
          <a:p>
            <a:pPr lvl="0"/>
            <a:endParaRPr lang="en-US" sz="2000" dirty="0">
              <a:latin typeface="+mn-lt"/>
            </a:endParaRPr>
          </a:p>
          <a:p>
            <a:pPr lvl="0"/>
            <a:r>
              <a:rPr lang="en-US" sz="2000" dirty="0">
                <a:latin typeface="+mn-lt"/>
              </a:rPr>
              <a:t>We also know that once an RESP account is open and parents start receiving the Learning Bond, most find ways to add to those savings on their own, even though they didn't have to.</a:t>
            </a:r>
          </a:p>
          <a:p>
            <a:pPr lvl="0"/>
            <a:endParaRPr lang="en-US" sz="2000" dirty="0">
              <a:latin typeface="+mn-lt"/>
            </a:endParaRPr>
          </a:p>
          <a:p>
            <a:pPr lvl="0"/>
            <a:r>
              <a:rPr lang="en-CA" sz="2000" dirty="0">
                <a:latin typeface="+mn-lt"/>
              </a:rPr>
              <a:t>The statistics shows that even though no contributions are needed,  in over 90% of the accounts,  additional funds are being deposited</a:t>
            </a:r>
          </a:p>
          <a:p>
            <a:pPr marL="176336" indent="-176336">
              <a:buFont typeface="Arial" panose="020B0604020202020204" pitchFamily="34" charset="0"/>
              <a:buChar char="•"/>
            </a:pPr>
            <a:endParaRPr lang="en-CA" b="1"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4</a:t>
            </a:fld>
            <a:endParaRPr lang="en-CA" dirty="0"/>
          </a:p>
        </p:txBody>
      </p:sp>
    </p:spTree>
    <p:extLst>
      <p:ext uri="{BB962C8B-B14F-4D97-AF65-F5344CB8AC3E}">
        <p14:creationId xmlns:p14="http://schemas.microsoft.com/office/powerpoint/2010/main" xmlns="" val="218091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100" dirty="0"/>
              <a:t>So to recap, the CLB is available to families with a </a:t>
            </a:r>
            <a:r>
              <a:rPr lang="en-US" sz="1100" dirty="0">
                <a:solidFill>
                  <a:srgbClr val="FF0000"/>
                </a:solidFill>
              </a:rPr>
              <a:t>net</a:t>
            </a:r>
            <a:r>
              <a:rPr lang="en-US" sz="1100" baseline="0" dirty="0">
                <a:solidFill>
                  <a:srgbClr val="FF0000"/>
                </a:solidFill>
              </a:rPr>
              <a:t> </a:t>
            </a:r>
            <a:r>
              <a:rPr lang="en-US" sz="1100" dirty="0">
                <a:solidFill>
                  <a:srgbClr val="FF0000"/>
                </a:solidFill>
              </a:rPr>
              <a:t>family income </a:t>
            </a:r>
            <a:r>
              <a:rPr lang="en-US" sz="1100" b="0" dirty="0">
                <a:solidFill>
                  <a:srgbClr val="FF0000"/>
                </a:solidFill>
              </a:rPr>
              <a:t>of $45,916 </a:t>
            </a:r>
            <a:r>
              <a:rPr lang="en-US" sz="1100" dirty="0">
                <a:solidFill>
                  <a:srgbClr val="FF0000"/>
                </a:solidFill>
              </a:rPr>
              <a:t>or less </a:t>
            </a:r>
            <a:r>
              <a:rPr lang="en-US" sz="1100" dirty="0"/>
              <a:t>with children born January 2004 or later,</a:t>
            </a:r>
            <a:r>
              <a:rPr lang="en-US" sz="1100" baseline="0" dirty="0"/>
              <a:t> so age 14 or under.  </a:t>
            </a:r>
          </a:p>
          <a:p>
            <a:pPr lvl="0"/>
            <a:endParaRPr lang="en-US" sz="1100" baseline="0" dirty="0"/>
          </a:p>
          <a:p>
            <a:pPr lvl="0"/>
            <a:r>
              <a:rPr lang="en-US" sz="1100" baseline="0" dirty="0"/>
              <a:t>The income eligibility is based on number of children.  The more children in the family,  the higher the income eligibility amount is.</a:t>
            </a:r>
          </a:p>
          <a:p>
            <a:pPr lvl="0"/>
            <a:endParaRPr lang="en-US" sz="1100" baseline="0" dirty="0"/>
          </a:p>
          <a:p>
            <a:pPr lvl="0"/>
            <a:r>
              <a:rPr lang="en-US" sz="1100" baseline="0" dirty="0"/>
              <a:t>1–3 ($45,916), 4 ($51,809),  5 ($57,724), 6 ($63,640), 7 ($69,556),  8 ($75,472),  9 ($81,388),  10 ($87,304)   </a:t>
            </a:r>
            <a:endParaRPr lang="en-US" sz="1100" dirty="0"/>
          </a:p>
          <a:p>
            <a:pPr lvl="0"/>
            <a:endParaRPr lang="en-US" sz="1100" dirty="0"/>
          </a:p>
          <a:p>
            <a:pPr lvl="0"/>
            <a:endParaRPr lang="en-CA" sz="1400" dirty="0">
              <a:solidFill>
                <a:schemeClr val="tx2"/>
              </a:solidFill>
            </a:endParaRPr>
          </a:p>
          <a:p>
            <a:pPr lvl="0"/>
            <a:endParaRPr lang="en-CA" sz="1400" dirty="0"/>
          </a:p>
          <a:p>
            <a:endParaRPr lang="en-US" sz="14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5</a:t>
            </a:fld>
            <a:endParaRPr lang="en-CA" dirty="0"/>
          </a:p>
        </p:txBody>
      </p:sp>
    </p:spTree>
    <p:extLst>
      <p:ext uri="{BB962C8B-B14F-4D97-AF65-F5344CB8AC3E}">
        <p14:creationId xmlns:p14="http://schemas.microsoft.com/office/powerpoint/2010/main" xmlns="" val="382272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t>The Federal government also offers an extra incentive to help motivate and support families to save in an RESP. </a:t>
            </a:r>
          </a:p>
          <a:p>
            <a:pPr lvl="0"/>
            <a:endParaRPr lang="en-US" sz="1100" dirty="0"/>
          </a:p>
          <a:p>
            <a:pPr lvl="0"/>
            <a:r>
              <a:rPr lang="en-US" sz="1100" dirty="0"/>
              <a:t>There are 2 matching grants -  The Basic</a:t>
            </a:r>
            <a:r>
              <a:rPr lang="en-US" sz="1100" baseline="0" dirty="0"/>
              <a:t> </a:t>
            </a:r>
            <a:r>
              <a:rPr lang="en-US" sz="1100" dirty="0"/>
              <a:t>Canada</a:t>
            </a:r>
            <a:r>
              <a:rPr lang="en-US" sz="1100" baseline="0" dirty="0"/>
              <a:t> Education Savings Grant (20%) and the Additional Canada Education Savings Grant (up to an additional 20%)</a:t>
            </a:r>
            <a:endParaRPr lang="en-US" sz="1100" dirty="0"/>
          </a:p>
          <a:p>
            <a:pPr lvl="0"/>
            <a:endParaRPr lang="en-US" sz="1100" dirty="0"/>
          </a:p>
          <a:p>
            <a:pPr lvl="0"/>
            <a:r>
              <a:rPr lang="en-US" sz="1100" dirty="0"/>
              <a:t>These matching grants add more money to an RESP when a family contributes their own money.</a:t>
            </a:r>
            <a:endParaRPr lang="en-CA" sz="1100" dirty="0"/>
          </a:p>
          <a:p>
            <a:r>
              <a:rPr lang="en-US" sz="1100" dirty="0"/>
              <a:t> </a:t>
            </a:r>
            <a:endParaRPr lang="en-CA" sz="1100" dirty="0"/>
          </a:p>
          <a:p>
            <a:pPr lvl="0"/>
            <a:r>
              <a:rPr lang="en-US" sz="1100" dirty="0"/>
              <a:t>Everyone who starts an RESP, regardless of income is eligible for some matching money, but the Federal government provides a bigger match, the lower the family’s income. </a:t>
            </a:r>
          </a:p>
          <a:p>
            <a:pPr lvl="0"/>
            <a:endParaRPr lang="en-US" sz="1100" dirty="0"/>
          </a:p>
          <a:p>
            <a:pPr lvl="0"/>
            <a:r>
              <a:rPr lang="en-US" sz="1100" dirty="0"/>
              <a:t>The</a:t>
            </a:r>
            <a:r>
              <a:rPr lang="en-US" sz="1100" baseline="0" dirty="0"/>
              <a:t> lower the income,  the larger the matching grant.</a:t>
            </a:r>
          </a:p>
          <a:p>
            <a:pPr lvl="0"/>
            <a:endParaRPr lang="en-US" sz="1100" dirty="0"/>
          </a:p>
          <a:p>
            <a:pPr lvl="0"/>
            <a:r>
              <a:rPr lang="en-US" sz="1100" dirty="0"/>
              <a:t>For example, for every $100 that a family contributes to an RESP, the government will deposit an extra:</a:t>
            </a:r>
            <a:endParaRPr lang="en-CA" sz="1100" dirty="0"/>
          </a:p>
          <a:p>
            <a:r>
              <a:rPr lang="en-US" sz="1100" dirty="0"/>
              <a:t> </a:t>
            </a:r>
            <a:endParaRPr lang="en-CA" sz="1100" dirty="0"/>
          </a:p>
          <a:p>
            <a:pPr lvl="1"/>
            <a:r>
              <a:rPr lang="en-US" sz="1100" dirty="0"/>
              <a:t>$40 (40% match) if the family’s net income is </a:t>
            </a:r>
            <a:r>
              <a:rPr lang="en-US" sz="1100" b="1" dirty="0"/>
              <a:t>$45,9016 or less</a:t>
            </a:r>
            <a:endParaRPr lang="en-CA" sz="1100" b="1" dirty="0"/>
          </a:p>
          <a:p>
            <a:pPr lvl="1"/>
            <a:r>
              <a:rPr lang="en-US" sz="1100" dirty="0"/>
              <a:t>$30 (30% match) if the family’s net income is more than $45,917 but not more than $91,831</a:t>
            </a:r>
            <a:endParaRPr lang="en-CA" sz="1100" dirty="0"/>
          </a:p>
          <a:p>
            <a:pPr lvl="1"/>
            <a:r>
              <a:rPr lang="en-US" sz="1100" dirty="0"/>
              <a:t>$20 (20% match) if the family’s net income is more than $91,832</a:t>
            </a:r>
            <a:endParaRPr lang="en-CA" sz="1100" dirty="0"/>
          </a:p>
          <a:p>
            <a:r>
              <a:rPr lang="en-US" sz="1100" dirty="0"/>
              <a:t> </a:t>
            </a:r>
            <a:endParaRPr lang="en-CA" sz="1100" dirty="0"/>
          </a:p>
          <a:p>
            <a:pPr lvl="0"/>
            <a:r>
              <a:rPr lang="en-US" sz="1100" dirty="0"/>
              <a:t>These figures are indexed upward every year.</a:t>
            </a:r>
            <a:endParaRPr lang="en-CA" sz="1100" dirty="0"/>
          </a:p>
          <a:p>
            <a:r>
              <a:rPr lang="en-US" sz="1100" dirty="0"/>
              <a:t> </a:t>
            </a:r>
            <a:endParaRPr lang="en-CA" sz="1100" dirty="0"/>
          </a:p>
          <a:p>
            <a:pPr lvl="0"/>
            <a:r>
              <a:rPr lang="en-US" sz="1100" dirty="0"/>
              <a:t>And it doesn’t matter who contributes. </a:t>
            </a:r>
          </a:p>
          <a:p>
            <a:pPr lvl="0"/>
            <a:endParaRPr lang="en-US" sz="1100" dirty="0"/>
          </a:p>
          <a:p>
            <a:pPr lvl="0"/>
            <a:r>
              <a:rPr lang="en-US" sz="1100" dirty="0"/>
              <a:t>If a grandparent or a friend wants to contribute to a child’s education savings, the matching incentive is still added.</a:t>
            </a:r>
            <a:endParaRPr lang="en-CA" sz="1100" dirty="0"/>
          </a:p>
          <a:p>
            <a:r>
              <a:rPr lang="en-US" sz="1100" dirty="0"/>
              <a:t> </a:t>
            </a:r>
            <a:endParaRPr lang="en-CA" sz="1100" dirty="0"/>
          </a:p>
          <a:p>
            <a:pPr lvl="0"/>
            <a:r>
              <a:rPr lang="en-US" sz="1100" dirty="0"/>
              <a:t>The amount of the matching incentive is based on the income level of the child’s parent or primary caregiver.</a:t>
            </a:r>
            <a:endParaRPr lang="en-CA" sz="1100" dirty="0"/>
          </a:p>
          <a:p>
            <a:r>
              <a:rPr lang="en-CA" sz="1100" b="1" dirty="0"/>
              <a:t> </a:t>
            </a:r>
            <a:endParaRPr lang="en-CA" sz="1100" dirty="0"/>
          </a:p>
          <a:p>
            <a:pPr lvl="0"/>
            <a:r>
              <a:rPr lang="en-US" sz="1100" dirty="0"/>
              <a:t>One thing to note – there are annual limits to the amount the government will match and a lifetime limit of $7,200 in matching grants per child.  Maximum</a:t>
            </a:r>
            <a:r>
              <a:rPr lang="en-US" sz="1100" baseline="0" dirty="0"/>
              <a:t> that can be contributed to RESP is $50,000 lifetime </a:t>
            </a:r>
            <a:endParaRPr lang="en-CA" sz="1100" dirty="0"/>
          </a:p>
          <a:p>
            <a:endParaRPr lang="en-CA"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6</a:t>
            </a:fld>
            <a:endParaRPr lang="en-CA" dirty="0"/>
          </a:p>
        </p:txBody>
      </p:sp>
    </p:spTree>
    <p:extLst>
      <p:ext uri="{BB962C8B-B14F-4D97-AF65-F5344CB8AC3E}">
        <p14:creationId xmlns:p14="http://schemas.microsoft.com/office/powerpoint/2010/main" xmlns="" val="198656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latin typeface="+mn-lt"/>
                <a:ea typeface="+mn-ea"/>
                <a:cs typeface="+mn-cs"/>
              </a:rPr>
              <a:t>Parents/guardians who live in British Colombia and Quebec have the opportunity to apply for these additional provincial education savings plans.</a:t>
            </a:r>
          </a:p>
          <a:p>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I will provide a little more information for you about each of these.</a:t>
            </a:r>
            <a:endParaRPr lang="en-US" sz="1100"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7</a:t>
            </a:fld>
            <a:endParaRPr lang="en-CA" dirty="0"/>
          </a:p>
        </p:txBody>
      </p:sp>
    </p:spTree>
    <p:extLst>
      <p:ext uri="{BB962C8B-B14F-4D97-AF65-F5344CB8AC3E}">
        <p14:creationId xmlns:p14="http://schemas.microsoft.com/office/powerpoint/2010/main" xmlns="" val="790927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a:t>
            </a:r>
            <a:r>
              <a:rPr lang="en-US" sz="1100" baseline="0" dirty="0"/>
              <a:t> British Columbia Training and Education Savings Grants, is k</a:t>
            </a:r>
            <a:r>
              <a:rPr lang="en-US" sz="1100" dirty="0"/>
              <a:t>nown as BCTESG – will help families to plan for and save early for their children’s post secondary education or training</a:t>
            </a:r>
          </a:p>
          <a:p>
            <a:endParaRPr lang="en-US" sz="1100" dirty="0"/>
          </a:p>
          <a:p>
            <a:r>
              <a:rPr lang="en-US" sz="1100" dirty="0"/>
              <a:t>Government contributes $1200 to eligible children</a:t>
            </a:r>
          </a:p>
          <a:p>
            <a:endParaRPr lang="en-US" sz="1100" dirty="0"/>
          </a:p>
          <a:p>
            <a:r>
              <a:rPr lang="en-US" sz="1100" dirty="0"/>
              <a:t>The</a:t>
            </a:r>
            <a:r>
              <a:rPr lang="en-US" sz="1100" baseline="0" dirty="0"/>
              <a:t> </a:t>
            </a:r>
            <a:r>
              <a:rPr lang="en-US" sz="1100" dirty="0"/>
              <a:t>RESP must be with a financial institution which offers the grant</a:t>
            </a:r>
          </a:p>
          <a:p>
            <a:endParaRPr lang="en-US" sz="1100" dirty="0"/>
          </a:p>
          <a:p>
            <a:r>
              <a:rPr lang="en-US" sz="1100" dirty="0"/>
              <a:t>The child must be born 2006 or later</a:t>
            </a:r>
          </a:p>
          <a:p>
            <a:endParaRPr lang="en-US" sz="1100" dirty="0"/>
          </a:p>
          <a:p>
            <a:r>
              <a:rPr lang="en-US" sz="1100" dirty="0"/>
              <a:t>The application must be made between the</a:t>
            </a:r>
            <a:r>
              <a:rPr lang="en-US" sz="1100" baseline="0" dirty="0"/>
              <a:t> child’s </a:t>
            </a:r>
            <a:r>
              <a:rPr lang="en-US" sz="1100" dirty="0"/>
              <a:t>6</a:t>
            </a:r>
            <a:r>
              <a:rPr lang="en-US" sz="1100" baseline="30000" dirty="0"/>
              <a:t>th</a:t>
            </a:r>
            <a:r>
              <a:rPr lang="en-US" sz="1100" dirty="0"/>
              <a:t> and 9</a:t>
            </a:r>
            <a:r>
              <a:rPr lang="en-US" sz="1100" baseline="30000" dirty="0"/>
              <a:t>th</a:t>
            </a:r>
            <a:r>
              <a:rPr lang="en-US" sz="1100" dirty="0"/>
              <a:t> birthday</a:t>
            </a:r>
          </a:p>
          <a:p>
            <a:endParaRPr lang="en-US" sz="1100" dirty="0"/>
          </a:p>
          <a:p>
            <a:r>
              <a:rPr lang="en-US" sz="1100" dirty="0"/>
              <a:t>The RESP beneficiary must be the name of the child</a:t>
            </a:r>
          </a:p>
          <a:p>
            <a:endParaRPr lang="en-US" sz="1100" dirty="0"/>
          </a:p>
          <a:p>
            <a:r>
              <a:rPr lang="en-US" sz="1100" dirty="0"/>
              <a:t>You and your child must</a:t>
            </a:r>
            <a:r>
              <a:rPr lang="en-US" sz="1100" baseline="0" dirty="0"/>
              <a:t> be resident</a:t>
            </a:r>
          </a:p>
          <a:p>
            <a:endParaRPr lang="en-US" sz="1100" baseline="0" dirty="0"/>
          </a:p>
          <a:p>
            <a:endParaRPr lang="en-US" sz="1100" dirty="0"/>
          </a:p>
          <a:p>
            <a:endParaRPr lang="en-US"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8</a:t>
            </a:fld>
            <a:endParaRPr lang="en-CA" dirty="0"/>
          </a:p>
        </p:txBody>
      </p:sp>
    </p:spTree>
    <p:extLst>
      <p:ext uri="{BB962C8B-B14F-4D97-AF65-F5344CB8AC3E}">
        <p14:creationId xmlns:p14="http://schemas.microsoft.com/office/powerpoint/2010/main" xmlns="" val="27874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The Quebec Education</a:t>
            </a:r>
            <a:r>
              <a:rPr lang="en-US" sz="1100" baseline="0" dirty="0"/>
              <a:t> Savings Incentive, known</a:t>
            </a:r>
            <a:r>
              <a:rPr lang="en-US" sz="1100" dirty="0"/>
              <a:t> as CQESI – will help families save early for their children’s post secondary education or training and is a tax measure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The incentive is equal</a:t>
            </a:r>
            <a:r>
              <a:rPr lang="en-US" sz="1100" baseline="0" dirty="0"/>
              <a:t> to 10% of your annual contributions,  up to a maximum of $3,600</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p>
            <a:r>
              <a:rPr lang="en-US" sz="1100" dirty="0"/>
              <a:t>This</a:t>
            </a:r>
            <a:r>
              <a:rPr lang="en-US" sz="1100" baseline="0" dirty="0"/>
              <a:t> grant t</a:t>
            </a:r>
            <a:r>
              <a:rPr lang="en-US" sz="1100" dirty="0"/>
              <a:t>ook effect February 2007</a:t>
            </a:r>
          </a:p>
          <a:p>
            <a:endParaRPr lang="en-US" sz="1100" dirty="0"/>
          </a:p>
          <a:p>
            <a:r>
              <a:rPr lang="en-US" sz="1100" dirty="0"/>
              <a:t>It</a:t>
            </a:r>
            <a:r>
              <a:rPr lang="en-US" sz="1100" baseline="0" dirty="0"/>
              <a:t> i</a:t>
            </a:r>
            <a:r>
              <a:rPr lang="en-US" sz="1100" dirty="0"/>
              <a:t>s a refundable tax credit payable straight into the Registered Educational Savings Plan of a Financial institution or RESP provider that offers the CQESI</a:t>
            </a:r>
          </a:p>
          <a:p>
            <a:endParaRPr lang="en-US" sz="1100" dirty="0"/>
          </a:p>
          <a:p>
            <a:r>
              <a:rPr lang="en-US" sz="1100" dirty="0"/>
              <a:t>The trustee designated by the RESP must apply for the credit through revenue Quebec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CA" b="0" dirty="0"/>
              <a:t>Additional</a:t>
            </a:r>
            <a:r>
              <a:rPr lang="en-CA" b="0" baseline="0" dirty="0"/>
              <a:t> detail: </a:t>
            </a:r>
            <a:r>
              <a:rPr lang="en-CA" b="0" dirty="0"/>
              <a:t>Quebec</a:t>
            </a:r>
            <a:r>
              <a:rPr lang="en-CA" dirty="0"/>
              <a:t> has the QESI (Quebec Education Savings Incentive) - For those who are eligible to receive it, the Quebec Education Savings Incentive is equal to 10% of your annual RESP contribution – up to a maximum of $3,600.  Each year, a registered education savings plan (RESP) account can receive an amount equal to 10% of the net contributions paid into it over the course of a year, up to a maximum of $250. In addition, as of 2008, any benefits accrued during previous years can be added to the basic amount, up to a maximum of $250.  To help low-income families, an increase of up to $50 per year, calculated on the basis of family income, may be added to the basic amount.</a:t>
            </a:r>
          </a:p>
          <a:p>
            <a:endParaRPr lang="en-US" dirty="0"/>
          </a:p>
        </p:txBody>
      </p:sp>
      <p:sp>
        <p:nvSpPr>
          <p:cNvPr id="4" name="Slide Number Placeholder 3"/>
          <p:cNvSpPr>
            <a:spLocks noGrp="1"/>
          </p:cNvSpPr>
          <p:nvPr>
            <p:ph type="sldNum" sz="quarter" idx="10"/>
          </p:nvPr>
        </p:nvSpPr>
        <p:spPr/>
        <p:txBody>
          <a:bodyPr/>
          <a:lstStyle/>
          <a:p>
            <a:fld id="{2E5AC011-7379-42CF-BAEF-4BE4CE4539CA}" type="slidenum">
              <a:rPr lang="en-CA" smtClean="0"/>
              <a:pPr/>
              <a:t>9</a:t>
            </a:fld>
            <a:endParaRPr lang="en-CA" dirty="0"/>
          </a:p>
        </p:txBody>
      </p:sp>
    </p:spTree>
    <p:extLst>
      <p:ext uri="{BB962C8B-B14F-4D97-AF65-F5344CB8AC3E}">
        <p14:creationId xmlns:p14="http://schemas.microsoft.com/office/powerpoint/2010/main" xmlns="" val="162195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7959F0-31B9-4845-9AEB-34AE5A7735B3}" type="datetimeFigureOut">
              <a:rPr lang="en-CA" smtClean="0"/>
              <a:pPr/>
              <a:t>2018-07-07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608C1F2-0B7B-4262-A6EF-3A2CAC65A396}" type="slidenum">
              <a:rPr lang="en-CA" smtClean="0"/>
              <a:pPr/>
              <a:t>‹#›</a:t>
            </a:fld>
            <a:endParaRPr lang="en-CA" dirty="0"/>
          </a:p>
        </p:txBody>
      </p:sp>
    </p:spTree>
    <p:extLst>
      <p:ext uri="{BB962C8B-B14F-4D97-AF65-F5344CB8AC3E}">
        <p14:creationId xmlns:p14="http://schemas.microsoft.com/office/powerpoint/2010/main" xmlns="" val="228274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959F0-31B9-4845-9AEB-34AE5A7735B3}" type="datetimeFigureOut">
              <a:rPr lang="en-CA" smtClean="0"/>
              <a:pPr/>
              <a:t>2018-07-07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608C1F2-0B7B-4262-A6EF-3A2CAC65A396}" type="slidenum">
              <a:rPr lang="en-CA" smtClean="0"/>
              <a:pPr/>
              <a:t>‹#›</a:t>
            </a:fld>
            <a:endParaRPr lang="en-CA" dirty="0"/>
          </a:p>
        </p:txBody>
      </p:sp>
    </p:spTree>
    <p:extLst>
      <p:ext uri="{BB962C8B-B14F-4D97-AF65-F5344CB8AC3E}">
        <p14:creationId xmlns:p14="http://schemas.microsoft.com/office/powerpoint/2010/main" xmlns="" val="162224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959F0-31B9-4845-9AEB-34AE5A7735B3}" type="datetimeFigureOut">
              <a:rPr lang="en-CA" smtClean="0"/>
              <a:pPr/>
              <a:t>2018-07-07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608C1F2-0B7B-4262-A6EF-3A2CAC65A396}" type="slidenum">
              <a:rPr lang="en-CA" smtClean="0"/>
              <a:pPr/>
              <a:t>‹#›</a:t>
            </a:fld>
            <a:endParaRPr lang="en-CA" dirty="0"/>
          </a:p>
        </p:txBody>
      </p:sp>
    </p:spTree>
    <p:extLst>
      <p:ext uri="{BB962C8B-B14F-4D97-AF65-F5344CB8AC3E}">
        <p14:creationId xmlns:p14="http://schemas.microsoft.com/office/powerpoint/2010/main" xmlns="" val="301642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959F0-31B9-4845-9AEB-34AE5A7735B3}" type="datetimeFigureOut">
              <a:rPr lang="en-CA" smtClean="0"/>
              <a:pPr/>
              <a:t>2018-07-07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608C1F2-0B7B-4262-A6EF-3A2CAC65A396}" type="slidenum">
              <a:rPr lang="en-CA" smtClean="0"/>
              <a:pPr/>
              <a:t>‹#›</a:t>
            </a:fld>
            <a:endParaRPr lang="en-CA" dirty="0"/>
          </a:p>
        </p:txBody>
      </p:sp>
    </p:spTree>
    <p:extLst>
      <p:ext uri="{BB962C8B-B14F-4D97-AF65-F5344CB8AC3E}">
        <p14:creationId xmlns:p14="http://schemas.microsoft.com/office/powerpoint/2010/main" xmlns="" val="353115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7959F0-31B9-4845-9AEB-34AE5A7735B3}" type="datetimeFigureOut">
              <a:rPr lang="en-CA" smtClean="0"/>
              <a:pPr/>
              <a:t>2018-07-07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608C1F2-0B7B-4262-A6EF-3A2CAC65A396}" type="slidenum">
              <a:rPr lang="en-CA" smtClean="0"/>
              <a:pPr/>
              <a:t>‹#›</a:t>
            </a:fld>
            <a:endParaRPr lang="en-CA" dirty="0"/>
          </a:p>
        </p:txBody>
      </p:sp>
    </p:spTree>
    <p:extLst>
      <p:ext uri="{BB962C8B-B14F-4D97-AF65-F5344CB8AC3E}">
        <p14:creationId xmlns:p14="http://schemas.microsoft.com/office/powerpoint/2010/main" xmlns="" val="123237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7959F0-31B9-4845-9AEB-34AE5A7735B3}" type="datetimeFigureOut">
              <a:rPr lang="en-CA" smtClean="0"/>
              <a:pPr/>
              <a:t>2018-07-07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608C1F2-0B7B-4262-A6EF-3A2CAC65A396}" type="slidenum">
              <a:rPr lang="en-CA" smtClean="0"/>
              <a:pPr/>
              <a:t>‹#›</a:t>
            </a:fld>
            <a:endParaRPr lang="en-CA" dirty="0"/>
          </a:p>
        </p:txBody>
      </p:sp>
    </p:spTree>
    <p:extLst>
      <p:ext uri="{BB962C8B-B14F-4D97-AF65-F5344CB8AC3E}">
        <p14:creationId xmlns:p14="http://schemas.microsoft.com/office/powerpoint/2010/main" xmlns="" val="268970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7959F0-31B9-4845-9AEB-34AE5A7735B3}" type="datetimeFigureOut">
              <a:rPr lang="en-CA" smtClean="0"/>
              <a:pPr/>
              <a:t>2018-07-07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2608C1F2-0B7B-4262-A6EF-3A2CAC65A396}" type="slidenum">
              <a:rPr lang="en-CA" smtClean="0"/>
              <a:pPr/>
              <a:t>‹#›</a:t>
            </a:fld>
            <a:endParaRPr lang="en-CA" dirty="0"/>
          </a:p>
        </p:txBody>
      </p:sp>
    </p:spTree>
    <p:extLst>
      <p:ext uri="{BB962C8B-B14F-4D97-AF65-F5344CB8AC3E}">
        <p14:creationId xmlns:p14="http://schemas.microsoft.com/office/powerpoint/2010/main" xmlns="" val="49775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7959F0-31B9-4845-9AEB-34AE5A7735B3}" type="datetimeFigureOut">
              <a:rPr lang="en-CA" smtClean="0"/>
              <a:pPr/>
              <a:t>2018-07-07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608C1F2-0B7B-4262-A6EF-3A2CAC65A396}" type="slidenum">
              <a:rPr lang="en-CA" smtClean="0"/>
              <a:pPr/>
              <a:t>‹#›</a:t>
            </a:fld>
            <a:endParaRPr lang="en-CA" dirty="0"/>
          </a:p>
        </p:txBody>
      </p:sp>
    </p:spTree>
    <p:extLst>
      <p:ext uri="{BB962C8B-B14F-4D97-AF65-F5344CB8AC3E}">
        <p14:creationId xmlns:p14="http://schemas.microsoft.com/office/powerpoint/2010/main" xmlns="" val="325881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959F0-31B9-4845-9AEB-34AE5A7735B3}" type="datetimeFigureOut">
              <a:rPr lang="en-CA" smtClean="0"/>
              <a:pPr/>
              <a:t>2018-07-07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608C1F2-0B7B-4262-A6EF-3A2CAC65A396}" type="slidenum">
              <a:rPr lang="en-CA" smtClean="0"/>
              <a:pPr/>
              <a:t>‹#›</a:t>
            </a:fld>
            <a:endParaRPr lang="en-CA" dirty="0"/>
          </a:p>
        </p:txBody>
      </p:sp>
    </p:spTree>
    <p:extLst>
      <p:ext uri="{BB962C8B-B14F-4D97-AF65-F5344CB8AC3E}">
        <p14:creationId xmlns:p14="http://schemas.microsoft.com/office/powerpoint/2010/main" xmlns="" val="412253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7959F0-31B9-4845-9AEB-34AE5A7735B3}" type="datetimeFigureOut">
              <a:rPr lang="en-CA" smtClean="0"/>
              <a:pPr/>
              <a:t>2018-07-07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608C1F2-0B7B-4262-A6EF-3A2CAC65A396}" type="slidenum">
              <a:rPr lang="en-CA" smtClean="0"/>
              <a:pPr/>
              <a:t>‹#›</a:t>
            </a:fld>
            <a:endParaRPr lang="en-CA" dirty="0"/>
          </a:p>
        </p:txBody>
      </p:sp>
    </p:spTree>
    <p:extLst>
      <p:ext uri="{BB962C8B-B14F-4D97-AF65-F5344CB8AC3E}">
        <p14:creationId xmlns:p14="http://schemas.microsoft.com/office/powerpoint/2010/main" xmlns="" val="326764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7959F0-31B9-4845-9AEB-34AE5A7735B3}" type="datetimeFigureOut">
              <a:rPr lang="en-CA" smtClean="0"/>
              <a:pPr/>
              <a:t>2018-07-07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608C1F2-0B7B-4262-A6EF-3A2CAC65A396}" type="slidenum">
              <a:rPr lang="en-CA" smtClean="0"/>
              <a:pPr/>
              <a:t>‹#›</a:t>
            </a:fld>
            <a:endParaRPr lang="en-CA" dirty="0"/>
          </a:p>
        </p:txBody>
      </p:sp>
    </p:spTree>
    <p:extLst>
      <p:ext uri="{BB962C8B-B14F-4D97-AF65-F5344CB8AC3E}">
        <p14:creationId xmlns:p14="http://schemas.microsoft.com/office/powerpoint/2010/main" xmlns="" val="61145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959F0-31B9-4845-9AEB-34AE5A7735B3}" type="datetimeFigureOut">
              <a:rPr lang="en-CA" smtClean="0"/>
              <a:pPr/>
              <a:t>2018-07-07</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8C1F2-0B7B-4262-A6EF-3A2CAC65A396}" type="slidenum">
              <a:rPr lang="en-CA" smtClean="0"/>
              <a:pPr/>
              <a:t>‹#›</a:t>
            </a:fld>
            <a:endParaRPr lang="en-CA" dirty="0"/>
          </a:p>
        </p:txBody>
      </p:sp>
    </p:spTree>
    <p:extLst>
      <p:ext uri="{BB962C8B-B14F-4D97-AF65-F5344CB8AC3E}">
        <p14:creationId xmlns:p14="http://schemas.microsoft.com/office/powerpoint/2010/main" xmlns="" val="4092248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1808437"/>
            <a:ext cx="4137284" cy="2862322"/>
          </a:xfrm>
          <a:prstGeom prst="rect">
            <a:avLst/>
          </a:prstGeom>
          <a:noFill/>
        </p:spPr>
        <p:txBody>
          <a:bodyPr wrap="square" rtlCol="0">
            <a:spAutoFit/>
          </a:bodyPr>
          <a:lstStyle/>
          <a:p>
            <a:pPr lvl="1" algn="ctr"/>
            <a:r>
              <a:rPr lang="en-CA" sz="3600" dirty="0">
                <a:solidFill>
                  <a:srgbClr val="3F6CA6"/>
                </a:solidFill>
                <a:latin typeface="+mj-lt"/>
              </a:rPr>
              <a:t>Registered Education Savings Plans &amp; </a:t>
            </a:r>
          </a:p>
          <a:p>
            <a:pPr lvl="1" algn="ctr"/>
            <a:r>
              <a:rPr lang="en-CA" sz="3600" dirty="0">
                <a:solidFill>
                  <a:srgbClr val="3F6CA6"/>
                </a:solidFill>
                <a:latin typeface="+mj-lt"/>
              </a:rPr>
              <a:t>The Canada Learning Bond</a:t>
            </a:r>
          </a:p>
        </p:txBody>
      </p:sp>
      <p:sp>
        <p:nvSpPr>
          <p:cNvPr id="9" name="TextBox 8"/>
          <p:cNvSpPr txBox="1"/>
          <p:nvPr/>
        </p:nvSpPr>
        <p:spPr>
          <a:xfrm>
            <a:off x="2987946" y="3445105"/>
            <a:ext cx="3168108" cy="1323439"/>
          </a:xfrm>
          <a:prstGeom prst="rect">
            <a:avLst/>
          </a:prstGeom>
          <a:noFill/>
        </p:spPr>
        <p:txBody>
          <a:bodyPr wrap="square" rtlCol="0">
            <a:spAutoFit/>
          </a:bodyPr>
          <a:lstStyle/>
          <a:p>
            <a:pPr algn="ctr"/>
            <a:endParaRPr lang="en-CA" sz="2000" dirty="0">
              <a:solidFill>
                <a:schemeClr val="bg1">
                  <a:lumMod val="65000"/>
                </a:schemeClr>
              </a:solidFill>
            </a:endParaRPr>
          </a:p>
          <a:p>
            <a:pPr algn="ctr"/>
            <a:endParaRPr lang="en-CA" sz="2000" dirty="0">
              <a:solidFill>
                <a:schemeClr val="bg1">
                  <a:lumMod val="65000"/>
                </a:schemeClr>
              </a:solidFill>
            </a:endParaRPr>
          </a:p>
          <a:p>
            <a:pPr algn="ctr"/>
            <a:endParaRPr lang="en-CA" sz="2000" dirty="0">
              <a:solidFill>
                <a:schemeClr val="bg1">
                  <a:lumMod val="65000"/>
                </a:schemeClr>
              </a:solidFill>
            </a:endParaRPr>
          </a:p>
          <a:p>
            <a:pPr algn="ctr"/>
            <a:endParaRPr lang="en-CA" sz="2000" dirty="0">
              <a:solidFill>
                <a:schemeClr val="bg1">
                  <a:lumMod val="6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69833" y="4615234"/>
            <a:ext cx="2773180" cy="2143296"/>
          </a:xfrm>
          <a:prstGeom prst="rect">
            <a:avLst/>
          </a:prstGeom>
        </p:spPr>
      </p:pic>
      <p:grpSp>
        <p:nvGrpSpPr>
          <p:cNvPr id="3" name="Group 2"/>
          <p:cNvGrpSpPr/>
          <p:nvPr/>
        </p:nvGrpSpPr>
        <p:grpSpPr>
          <a:xfrm>
            <a:off x="223025" y="99470"/>
            <a:ext cx="8653346" cy="1482717"/>
            <a:chOff x="730152" y="713098"/>
            <a:chExt cx="7581055" cy="869089"/>
          </a:xfrm>
        </p:grpSpPr>
        <p:sp>
          <p:nvSpPr>
            <p:cNvPr id="6" name="Parallelogram 5"/>
            <p:cNvSpPr/>
            <p:nvPr/>
          </p:nvSpPr>
          <p:spPr>
            <a:xfrm>
              <a:off x="730152" y="713098"/>
              <a:ext cx="7581055" cy="869089"/>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917152" y="801033"/>
              <a:ext cx="7394055" cy="775729"/>
            </a:xfrm>
            <a:prstGeom prst="rect">
              <a:avLst/>
            </a:prstGeom>
            <a:noFill/>
          </p:spPr>
          <p:txBody>
            <a:bodyPr wrap="square" rtlCol="0">
              <a:spAutoFit/>
            </a:bodyPr>
            <a:lstStyle/>
            <a:p>
              <a:pPr algn="ctr"/>
              <a:r>
                <a:rPr lang="en-US" sz="4000" dirty="0">
                  <a:solidFill>
                    <a:schemeClr val="bg1"/>
                  </a:solidFill>
                </a:rPr>
                <a:t>SEEDS OF HOPE</a:t>
              </a:r>
            </a:p>
            <a:p>
              <a:pPr algn="ctr"/>
              <a:r>
                <a:rPr lang="fr-CA" sz="4000" i="1" dirty="0">
                  <a:solidFill>
                    <a:schemeClr val="bg1"/>
                  </a:solidFill>
                </a:rPr>
                <a:t>SEMENCES D’ESPOIR</a:t>
              </a:r>
            </a:p>
          </p:txBody>
        </p:sp>
      </p:grpSp>
      <p:sp>
        <p:nvSpPr>
          <p:cNvPr id="10" name="TextBox 7">
            <a:extLst>
              <a:ext uri="{FF2B5EF4-FFF2-40B4-BE49-F238E27FC236}">
                <a16:creationId xmlns="" xmlns:a16="http://schemas.microsoft.com/office/drawing/2014/main" id="{B82CCE0B-AD20-48F5-BCE7-299576C55C5E}"/>
              </a:ext>
            </a:extLst>
          </p:cNvPr>
          <p:cNvSpPr txBox="1"/>
          <p:nvPr/>
        </p:nvSpPr>
        <p:spPr>
          <a:xfrm>
            <a:off x="3882452" y="1808437"/>
            <a:ext cx="5261548" cy="2862322"/>
          </a:xfrm>
          <a:prstGeom prst="rect">
            <a:avLst/>
          </a:prstGeom>
          <a:noFill/>
        </p:spPr>
        <p:txBody>
          <a:bodyPr wrap="square" rtlCol="0">
            <a:spAutoFit/>
          </a:bodyPr>
          <a:lstStyle/>
          <a:p>
            <a:pPr lvl="1" algn="ctr"/>
            <a:r>
              <a:rPr lang="fr-CA" sz="3600" dirty="0">
                <a:solidFill>
                  <a:srgbClr val="3F6CA6"/>
                </a:solidFill>
                <a:latin typeface="+mj-lt"/>
              </a:rPr>
              <a:t>Régime enregistré </a:t>
            </a:r>
          </a:p>
          <a:p>
            <a:pPr lvl="1" algn="ctr"/>
            <a:r>
              <a:rPr lang="fr-CA" sz="3600" dirty="0">
                <a:solidFill>
                  <a:srgbClr val="3F6CA6"/>
                </a:solidFill>
                <a:latin typeface="+mj-lt"/>
              </a:rPr>
              <a:t>d’épargne études et</a:t>
            </a:r>
          </a:p>
          <a:p>
            <a:pPr lvl="1" algn="ctr"/>
            <a:r>
              <a:rPr lang="fr-CA" sz="3600" dirty="0">
                <a:solidFill>
                  <a:srgbClr val="3F6CA6"/>
                </a:solidFill>
                <a:latin typeface="+mj-lt"/>
              </a:rPr>
              <a:t>Bon d’études canadien</a:t>
            </a:r>
          </a:p>
        </p:txBody>
      </p:sp>
    </p:spTree>
    <p:extLst>
      <p:ext uri="{BB962C8B-B14F-4D97-AF65-F5344CB8AC3E}">
        <p14:creationId xmlns:p14="http://schemas.microsoft.com/office/powerpoint/2010/main" xmlns="" val="412750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8314" y="1972884"/>
            <a:ext cx="8212975" cy="3477875"/>
          </a:xfrm>
          <a:prstGeom prst="rect">
            <a:avLst/>
          </a:prstGeom>
          <a:noFill/>
        </p:spPr>
        <p:txBody>
          <a:bodyPr wrap="square" rtlCol="0">
            <a:spAutoFit/>
          </a:bodyPr>
          <a:lstStyle/>
          <a:p>
            <a:pPr lvl="0"/>
            <a:r>
              <a:rPr lang="en-CA" sz="2000" dirty="0">
                <a:solidFill>
                  <a:srgbClr val="3F6CA6"/>
                </a:solidFill>
              </a:rPr>
              <a:t>                                 </a:t>
            </a:r>
          </a:p>
          <a:p>
            <a:pPr marL="342900" lvl="0" indent="-342900">
              <a:buFont typeface="Arial" panose="020B0604020202020204" pitchFamily="34" charset="0"/>
              <a:buChar char="•"/>
            </a:pPr>
            <a:r>
              <a:rPr lang="en-CA" sz="2000" b="1" dirty="0">
                <a:solidFill>
                  <a:srgbClr val="3F6CA6"/>
                </a:solidFill>
              </a:rPr>
              <a:t>Nationally 6 out of 10 children are missing the opportunity due         to low awareness and barriers to access </a:t>
            </a:r>
          </a:p>
          <a:p>
            <a:pPr marL="539750"/>
            <a:r>
              <a:rPr lang="fr-CA" sz="2000" i="1" dirty="0">
                <a:solidFill>
                  <a:srgbClr val="3F6CA6"/>
                </a:solidFill>
              </a:rPr>
              <a:t>À l’échelle nationale, 6 enfants sur 10 ne poursuivent pas leur éducation post-secondaire en raison du manque d’information et des barrières à l’entrée. </a:t>
            </a:r>
            <a:endParaRPr lang="en-CA" sz="2000" i="1" dirty="0">
              <a:solidFill>
                <a:srgbClr val="3F6CA6"/>
              </a:solidFill>
            </a:endParaRPr>
          </a:p>
          <a:p>
            <a:pPr marL="342900" lvl="0" indent="-342900">
              <a:buAutoNum type="arabicPeriod"/>
            </a:pPr>
            <a:endParaRPr lang="en-CA" sz="2000" dirty="0">
              <a:solidFill>
                <a:srgbClr val="3F6CA6"/>
              </a:solidFill>
            </a:endParaRPr>
          </a:p>
          <a:p>
            <a:pPr marL="457200" lvl="0" indent="-457200">
              <a:buFont typeface="Arial" panose="020B0604020202020204" pitchFamily="34" charset="0"/>
              <a:buChar char="•"/>
            </a:pPr>
            <a:r>
              <a:rPr lang="en-CA" sz="2000" b="1" dirty="0">
                <a:solidFill>
                  <a:srgbClr val="3F6CA6"/>
                </a:solidFill>
              </a:rPr>
              <a:t>The take up rate for families SSVP serves is drastically lower</a:t>
            </a:r>
          </a:p>
          <a:p>
            <a:pPr marL="539750"/>
            <a:r>
              <a:rPr lang="fr-CA" sz="2000" i="1" dirty="0">
                <a:solidFill>
                  <a:srgbClr val="3F6CA6"/>
                </a:solidFill>
              </a:rPr>
              <a:t>Le taux d’accès pour les familles aidées par la SSVP est drastiquement inférieur</a:t>
            </a:r>
            <a:endParaRPr lang="en-CA" sz="2000" dirty="0">
              <a:solidFill>
                <a:srgbClr val="3F6CA6"/>
              </a:solidFill>
            </a:endParaRPr>
          </a:p>
          <a:p>
            <a:pPr marL="457200" lvl="0" indent="-457200">
              <a:buAutoNum type="arabicPeriod" startAt="2"/>
            </a:pPr>
            <a:endParaRPr lang="en-CA" sz="2000" dirty="0">
              <a:solidFill>
                <a:srgbClr val="3F6CA6"/>
              </a:solidFill>
            </a:endParaRPr>
          </a:p>
        </p:txBody>
      </p:sp>
      <p:pic>
        <p:nvPicPr>
          <p:cNvPr id="3" name="Content Placeholder 4"/>
          <p:cNvPicPr>
            <a:picLocks noChangeAspect="1"/>
          </p:cNvPicPr>
          <p:nvPr/>
        </p:nvPicPr>
        <p:blipFill>
          <a:blip r:embed="rId3" cstate="print"/>
          <a:srcRect t="13359" b="13359"/>
          <a:stretch>
            <a:fillRect/>
          </a:stretch>
        </p:blipFill>
        <p:spPr>
          <a:xfrm>
            <a:off x="6833411" y="5386390"/>
            <a:ext cx="2309835" cy="1471610"/>
          </a:xfrm>
          <a:prstGeom prst="rect">
            <a:avLst/>
          </a:prstGeom>
        </p:spPr>
      </p:pic>
      <p:grpSp>
        <p:nvGrpSpPr>
          <p:cNvPr id="4" name="Group 3"/>
          <p:cNvGrpSpPr/>
          <p:nvPr/>
        </p:nvGrpSpPr>
        <p:grpSpPr>
          <a:xfrm>
            <a:off x="492711" y="500598"/>
            <a:ext cx="8212975" cy="1472286"/>
            <a:chOff x="492711" y="500598"/>
            <a:chExt cx="8212975" cy="1472286"/>
          </a:xfrm>
        </p:grpSpPr>
        <p:sp>
          <p:nvSpPr>
            <p:cNvPr id="6" name="Parallelogram 5"/>
            <p:cNvSpPr/>
            <p:nvPr/>
          </p:nvSpPr>
          <p:spPr>
            <a:xfrm>
              <a:off x="492711" y="500598"/>
              <a:ext cx="8212975" cy="1472286"/>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619077" y="636577"/>
              <a:ext cx="8032212" cy="1200329"/>
            </a:xfrm>
            <a:prstGeom prst="rect">
              <a:avLst/>
            </a:prstGeom>
            <a:noFill/>
          </p:spPr>
          <p:txBody>
            <a:bodyPr wrap="square" rtlCol="0">
              <a:spAutoFit/>
            </a:bodyPr>
            <a:lstStyle/>
            <a:p>
              <a:pPr algn="ctr"/>
              <a:r>
                <a:rPr lang="en-US" sz="3600" dirty="0">
                  <a:solidFill>
                    <a:schemeClr val="bg1"/>
                  </a:solidFill>
                </a:rPr>
                <a:t>WHY THE NEED?</a:t>
              </a:r>
            </a:p>
            <a:p>
              <a:pPr algn="ctr"/>
              <a:r>
                <a:rPr lang="fr-CA" sz="3600" i="1" dirty="0">
                  <a:solidFill>
                    <a:schemeClr val="bg1"/>
                  </a:solidFill>
                </a:rPr>
                <a:t>POURQUOI EST-CE UN BESOIN?</a:t>
              </a:r>
            </a:p>
          </p:txBody>
        </p:sp>
      </p:grpSp>
    </p:spTree>
    <p:extLst>
      <p:ext uri="{BB962C8B-B14F-4D97-AF65-F5344CB8AC3E}">
        <p14:creationId xmlns:p14="http://schemas.microsoft.com/office/powerpoint/2010/main" xmlns="" val="2235462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8314" y="1972884"/>
            <a:ext cx="8212975" cy="4678204"/>
          </a:xfrm>
          <a:prstGeom prst="rect">
            <a:avLst/>
          </a:prstGeom>
          <a:noFill/>
        </p:spPr>
        <p:txBody>
          <a:bodyPr wrap="square" rtlCol="0">
            <a:spAutoFit/>
          </a:bodyPr>
          <a:lstStyle/>
          <a:p>
            <a:pPr marL="457200" lvl="0" indent="-457200">
              <a:buAutoNum type="arabicPeriod" startAt="2"/>
            </a:pPr>
            <a:endParaRPr lang="en-CA" sz="2000" dirty="0">
              <a:solidFill>
                <a:srgbClr val="3F6CA6"/>
              </a:solidFill>
            </a:endParaRPr>
          </a:p>
          <a:p>
            <a:pPr marL="457200" lvl="0" indent="-457200">
              <a:buFont typeface="Arial" panose="020B0604020202020204" pitchFamily="34" charset="0"/>
              <a:buChar char="•"/>
            </a:pPr>
            <a:r>
              <a:rPr lang="en-CA" sz="2000" b="1" dirty="0">
                <a:solidFill>
                  <a:srgbClr val="3F6CA6"/>
                </a:solidFill>
              </a:rPr>
              <a:t>We need a CLB Champion per conference to raise awareness and help the children gain access to this hope for a brighter educational future </a:t>
            </a:r>
          </a:p>
          <a:p>
            <a:pPr marL="539750"/>
            <a:r>
              <a:rPr lang="fr-CA" sz="2000" i="1" dirty="0">
                <a:solidFill>
                  <a:srgbClr val="3F6CA6"/>
                </a:solidFill>
              </a:rPr>
              <a:t>Nous avons besoin dans chaque conférence d’un champion du BEC, afin de faire connaître l’existence des programmes  et d’aider les enfants à entretenir l’espoir d’un avenir éducationnel plus lumineux</a:t>
            </a:r>
          </a:p>
          <a:p>
            <a:pPr marL="539750" lvl="0"/>
            <a:endParaRPr lang="en-CA" sz="2000" dirty="0">
              <a:solidFill>
                <a:srgbClr val="3F6CA6"/>
              </a:solidFill>
            </a:endParaRPr>
          </a:p>
          <a:p>
            <a:pPr marL="457200" lvl="0" indent="-457200">
              <a:buFont typeface="Arial" panose="020B0604020202020204" pitchFamily="34" charset="0"/>
              <a:buChar char="•"/>
            </a:pPr>
            <a:r>
              <a:rPr lang="en-CA" sz="2000" b="1" dirty="0">
                <a:solidFill>
                  <a:srgbClr val="3F6CA6"/>
                </a:solidFill>
              </a:rPr>
              <a:t>A retired educator or any volunteer with a simple desire to bring hope for the children is needed</a:t>
            </a:r>
          </a:p>
          <a:p>
            <a:pPr marL="539750"/>
            <a:r>
              <a:rPr lang="fr-CA" sz="2000" i="1" dirty="0">
                <a:solidFill>
                  <a:srgbClr val="3F6CA6"/>
                </a:solidFill>
              </a:rPr>
              <a:t>On n’a besoin que d’un éducateur à la                                       retraite ou tout bénévole ayant simplement                                                     le désir de donner espoir aux enfants</a:t>
            </a:r>
          </a:p>
          <a:p>
            <a:pPr marL="539750" lvl="0"/>
            <a:endParaRPr lang="en-CA" sz="2000" dirty="0">
              <a:solidFill>
                <a:srgbClr val="3F6CA6"/>
              </a:solidFill>
            </a:endParaRPr>
          </a:p>
        </p:txBody>
      </p:sp>
      <p:pic>
        <p:nvPicPr>
          <p:cNvPr id="3" name="Content Placeholder 4"/>
          <p:cNvPicPr>
            <a:picLocks noChangeAspect="1"/>
          </p:cNvPicPr>
          <p:nvPr/>
        </p:nvPicPr>
        <p:blipFill>
          <a:blip r:embed="rId3" cstate="print"/>
          <a:srcRect t="13359" b="13359"/>
          <a:stretch>
            <a:fillRect/>
          </a:stretch>
        </p:blipFill>
        <p:spPr>
          <a:xfrm>
            <a:off x="6833411" y="5386390"/>
            <a:ext cx="2309835" cy="1471610"/>
          </a:xfrm>
          <a:prstGeom prst="rect">
            <a:avLst/>
          </a:prstGeom>
        </p:spPr>
      </p:pic>
      <p:grpSp>
        <p:nvGrpSpPr>
          <p:cNvPr id="4" name="Group 3"/>
          <p:cNvGrpSpPr/>
          <p:nvPr/>
        </p:nvGrpSpPr>
        <p:grpSpPr>
          <a:xfrm>
            <a:off x="492711" y="500598"/>
            <a:ext cx="8212975" cy="1472286"/>
            <a:chOff x="492711" y="500598"/>
            <a:chExt cx="8212975" cy="1472286"/>
          </a:xfrm>
        </p:grpSpPr>
        <p:sp>
          <p:nvSpPr>
            <p:cNvPr id="6" name="Parallelogram 5"/>
            <p:cNvSpPr/>
            <p:nvPr/>
          </p:nvSpPr>
          <p:spPr>
            <a:xfrm>
              <a:off x="492711" y="500598"/>
              <a:ext cx="8212975" cy="1472286"/>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619077" y="636577"/>
              <a:ext cx="8032212" cy="1200329"/>
            </a:xfrm>
            <a:prstGeom prst="rect">
              <a:avLst/>
            </a:prstGeom>
            <a:noFill/>
          </p:spPr>
          <p:txBody>
            <a:bodyPr wrap="square" rtlCol="0">
              <a:spAutoFit/>
            </a:bodyPr>
            <a:lstStyle/>
            <a:p>
              <a:pPr algn="ctr"/>
              <a:r>
                <a:rPr lang="en-US" sz="3600" dirty="0">
                  <a:solidFill>
                    <a:schemeClr val="bg1"/>
                  </a:solidFill>
                </a:rPr>
                <a:t>WHY THE NEED?</a:t>
              </a:r>
            </a:p>
            <a:p>
              <a:pPr algn="ctr"/>
              <a:r>
                <a:rPr lang="fr-CA" sz="3600" i="1" dirty="0">
                  <a:solidFill>
                    <a:schemeClr val="bg1"/>
                  </a:solidFill>
                </a:rPr>
                <a:t>POURQUOI EST-CE UN BESOIN?</a:t>
              </a:r>
            </a:p>
          </p:txBody>
        </p:sp>
      </p:grpSp>
    </p:spTree>
    <p:extLst>
      <p:ext uri="{BB962C8B-B14F-4D97-AF65-F5344CB8AC3E}">
        <p14:creationId xmlns:p14="http://schemas.microsoft.com/office/powerpoint/2010/main" xmlns="" val="338851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4793" y="1953250"/>
            <a:ext cx="8619345" cy="4401205"/>
          </a:xfrm>
          <a:prstGeom prst="rect">
            <a:avLst/>
          </a:prstGeom>
          <a:noFill/>
        </p:spPr>
        <p:txBody>
          <a:bodyPr wrap="square" rtlCol="0">
            <a:spAutoFit/>
          </a:bodyPr>
          <a:lstStyle/>
          <a:p>
            <a:pPr lvl="0"/>
            <a:r>
              <a:rPr lang="en-CA" sz="2000" dirty="0">
                <a:solidFill>
                  <a:srgbClr val="3F6CA6"/>
                </a:solidFill>
              </a:rPr>
              <a:t>                       </a:t>
            </a:r>
          </a:p>
          <a:p>
            <a:pPr marL="342900" lvl="0" indent="-342900">
              <a:buFont typeface="Arial" panose="020B0604020202020204" pitchFamily="34" charset="0"/>
              <a:buChar char="•"/>
            </a:pPr>
            <a:r>
              <a:rPr lang="en-CA" sz="2000" b="1" dirty="0">
                <a:solidFill>
                  <a:srgbClr val="3F6CA6"/>
                </a:solidFill>
              </a:rPr>
              <a:t>Studies show that the mere existence of educational savings makes a child 50% more likely to pursue post secondary education.    A very powerful and hopeful statistic</a:t>
            </a:r>
          </a:p>
          <a:p>
            <a:pPr marL="539750"/>
            <a:r>
              <a:rPr lang="fr-CA" sz="2000" i="1" dirty="0">
                <a:solidFill>
                  <a:srgbClr val="3F6CA6"/>
                </a:solidFill>
              </a:rPr>
              <a:t>La recherche démontre que la simple présence de l’épargne-études augmente de 50 % la possibilité qu’un enfant poursuive une éducation post-secondaire. Une statistique impressionnante et remplie d’espoir. </a:t>
            </a:r>
          </a:p>
          <a:p>
            <a:pPr lvl="0"/>
            <a:endParaRPr lang="en-CA" sz="2000" dirty="0">
              <a:solidFill>
                <a:srgbClr val="3F6CA6"/>
              </a:solidFill>
            </a:endParaRPr>
          </a:p>
          <a:p>
            <a:pPr marL="457200" lvl="0" indent="-457200">
              <a:buFont typeface="Arial" panose="020B0604020202020204" pitchFamily="34" charset="0"/>
              <a:buChar char="•"/>
            </a:pPr>
            <a:r>
              <a:rPr lang="en-CA" sz="2000" b="1" dirty="0">
                <a:solidFill>
                  <a:srgbClr val="3F6CA6"/>
                </a:solidFill>
              </a:rPr>
              <a:t>Education is one of the most critical determinants in helping to break the cycle of poverty.</a:t>
            </a:r>
          </a:p>
          <a:p>
            <a:pPr marL="539750"/>
            <a:r>
              <a:rPr lang="fr-CA" sz="2000" i="1" dirty="0">
                <a:solidFill>
                  <a:srgbClr val="3F6CA6"/>
                </a:solidFill>
              </a:rPr>
              <a:t>L’éducation est l’un des facteurs les plus déterminants quand il s’agit de briser le cycle de la pauvreté.</a:t>
            </a:r>
            <a:endParaRPr lang="en-CA" sz="2000" dirty="0">
              <a:solidFill>
                <a:srgbClr val="3F6CA6"/>
              </a:solidFill>
            </a:endParaRPr>
          </a:p>
          <a:p>
            <a:pPr lvl="0"/>
            <a:endParaRPr lang="en-CA" sz="2000" dirty="0">
              <a:solidFill>
                <a:srgbClr val="3F6CA6"/>
              </a:solidFill>
            </a:endParaRPr>
          </a:p>
        </p:txBody>
      </p:sp>
      <p:sp>
        <p:nvSpPr>
          <p:cNvPr id="10" name="Parallelogram 5">
            <a:extLst>
              <a:ext uri="{FF2B5EF4-FFF2-40B4-BE49-F238E27FC236}">
                <a16:creationId xmlns="" xmlns:a16="http://schemas.microsoft.com/office/drawing/2014/main" id="{6F3B32B0-0D22-46D1-A5B8-80E17AADCD6D}"/>
              </a:ext>
            </a:extLst>
          </p:cNvPr>
          <p:cNvSpPr/>
          <p:nvPr/>
        </p:nvSpPr>
        <p:spPr>
          <a:xfrm>
            <a:off x="492711" y="500598"/>
            <a:ext cx="8212975" cy="1472286"/>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
            <a:extLst>
              <a:ext uri="{FF2B5EF4-FFF2-40B4-BE49-F238E27FC236}">
                <a16:creationId xmlns="" xmlns:a16="http://schemas.microsoft.com/office/drawing/2014/main" id="{2D3A142C-731A-45B0-8C3E-8D4E64CBB769}"/>
              </a:ext>
            </a:extLst>
          </p:cNvPr>
          <p:cNvSpPr txBox="1"/>
          <p:nvPr/>
        </p:nvSpPr>
        <p:spPr>
          <a:xfrm>
            <a:off x="619077" y="636577"/>
            <a:ext cx="8032212" cy="1200329"/>
          </a:xfrm>
          <a:prstGeom prst="rect">
            <a:avLst/>
          </a:prstGeom>
          <a:noFill/>
        </p:spPr>
        <p:txBody>
          <a:bodyPr wrap="square" rtlCol="0">
            <a:spAutoFit/>
          </a:bodyPr>
          <a:lstStyle/>
          <a:p>
            <a:pPr algn="ctr"/>
            <a:r>
              <a:rPr lang="en-US" sz="3600" dirty="0">
                <a:solidFill>
                  <a:schemeClr val="bg1"/>
                </a:solidFill>
              </a:rPr>
              <a:t>WHY THE NEED?</a:t>
            </a:r>
          </a:p>
          <a:p>
            <a:pPr algn="ctr"/>
            <a:r>
              <a:rPr lang="fr-CA" sz="3600" i="1" dirty="0">
                <a:solidFill>
                  <a:schemeClr val="bg1"/>
                </a:solidFill>
              </a:rPr>
              <a:t>POURQUOI EST-CE UN BESOIN?</a:t>
            </a:r>
          </a:p>
        </p:txBody>
      </p:sp>
    </p:spTree>
    <p:extLst>
      <p:ext uri="{BB962C8B-B14F-4D97-AF65-F5344CB8AC3E}">
        <p14:creationId xmlns:p14="http://schemas.microsoft.com/office/powerpoint/2010/main" xmlns="" val="212401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9941" y="1414528"/>
            <a:ext cx="8964118" cy="5324535"/>
          </a:xfrm>
          <a:prstGeom prst="rect">
            <a:avLst/>
          </a:prstGeom>
          <a:noFill/>
        </p:spPr>
        <p:txBody>
          <a:bodyPr wrap="square" rtlCol="0">
            <a:spAutoFit/>
          </a:bodyPr>
          <a:lstStyle/>
          <a:p>
            <a:pPr lvl="0"/>
            <a:r>
              <a:rPr lang="en-CA" sz="2000" dirty="0">
                <a:solidFill>
                  <a:srgbClr val="3F6CA6"/>
                </a:solidFill>
              </a:rPr>
              <a:t>                       </a:t>
            </a:r>
          </a:p>
          <a:p>
            <a:pPr marL="360363" lvl="0" indent="-360363">
              <a:buFont typeface="Arial" panose="020B0604020202020204" pitchFamily="34" charset="0"/>
              <a:buChar char="•"/>
            </a:pPr>
            <a:r>
              <a:rPr lang="en-CA" sz="2000" b="1" dirty="0">
                <a:solidFill>
                  <a:srgbClr val="3F6CA6"/>
                </a:solidFill>
              </a:rPr>
              <a:t>Given the persistent gap in post secondary pursuit in students from higher versus lower incomes, these savings are a catalyst</a:t>
            </a:r>
          </a:p>
          <a:p>
            <a:pPr marL="539750"/>
            <a:r>
              <a:rPr lang="fr-CA" sz="2000" i="1" dirty="0">
                <a:solidFill>
                  <a:srgbClr val="3F6CA6"/>
                </a:solidFill>
              </a:rPr>
              <a:t>Si l’on considère l’écart persistant dans la poursuite des études post-secondaires entre les enfants issus de familles à faible revenu et ceux de familles à haut revenu, l’épargne est un catalyseur. </a:t>
            </a:r>
            <a:endParaRPr lang="en-CA" sz="2000" dirty="0">
              <a:solidFill>
                <a:srgbClr val="3F6CA6"/>
              </a:solidFill>
            </a:endParaRPr>
          </a:p>
          <a:p>
            <a:pPr marL="360363" lvl="0" indent="-360363">
              <a:buFont typeface="Arial" panose="020B0604020202020204" pitchFamily="34" charset="0"/>
              <a:buChar char="•"/>
            </a:pPr>
            <a:r>
              <a:rPr lang="en-CA" sz="2000" b="1" dirty="0">
                <a:solidFill>
                  <a:srgbClr val="3F6CA6"/>
                </a:solidFill>
              </a:rPr>
              <a:t>Changes the dialogue to an expectation of continuing on past high school </a:t>
            </a:r>
          </a:p>
          <a:p>
            <a:pPr marL="539750"/>
            <a:r>
              <a:rPr lang="fr-CA" sz="2000" i="1" dirty="0">
                <a:solidFill>
                  <a:srgbClr val="3F6CA6"/>
                </a:solidFill>
              </a:rPr>
              <a:t>Transforme la situation, qui devient alors une perspective de continuer après l’école secondaire. </a:t>
            </a:r>
            <a:endParaRPr lang="en-CA" sz="2000" dirty="0">
              <a:solidFill>
                <a:srgbClr val="3F6CA6"/>
              </a:solidFill>
            </a:endParaRPr>
          </a:p>
          <a:p>
            <a:pPr marL="360363" lvl="0" indent="-360363">
              <a:buFont typeface="Arial" panose="020B0604020202020204" pitchFamily="34" charset="0"/>
              <a:buChar char="•"/>
            </a:pPr>
            <a:r>
              <a:rPr lang="en-CA" sz="2000" b="1" dirty="0">
                <a:solidFill>
                  <a:srgbClr val="3F6CA6"/>
                </a:solidFill>
              </a:rPr>
              <a:t>Once application is made it opens the door to scholarships, bursaries and other forms of financial aid.  Many provinces have added free tuition support.  </a:t>
            </a:r>
          </a:p>
          <a:p>
            <a:pPr marL="539750"/>
            <a:r>
              <a:rPr lang="fr-CA" sz="2000" i="1" dirty="0">
                <a:solidFill>
                  <a:srgbClr val="3F6CA6"/>
                </a:solidFill>
              </a:rPr>
              <a:t>Une fois que la demande est faite, cela ouvre la porte aux bourses d’études, aux subventions et autres formes d’aide financière. Plusieurs provinces ont ajouté un soutien à la gratuité des frais d’inscription.  </a:t>
            </a:r>
          </a:p>
        </p:txBody>
      </p:sp>
      <p:sp>
        <p:nvSpPr>
          <p:cNvPr id="7" name="Parallelogram 5">
            <a:extLst>
              <a:ext uri="{FF2B5EF4-FFF2-40B4-BE49-F238E27FC236}">
                <a16:creationId xmlns="" xmlns:a16="http://schemas.microsoft.com/office/drawing/2014/main" id="{CA869519-02F7-4407-A4A0-41E21E296A94}"/>
              </a:ext>
            </a:extLst>
          </p:cNvPr>
          <p:cNvSpPr/>
          <p:nvPr/>
        </p:nvSpPr>
        <p:spPr>
          <a:xfrm>
            <a:off x="582652" y="318421"/>
            <a:ext cx="8212975" cy="1313212"/>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1">
            <a:extLst>
              <a:ext uri="{FF2B5EF4-FFF2-40B4-BE49-F238E27FC236}">
                <a16:creationId xmlns="" xmlns:a16="http://schemas.microsoft.com/office/drawing/2014/main" id="{7F3AECBE-ADC9-47F1-86F7-6E27536CDC9C}"/>
              </a:ext>
            </a:extLst>
          </p:cNvPr>
          <p:cNvSpPr txBox="1"/>
          <p:nvPr/>
        </p:nvSpPr>
        <p:spPr>
          <a:xfrm>
            <a:off x="709018" y="454400"/>
            <a:ext cx="8032212" cy="1200329"/>
          </a:xfrm>
          <a:prstGeom prst="rect">
            <a:avLst/>
          </a:prstGeom>
          <a:noFill/>
        </p:spPr>
        <p:txBody>
          <a:bodyPr wrap="square" rtlCol="0">
            <a:spAutoFit/>
          </a:bodyPr>
          <a:lstStyle/>
          <a:p>
            <a:pPr algn="ctr"/>
            <a:r>
              <a:rPr lang="en-US" sz="3600" dirty="0">
                <a:solidFill>
                  <a:schemeClr val="bg1"/>
                </a:solidFill>
              </a:rPr>
              <a:t>WHY THE NEED?</a:t>
            </a:r>
          </a:p>
          <a:p>
            <a:pPr algn="ctr"/>
            <a:r>
              <a:rPr lang="fr-CA" sz="3600" i="1" dirty="0">
                <a:solidFill>
                  <a:schemeClr val="bg1"/>
                </a:solidFill>
              </a:rPr>
              <a:t>POURQUOI EST-CE UN BESOIN?</a:t>
            </a:r>
          </a:p>
        </p:txBody>
      </p:sp>
    </p:spTree>
    <p:extLst>
      <p:ext uri="{BB962C8B-B14F-4D97-AF65-F5344CB8AC3E}">
        <p14:creationId xmlns:p14="http://schemas.microsoft.com/office/powerpoint/2010/main" xmlns="" val="399611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a:off x="346359" y="337105"/>
            <a:ext cx="8530005" cy="1341793"/>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90073" y="1317895"/>
            <a:ext cx="8987455" cy="5016758"/>
          </a:xfrm>
          <a:prstGeom prst="rect">
            <a:avLst/>
          </a:prstGeom>
          <a:noFill/>
        </p:spPr>
        <p:txBody>
          <a:bodyPr wrap="square" rtlCol="0">
            <a:spAutoFit/>
          </a:bodyPr>
          <a:lstStyle/>
          <a:p>
            <a:pPr lvl="0"/>
            <a:r>
              <a:rPr lang="en-CA" sz="2000" dirty="0">
                <a:solidFill>
                  <a:srgbClr val="3F6CA6"/>
                </a:solidFill>
              </a:rPr>
              <a:t>                    </a:t>
            </a:r>
          </a:p>
          <a:p>
            <a:pPr lvl="0"/>
            <a:endParaRPr lang="en-CA" sz="2000" b="1" dirty="0">
              <a:solidFill>
                <a:srgbClr val="3F6CA6"/>
              </a:solidFill>
            </a:endParaRPr>
          </a:p>
          <a:p>
            <a:pPr marL="342900" lvl="0" indent="-342900">
              <a:buFont typeface="Arial" panose="020B0604020202020204" pitchFamily="34" charset="0"/>
              <a:buChar char="•"/>
            </a:pPr>
            <a:r>
              <a:rPr lang="en-CA" sz="2000" b="1" dirty="0">
                <a:solidFill>
                  <a:srgbClr val="3F6CA6"/>
                </a:solidFill>
              </a:rPr>
              <a:t>The parent and child must have a Social Insurance Number and can access this through their local Service Canada</a:t>
            </a:r>
          </a:p>
          <a:p>
            <a:pPr marL="539750"/>
            <a:r>
              <a:rPr lang="fr-CA" sz="2000" i="1" dirty="0">
                <a:solidFill>
                  <a:srgbClr val="3F6CA6"/>
                </a:solidFill>
              </a:rPr>
              <a:t>Tant le parent que l’enfant doivent avoir un numéro d’assurance sociale, que l’on peut obtenir auprès de tout bureau de Service Canada.</a:t>
            </a:r>
          </a:p>
          <a:p>
            <a:pPr marL="539750"/>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Changes were made to new birth registration so the SIN application is now included with birth certificate registration so children under 9 will have the SIN #</a:t>
            </a:r>
          </a:p>
          <a:p>
            <a:pPr marL="539750"/>
            <a:r>
              <a:rPr lang="fr-CA" sz="2000" i="1" dirty="0">
                <a:solidFill>
                  <a:srgbClr val="3F6CA6"/>
                </a:solidFill>
              </a:rPr>
              <a:t>Des changements ont été apportés aux nouveaux actes de naissance, pour que la demande du NAS soit inclue avec l’acte de naissance – les enfants de moins de 9 ans auront donc leur # de NAS.</a:t>
            </a:r>
          </a:p>
          <a:p>
            <a:pPr lvl="0"/>
            <a:endParaRPr lang="en-CA" sz="2000" dirty="0">
              <a:solidFill>
                <a:srgbClr val="3F6CA6"/>
              </a:solidFill>
            </a:endParaRPr>
          </a:p>
        </p:txBody>
      </p:sp>
      <p:pic>
        <p:nvPicPr>
          <p:cNvPr id="2" name="Picture 1"/>
          <p:cNvPicPr>
            <a:picLocks noChangeAspect="1"/>
          </p:cNvPicPr>
          <p:nvPr/>
        </p:nvPicPr>
        <p:blipFill>
          <a:blip r:embed="rId3" cstate="print"/>
          <a:stretch>
            <a:fillRect/>
          </a:stretch>
        </p:blipFill>
        <p:spPr>
          <a:xfrm>
            <a:off x="7122924" y="5620215"/>
            <a:ext cx="1954604" cy="1237785"/>
          </a:xfrm>
          <a:prstGeom prst="rect">
            <a:avLst/>
          </a:prstGeom>
        </p:spPr>
      </p:pic>
      <p:sp>
        <p:nvSpPr>
          <p:cNvPr id="3" name="TextBox 2"/>
          <p:cNvSpPr txBox="1"/>
          <p:nvPr/>
        </p:nvSpPr>
        <p:spPr>
          <a:xfrm>
            <a:off x="629588" y="401116"/>
            <a:ext cx="8260626" cy="1631216"/>
          </a:xfrm>
          <a:prstGeom prst="rect">
            <a:avLst/>
          </a:prstGeom>
          <a:noFill/>
        </p:spPr>
        <p:txBody>
          <a:bodyPr wrap="square" rtlCol="0">
            <a:spAutoFit/>
          </a:bodyPr>
          <a:lstStyle/>
          <a:p>
            <a:pPr algn="ctr"/>
            <a:r>
              <a:rPr lang="en-US" sz="3600" dirty="0">
                <a:solidFill>
                  <a:schemeClr val="bg1"/>
                </a:solidFill>
              </a:rPr>
              <a:t>WHAT DOES A PARENT NEED TO DO?</a:t>
            </a:r>
          </a:p>
          <a:p>
            <a:pPr algn="ctr"/>
            <a:r>
              <a:rPr lang="fr-CA" sz="3600" i="1" dirty="0">
                <a:solidFill>
                  <a:schemeClr val="bg1"/>
                </a:solidFill>
              </a:rPr>
              <a:t>QUE DOIT FAIRE UN PARENT?</a:t>
            </a:r>
            <a:endParaRPr lang="en-US" sz="3600" i="1" dirty="0">
              <a:solidFill>
                <a:schemeClr val="bg1"/>
              </a:solidFill>
            </a:endParaRPr>
          </a:p>
          <a:p>
            <a:pPr algn="ctr"/>
            <a:endParaRPr lang="en-US" sz="2800" dirty="0"/>
          </a:p>
        </p:txBody>
      </p:sp>
    </p:spTree>
    <p:extLst>
      <p:ext uri="{BB962C8B-B14F-4D97-AF65-F5344CB8AC3E}">
        <p14:creationId xmlns:p14="http://schemas.microsoft.com/office/powerpoint/2010/main" xmlns="" val="29221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a:off x="346359" y="337105"/>
            <a:ext cx="8530005" cy="1341793"/>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90073" y="1403848"/>
            <a:ext cx="8987455" cy="4862870"/>
          </a:xfrm>
          <a:prstGeom prst="rect">
            <a:avLst/>
          </a:prstGeom>
          <a:noFill/>
        </p:spPr>
        <p:txBody>
          <a:bodyPr wrap="square" rtlCol="0">
            <a:spAutoFit/>
          </a:bodyPr>
          <a:lstStyle/>
          <a:p>
            <a:pPr lvl="0"/>
            <a:r>
              <a:rPr lang="en-CA" sz="2000" dirty="0">
                <a:solidFill>
                  <a:srgbClr val="3F6CA6"/>
                </a:solidFill>
              </a:rPr>
              <a:t>                    </a:t>
            </a:r>
          </a:p>
          <a:p>
            <a:pPr lvl="0"/>
            <a:endParaRPr lang="en-CA" sz="2000" b="1" dirty="0">
              <a:solidFill>
                <a:srgbClr val="3F6CA6"/>
              </a:solidFill>
            </a:endParaRPr>
          </a:p>
          <a:p>
            <a:pPr lvl="0"/>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Need to make an appointment with their financial institution (where they do their banking) and open up a no-fee,  no contribution,  Registered Education Savings Plan</a:t>
            </a:r>
          </a:p>
          <a:p>
            <a:pPr marL="539750"/>
            <a:r>
              <a:rPr lang="fr-CA" sz="2000" i="1" dirty="0">
                <a:solidFill>
                  <a:srgbClr val="3F6CA6"/>
                </a:solidFill>
              </a:rPr>
              <a:t>Le parent doit prendre rendez-vous auprès de l’institution financière (là où il ou elle fait affaires) et ouvrir un Régime enregistré d'épargne-études sans frais et sans contribution.</a:t>
            </a:r>
          </a:p>
          <a:p>
            <a:pPr lvl="0"/>
            <a:endParaRPr lang="en-CA" sz="2000" dirty="0">
              <a:solidFill>
                <a:srgbClr val="3F6CA6"/>
              </a:solidFill>
            </a:endParaRPr>
          </a:p>
          <a:p>
            <a:pPr marL="342900" lvl="0" indent="-342900">
              <a:buAutoNum type="arabicPeriod"/>
            </a:pPr>
            <a:endParaRPr lang="en-CA" sz="2000" b="1" dirty="0">
              <a:solidFill>
                <a:srgbClr val="3F6CA6"/>
              </a:solidFill>
            </a:endParaRPr>
          </a:p>
          <a:p>
            <a:pPr marL="342900" lvl="0" indent="-342900">
              <a:buFont typeface="Arial" panose="020B0604020202020204" pitchFamily="34" charset="0"/>
              <a:buChar char="•"/>
            </a:pPr>
            <a:r>
              <a:rPr lang="en-CA" sz="2000" b="1" dirty="0">
                <a:solidFill>
                  <a:srgbClr val="3F6CA6"/>
                </a:solidFill>
              </a:rPr>
              <a:t>New On Line application is available</a:t>
            </a:r>
          </a:p>
          <a:p>
            <a:pPr marL="539750"/>
            <a:r>
              <a:rPr lang="fr-CA" sz="2000" i="1" dirty="0">
                <a:solidFill>
                  <a:srgbClr val="3F6CA6"/>
                </a:solidFill>
              </a:rPr>
              <a:t>Une demande en ligne est maintenant disponible.</a:t>
            </a:r>
          </a:p>
          <a:p>
            <a:pPr lvl="0"/>
            <a:endParaRPr lang="en-CA" sz="2000" dirty="0">
              <a:solidFill>
                <a:srgbClr val="3F6CA6"/>
              </a:solidFill>
            </a:endParaRPr>
          </a:p>
          <a:p>
            <a:pPr marL="342900" lvl="0" indent="-342900">
              <a:buAutoNum type="arabicPeriod"/>
            </a:pPr>
            <a:endParaRPr lang="en-CA" sz="2000" dirty="0">
              <a:solidFill>
                <a:srgbClr val="3F6CA6"/>
              </a:solidFill>
            </a:endParaRPr>
          </a:p>
        </p:txBody>
      </p:sp>
      <p:pic>
        <p:nvPicPr>
          <p:cNvPr id="2" name="Picture 1"/>
          <p:cNvPicPr>
            <a:picLocks noChangeAspect="1"/>
          </p:cNvPicPr>
          <p:nvPr/>
        </p:nvPicPr>
        <p:blipFill>
          <a:blip r:embed="rId3" cstate="print"/>
          <a:stretch>
            <a:fillRect/>
          </a:stretch>
        </p:blipFill>
        <p:spPr>
          <a:xfrm>
            <a:off x="7122924" y="5620215"/>
            <a:ext cx="1954604" cy="1237785"/>
          </a:xfrm>
          <a:prstGeom prst="rect">
            <a:avLst/>
          </a:prstGeom>
        </p:spPr>
      </p:pic>
      <p:sp>
        <p:nvSpPr>
          <p:cNvPr id="3" name="TextBox 2"/>
          <p:cNvSpPr txBox="1"/>
          <p:nvPr/>
        </p:nvSpPr>
        <p:spPr>
          <a:xfrm>
            <a:off x="629588" y="401116"/>
            <a:ext cx="8260626" cy="1631216"/>
          </a:xfrm>
          <a:prstGeom prst="rect">
            <a:avLst/>
          </a:prstGeom>
          <a:noFill/>
        </p:spPr>
        <p:txBody>
          <a:bodyPr wrap="square" rtlCol="0">
            <a:spAutoFit/>
          </a:bodyPr>
          <a:lstStyle/>
          <a:p>
            <a:pPr algn="ctr"/>
            <a:r>
              <a:rPr lang="en-US" sz="3600" dirty="0">
                <a:solidFill>
                  <a:schemeClr val="bg1"/>
                </a:solidFill>
              </a:rPr>
              <a:t>WHAT DOES A PARENT NEED TO DO?</a:t>
            </a:r>
          </a:p>
          <a:p>
            <a:pPr algn="ctr"/>
            <a:r>
              <a:rPr lang="fr-CA" sz="3600" i="1" dirty="0">
                <a:solidFill>
                  <a:schemeClr val="bg1"/>
                </a:solidFill>
              </a:rPr>
              <a:t>QUE DOIT FAIRE UN PARENT?</a:t>
            </a:r>
            <a:endParaRPr lang="en-US" sz="3600" i="1" dirty="0">
              <a:solidFill>
                <a:schemeClr val="bg1"/>
              </a:solidFill>
            </a:endParaRPr>
          </a:p>
          <a:p>
            <a:pPr algn="ctr"/>
            <a:endParaRPr lang="en-US" sz="2800" dirty="0"/>
          </a:p>
        </p:txBody>
      </p:sp>
    </p:spTree>
    <p:extLst>
      <p:ext uri="{BB962C8B-B14F-4D97-AF65-F5344CB8AC3E}">
        <p14:creationId xmlns:p14="http://schemas.microsoft.com/office/powerpoint/2010/main" xmlns="" val="16559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2509" y="1057888"/>
            <a:ext cx="8543862" cy="5632311"/>
          </a:xfrm>
          <a:prstGeom prst="rect">
            <a:avLst/>
          </a:prstGeom>
          <a:noFill/>
        </p:spPr>
        <p:txBody>
          <a:bodyPr wrap="square" rtlCol="0">
            <a:spAutoFit/>
          </a:bodyPr>
          <a:lstStyle/>
          <a:p>
            <a:pPr lvl="0"/>
            <a:r>
              <a:rPr lang="en-CA" sz="2000" dirty="0">
                <a:solidFill>
                  <a:srgbClr val="3F6CA6"/>
                </a:solidFill>
              </a:rPr>
              <a:t>                              </a:t>
            </a:r>
          </a:p>
          <a:p>
            <a:pPr lvl="0"/>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Many families are not aware of this opportunity.</a:t>
            </a:r>
          </a:p>
          <a:p>
            <a:pPr marL="539750"/>
            <a:r>
              <a:rPr lang="fr-CA" sz="2000" i="1" dirty="0">
                <a:solidFill>
                  <a:srgbClr val="3F6CA6"/>
                </a:solidFill>
              </a:rPr>
              <a:t>Plusieurs familles ne sont pas au courant d’une telle opportunité.</a:t>
            </a:r>
            <a:endParaRPr lang="en-CA" sz="2000" dirty="0">
              <a:solidFill>
                <a:srgbClr val="3F6CA6"/>
              </a:solidFill>
            </a:endParaRPr>
          </a:p>
          <a:p>
            <a:pPr marL="342900" lvl="0" indent="-342900">
              <a:buAutoNum type="arabicPeriod"/>
            </a:pPr>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There are misconceptions about RESP accounts.   The family can open up a no fee account with no initial contribution needed and no monthly commitment needed</a:t>
            </a:r>
          </a:p>
          <a:p>
            <a:pPr marL="539750"/>
            <a:r>
              <a:rPr lang="fr-CA" sz="2000" i="1" dirty="0">
                <a:solidFill>
                  <a:srgbClr val="3F6CA6"/>
                </a:solidFill>
              </a:rPr>
              <a:t>Les comptes REEE font l’objet d’idées fausses. La famille peut ouvrir un compte sans frais, sans contribution initiale et sans devoir prendre d’engagement mensuel. </a:t>
            </a:r>
            <a:endParaRPr lang="en-CA" sz="2000" dirty="0">
              <a:solidFill>
                <a:srgbClr val="3F6CA6"/>
              </a:solidFill>
            </a:endParaRPr>
          </a:p>
          <a:p>
            <a:pPr marL="342900" lvl="0" indent="-342900">
              <a:buAutoNum type="arabicPeriod"/>
            </a:pPr>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Many are afraid the funds may impact other provincial or federal benefits.  The funds are exempt as assets, exempt as income. </a:t>
            </a:r>
          </a:p>
          <a:p>
            <a:pPr marL="539750"/>
            <a:r>
              <a:rPr lang="fr-CA" sz="2000" i="1" dirty="0">
                <a:solidFill>
                  <a:srgbClr val="3F6CA6"/>
                </a:solidFill>
              </a:rPr>
              <a:t>Plusieurs craignent que les fonds puissent avoir un impact négatif sur d’autres bénéfices provinciaux ou fédéraux. Les fonds sont exemptés en tant qu’actif ou revenu. </a:t>
            </a:r>
          </a:p>
        </p:txBody>
      </p:sp>
      <p:sp>
        <p:nvSpPr>
          <p:cNvPr id="4" name="Parallelogram 3"/>
          <p:cNvSpPr/>
          <p:nvPr/>
        </p:nvSpPr>
        <p:spPr>
          <a:xfrm>
            <a:off x="332509" y="167801"/>
            <a:ext cx="8543862" cy="1348765"/>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834021" y="242018"/>
            <a:ext cx="5122612" cy="1200329"/>
          </a:xfrm>
          <a:prstGeom prst="rect">
            <a:avLst/>
          </a:prstGeom>
          <a:noFill/>
        </p:spPr>
        <p:txBody>
          <a:bodyPr wrap="square" rtlCol="0">
            <a:spAutoFit/>
          </a:bodyPr>
          <a:lstStyle/>
          <a:p>
            <a:pPr algn="ctr"/>
            <a:r>
              <a:rPr lang="en-US" sz="3600" dirty="0">
                <a:solidFill>
                  <a:schemeClr val="bg1"/>
                </a:solidFill>
              </a:rPr>
              <a:t>BARRIERS TO ACCESS</a:t>
            </a:r>
          </a:p>
          <a:p>
            <a:pPr algn="ctr"/>
            <a:r>
              <a:rPr lang="fr-CA" sz="3600" i="1" dirty="0">
                <a:solidFill>
                  <a:schemeClr val="bg1"/>
                </a:solidFill>
              </a:rPr>
              <a:t>BARRIÈRES À L’ENTRÉE</a:t>
            </a:r>
          </a:p>
        </p:txBody>
      </p:sp>
    </p:spTree>
    <p:extLst>
      <p:ext uri="{BB962C8B-B14F-4D97-AF65-F5344CB8AC3E}">
        <p14:creationId xmlns:p14="http://schemas.microsoft.com/office/powerpoint/2010/main" xmlns="" val="394456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2509" y="1442347"/>
            <a:ext cx="8543862" cy="5016758"/>
          </a:xfrm>
          <a:prstGeom prst="rect">
            <a:avLst/>
          </a:prstGeom>
          <a:noFill/>
        </p:spPr>
        <p:txBody>
          <a:bodyPr wrap="square" rtlCol="0">
            <a:spAutoFit/>
          </a:bodyPr>
          <a:lstStyle/>
          <a:p>
            <a:pPr lvl="0"/>
            <a:r>
              <a:rPr lang="en-CA" sz="2000" dirty="0">
                <a:solidFill>
                  <a:srgbClr val="3F6CA6"/>
                </a:solidFill>
              </a:rPr>
              <a:t>                              </a:t>
            </a:r>
          </a:p>
          <a:p>
            <a:pPr marL="342900" lvl="0" indent="-342900">
              <a:buAutoNum type="arabicPeriod"/>
            </a:pPr>
            <a:endParaRPr lang="en-CA" sz="2000" b="1" dirty="0">
              <a:solidFill>
                <a:srgbClr val="3F6CA6"/>
              </a:solidFill>
            </a:endParaRPr>
          </a:p>
          <a:p>
            <a:pPr marL="342900" lvl="0" indent="-342900">
              <a:buFont typeface="Arial" panose="020B0604020202020204" pitchFamily="34" charset="0"/>
              <a:buChar char="•"/>
            </a:pPr>
            <a:r>
              <a:rPr lang="en-CA" sz="2000" b="1" dirty="0">
                <a:solidFill>
                  <a:srgbClr val="3F6CA6"/>
                </a:solidFill>
              </a:rPr>
              <a:t>Many are intimidated by going into a financial institution. </a:t>
            </a:r>
          </a:p>
          <a:p>
            <a:pPr marL="539750"/>
            <a:r>
              <a:rPr lang="fr-CA" sz="2000" i="1" dirty="0">
                <a:solidFill>
                  <a:srgbClr val="3F6CA6"/>
                </a:solidFill>
              </a:rPr>
              <a:t>Plusieurs se sentent intimidés par les institutions financières. </a:t>
            </a:r>
          </a:p>
          <a:p>
            <a:pPr lvl="0"/>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We can help to remove the barriers and increase access!     </a:t>
            </a:r>
          </a:p>
          <a:p>
            <a:pPr marL="539750"/>
            <a:r>
              <a:rPr lang="fr-CA" sz="2000" dirty="0">
                <a:solidFill>
                  <a:srgbClr val="3F6CA6"/>
                </a:solidFill>
              </a:rPr>
              <a:t>Nous pouvons aider à surmonter les obstacles et à augmenter l’accessibilité !  </a:t>
            </a:r>
          </a:p>
          <a:p>
            <a:pPr lvl="0"/>
            <a:endParaRPr lang="en-CA" sz="2000" dirty="0">
              <a:solidFill>
                <a:srgbClr val="3F6CA6"/>
              </a:solidFill>
            </a:endParaRPr>
          </a:p>
          <a:p>
            <a:pPr marL="342900" lvl="0" indent="-342900">
              <a:buFont typeface="Arial" panose="020B0604020202020204" pitchFamily="34" charset="0"/>
              <a:buChar char="•"/>
            </a:pPr>
            <a:r>
              <a:rPr lang="en-US" sz="2000" b="1" dirty="0">
                <a:solidFill>
                  <a:srgbClr val="3F6CA6"/>
                </a:solidFill>
              </a:rPr>
              <a:t>A critical success factor is for one volunteer per conference to step forward!</a:t>
            </a:r>
          </a:p>
          <a:p>
            <a:pPr marL="539750"/>
            <a:r>
              <a:rPr lang="fr-CA" sz="2000" i="1" dirty="0">
                <a:solidFill>
                  <a:srgbClr val="3F6CA6"/>
                </a:solidFill>
              </a:rPr>
              <a:t>Un des facteurs de succès les plus critiques est la présence d’une personne par conférence qui se porte volontaire pour aider!</a:t>
            </a:r>
          </a:p>
          <a:p>
            <a:pPr lvl="0"/>
            <a:endParaRPr lang="en-CA" sz="2000" dirty="0">
              <a:solidFill>
                <a:srgbClr val="3F6CA6"/>
              </a:solidFill>
            </a:endParaRPr>
          </a:p>
          <a:p>
            <a:pPr lvl="0"/>
            <a:endParaRPr lang="en-CA" sz="2000" dirty="0">
              <a:solidFill>
                <a:srgbClr val="3F6CA6"/>
              </a:solidFill>
            </a:endParaRPr>
          </a:p>
        </p:txBody>
      </p:sp>
      <p:sp>
        <p:nvSpPr>
          <p:cNvPr id="4" name="Parallelogram 3"/>
          <p:cNvSpPr/>
          <p:nvPr/>
        </p:nvSpPr>
        <p:spPr>
          <a:xfrm>
            <a:off x="332509" y="167801"/>
            <a:ext cx="8543862" cy="1348765"/>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834021" y="242018"/>
            <a:ext cx="5122612" cy="1200329"/>
          </a:xfrm>
          <a:prstGeom prst="rect">
            <a:avLst/>
          </a:prstGeom>
          <a:noFill/>
        </p:spPr>
        <p:txBody>
          <a:bodyPr wrap="square" rtlCol="0">
            <a:spAutoFit/>
          </a:bodyPr>
          <a:lstStyle/>
          <a:p>
            <a:pPr algn="ctr"/>
            <a:r>
              <a:rPr lang="en-US" sz="3600" dirty="0">
                <a:solidFill>
                  <a:schemeClr val="bg1"/>
                </a:solidFill>
              </a:rPr>
              <a:t>BARRIERS TO ACCESS</a:t>
            </a:r>
          </a:p>
          <a:p>
            <a:pPr algn="ctr"/>
            <a:r>
              <a:rPr lang="fr-CA" sz="3600" i="1" dirty="0">
                <a:solidFill>
                  <a:schemeClr val="bg1"/>
                </a:solidFill>
              </a:rPr>
              <a:t>BARRIÈRES À L’ENTRÉE</a:t>
            </a:r>
          </a:p>
        </p:txBody>
      </p:sp>
    </p:spTree>
    <p:extLst>
      <p:ext uri="{BB962C8B-B14F-4D97-AF65-F5344CB8AC3E}">
        <p14:creationId xmlns:p14="http://schemas.microsoft.com/office/powerpoint/2010/main" xmlns="" val="184369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332509" y="167801"/>
            <a:ext cx="8722282" cy="1348765"/>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10594" y="1616069"/>
            <a:ext cx="8811491" cy="4401205"/>
          </a:xfrm>
          <a:prstGeom prst="rect">
            <a:avLst/>
          </a:prstGeom>
          <a:noFill/>
        </p:spPr>
        <p:txBody>
          <a:bodyPr wrap="square" rtlCol="0">
            <a:spAutoFit/>
          </a:bodyPr>
          <a:lstStyle/>
          <a:p>
            <a:pPr lvl="0"/>
            <a:r>
              <a:rPr lang="en-CA" sz="2000" dirty="0">
                <a:solidFill>
                  <a:srgbClr val="3F6CA6"/>
                </a:solidFill>
              </a:rPr>
              <a:t>                      </a:t>
            </a:r>
          </a:p>
          <a:p>
            <a:pPr marL="342900" lvl="0" indent="-342900">
              <a:buFont typeface="Arial" panose="020B0604020202020204" pitchFamily="34" charset="0"/>
              <a:buChar char="•"/>
            </a:pPr>
            <a:r>
              <a:rPr lang="en-CA" sz="2000" b="1" dirty="0" err="1">
                <a:solidFill>
                  <a:srgbClr val="3F6CA6"/>
                </a:solidFill>
              </a:rPr>
              <a:t>Smartsaver</a:t>
            </a:r>
            <a:r>
              <a:rPr lang="en-CA" sz="2000" b="1" dirty="0">
                <a:solidFill>
                  <a:srgbClr val="3F6CA6"/>
                </a:solidFill>
              </a:rPr>
              <a:t> is a project of the Omega Foundation, a non-profit organization,  who is a CLB National leader </a:t>
            </a:r>
          </a:p>
          <a:p>
            <a:pPr marL="539750"/>
            <a:r>
              <a:rPr lang="fr-CA" sz="2000" i="1" dirty="0" err="1">
                <a:solidFill>
                  <a:srgbClr val="3F6CA6"/>
                </a:solidFill>
              </a:rPr>
              <a:t>ÉducAvenir</a:t>
            </a:r>
            <a:r>
              <a:rPr lang="fr-CA" sz="2000" i="1" dirty="0">
                <a:solidFill>
                  <a:srgbClr val="3F6CA6"/>
                </a:solidFill>
              </a:rPr>
              <a:t> est un projet de la Fondation Omega, une organisation à but non lucratif, qui est un leader en ce qui a trait au BEC.</a:t>
            </a:r>
          </a:p>
          <a:p>
            <a:pPr marL="539750"/>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In November 2014, in conjunction with the kick off of National Education Savings Week,  Minister of State Candice </a:t>
            </a:r>
            <a:r>
              <a:rPr lang="en-CA" sz="2000" b="1" dirty="0" err="1">
                <a:solidFill>
                  <a:srgbClr val="3F6CA6"/>
                </a:solidFill>
              </a:rPr>
              <a:t>Bergren</a:t>
            </a:r>
            <a:r>
              <a:rPr lang="en-CA" sz="2000" b="1" dirty="0">
                <a:solidFill>
                  <a:srgbClr val="3F6CA6"/>
                </a:solidFill>
              </a:rPr>
              <a:t> unveiled </a:t>
            </a:r>
            <a:r>
              <a:rPr lang="en-CA" sz="2000" b="1" dirty="0" err="1">
                <a:solidFill>
                  <a:srgbClr val="3F6CA6"/>
                </a:solidFill>
              </a:rPr>
              <a:t>StartMyRESP</a:t>
            </a:r>
            <a:endParaRPr lang="en-CA" sz="2000" b="1" dirty="0">
              <a:solidFill>
                <a:srgbClr val="3F6CA6"/>
              </a:solidFill>
            </a:endParaRPr>
          </a:p>
          <a:p>
            <a:pPr marL="539750"/>
            <a:r>
              <a:rPr lang="fr-CA" sz="2000" i="1" dirty="0">
                <a:solidFill>
                  <a:srgbClr val="3F6CA6"/>
                </a:solidFill>
              </a:rPr>
              <a:t>En novembre 2014, en conjonction avec le lancement de la Semaine nationale de l’épargne-éducation, la ministre d’État Candice </a:t>
            </a:r>
            <a:r>
              <a:rPr lang="fr-CA" sz="2000" i="1" dirty="0" err="1">
                <a:solidFill>
                  <a:srgbClr val="3F6CA6"/>
                </a:solidFill>
              </a:rPr>
              <a:t>Bergren</a:t>
            </a:r>
            <a:r>
              <a:rPr lang="fr-CA" sz="2000" i="1" dirty="0">
                <a:solidFill>
                  <a:srgbClr val="3F6CA6"/>
                </a:solidFill>
              </a:rPr>
              <a:t> a dévoilé </a:t>
            </a:r>
            <a:r>
              <a:rPr lang="fr-CA" sz="2000" i="1" dirty="0" err="1">
                <a:solidFill>
                  <a:srgbClr val="3F6CA6"/>
                </a:solidFill>
              </a:rPr>
              <a:t>RÉÉÉussite</a:t>
            </a:r>
            <a:r>
              <a:rPr lang="fr-CA" sz="2000" i="1" dirty="0">
                <a:solidFill>
                  <a:srgbClr val="3F6CA6"/>
                </a:solidFill>
              </a:rPr>
              <a:t>.</a:t>
            </a:r>
            <a:endParaRPr lang="en-CA" sz="2000" dirty="0">
              <a:solidFill>
                <a:srgbClr val="3F6CA6"/>
              </a:solidFill>
            </a:endParaRPr>
          </a:p>
          <a:p>
            <a:pPr lvl="0"/>
            <a:endParaRPr lang="en-CA" sz="2000" dirty="0">
              <a:solidFill>
                <a:srgbClr val="3F6CA6"/>
              </a:solidFill>
            </a:endParaRPr>
          </a:p>
        </p:txBody>
      </p:sp>
      <p:sp>
        <p:nvSpPr>
          <p:cNvPr id="3" name="TextBox 2"/>
          <p:cNvSpPr txBox="1"/>
          <p:nvPr/>
        </p:nvSpPr>
        <p:spPr>
          <a:xfrm>
            <a:off x="524656" y="267304"/>
            <a:ext cx="8286835" cy="1200329"/>
          </a:xfrm>
          <a:prstGeom prst="rect">
            <a:avLst/>
          </a:prstGeom>
          <a:noFill/>
        </p:spPr>
        <p:txBody>
          <a:bodyPr wrap="square" rtlCol="0">
            <a:spAutoFit/>
          </a:bodyPr>
          <a:lstStyle/>
          <a:p>
            <a:pPr algn="ctr"/>
            <a:r>
              <a:rPr lang="en-US" sz="3600" dirty="0">
                <a:solidFill>
                  <a:schemeClr val="bg1"/>
                </a:solidFill>
              </a:rPr>
              <a:t>SMARTSAVER ONLINE APPLICATION</a:t>
            </a:r>
          </a:p>
          <a:p>
            <a:pPr algn="ctr"/>
            <a:r>
              <a:rPr lang="fr-CA" sz="3600" i="1" dirty="0">
                <a:solidFill>
                  <a:schemeClr val="bg1"/>
                </a:solidFill>
              </a:rPr>
              <a:t>APPLICATION EN LIGNE </a:t>
            </a:r>
            <a:r>
              <a:rPr lang="fr-CA" sz="3600" i="1" dirty="0" err="1">
                <a:solidFill>
                  <a:schemeClr val="bg1"/>
                </a:solidFill>
              </a:rPr>
              <a:t>ÉducAVENIR</a:t>
            </a:r>
            <a:endParaRPr lang="fr-CA" sz="2800" i="1" dirty="0"/>
          </a:p>
        </p:txBody>
      </p:sp>
    </p:spTree>
    <p:extLst>
      <p:ext uri="{BB962C8B-B14F-4D97-AF65-F5344CB8AC3E}">
        <p14:creationId xmlns:p14="http://schemas.microsoft.com/office/powerpoint/2010/main" xmlns="" val="2436907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332509" y="167801"/>
            <a:ext cx="8722282" cy="1348765"/>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6254" y="2004815"/>
            <a:ext cx="8811491" cy="3170099"/>
          </a:xfrm>
          <a:prstGeom prst="rect">
            <a:avLst/>
          </a:prstGeom>
          <a:noFill/>
        </p:spPr>
        <p:txBody>
          <a:bodyPr wrap="square" rtlCol="0">
            <a:spAutoFit/>
          </a:bodyPr>
          <a:lstStyle/>
          <a:p>
            <a:pPr lvl="0"/>
            <a:r>
              <a:rPr lang="en-CA" sz="2000" dirty="0">
                <a:solidFill>
                  <a:srgbClr val="3F6CA6"/>
                </a:solidFill>
              </a:rPr>
              <a:t>                      </a:t>
            </a:r>
          </a:p>
          <a:p>
            <a:pPr marL="342900" lvl="0" indent="-342900">
              <a:buFont typeface="Arial" panose="020B0604020202020204" pitchFamily="34" charset="0"/>
              <a:buChar char="•"/>
            </a:pPr>
            <a:r>
              <a:rPr lang="en-CA" sz="2000" b="1" dirty="0">
                <a:solidFill>
                  <a:srgbClr val="3F6CA6"/>
                </a:solidFill>
              </a:rPr>
              <a:t>On line application to help families connect with an RESP provider of their choice to open a no-cost, no contribution RESP and apply for the CLB using a secure on line process</a:t>
            </a:r>
          </a:p>
          <a:p>
            <a:pPr marL="539750"/>
            <a:r>
              <a:rPr lang="fr-CA" sz="2000" i="1" dirty="0">
                <a:solidFill>
                  <a:srgbClr val="3F6CA6"/>
                </a:solidFill>
              </a:rPr>
              <a:t>Une application en ligne pour aider les familles à entrer en contact avec un fournisseur de REEE de leur choix, ouvrir un compte REEE sans frais et sans contribution immédiate et déposer une demande de BEC au moyen d’un processus sécuritaire, en ligne. </a:t>
            </a:r>
            <a:endParaRPr lang="en-CA" sz="2000" dirty="0">
              <a:solidFill>
                <a:srgbClr val="3F6CA6"/>
              </a:solidFill>
            </a:endParaRPr>
          </a:p>
          <a:p>
            <a:pPr marL="342900" lvl="0" indent="-342900">
              <a:buAutoNum type="arabicPeriod"/>
            </a:pPr>
            <a:endParaRPr lang="en-CA" sz="2000" dirty="0">
              <a:solidFill>
                <a:srgbClr val="3F6CA6"/>
              </a:solidFill>
            </a:endParaRPr>
          </a:p>
        </p:txBody>
      </p:sp>
      <p:sp>
        <p:nvSpPr>
          <p:cNvPr id="3" name="TextBox 2"/>
          <p:cNvSpPr txBox="1"/>
          <p:nvPr/>
        </p:nvSpPr>
        <p:spPr>
          <a:xfrm>
            <a:off x="524656" y="267304"/>
            <a:ext cx="8286835" cy="1200329"/>
          </a:xfrm>
          <a:prstGeom prst="rect">
            <a:avLst/>
          </a:prstGeom>
          <a:noFill/>
        </p:spPr>
        <p:txBody>
          <a:bodyPr wrap="square" rtlCol="0">
            <a:spAutoFit/>
          </a:bodyPr>
          <a:lstStyle/>
          <a:p>
            <a:pPr algn="ctr"/>
            <a:r>
              <a:rPr lang="en-US" sz="3600" dirty="0">
                <a:solidFill>
                  <a:schemeClr val="bg1"/>
                </a:solidFill>
              </a:rPr>
              <a:t>SMARTSAVER ONLINE APPLICATION</a:t>
            </a:r>
          </a:p>
          <a:p>
            <a:pPr algn="ctr"/>
            <a:r>
              <a:rPr lang="fr-CA" sz="3600" i="1" dirty="0">
                <a:solidFill>
                  <a:schemeClr val="bg1"/>
                </a:solidFill>
              </a:rPr>
              <a:t>APPLICATION EN LIGNE </a:t>
            </a:r>
            <a:r>
              <a:rPr lang="fr-CA" sz="3600" i="1" dirty="0" err="1">
                <a:solidFill>
                  <a:schemeClr val="bg1"/>
                </a:solidFill>
              </a:rPr>
              <a:t>ÉducAVENIR</a:t>
            </a:r>
            <a:endParaRPr lang="fr-CA" sz="2800" i="1" dirty="0"/>
          </a:p>
        </p:txBody>
      </p:sp>
    </p:spTree>
    <p:extLst>
      <p:ext uri="{BB962C8B-B14F-4D97-AF65-F5344CB8AC3E}">
        <p14:creationId xmlns:p14="http://schemas.microsoft.com/office/powerpoint/2010/main" xmlns="" val="159564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4759" y="765716"/>
            <a:ext cx="7394055" cy="707886"/>
          </a:xfrm>
          <a:prstGeom prst="rect">
            <a:avLst/>
          </a:prstGeom>
          <a:noFill/>
        </p:spPr>
        <p:txBody>
          <a:bodyPr wrap="square" rtlCol="0">
            <a:spAutoFit/>
          </a:bodyPr>
          <a:lstStyle/>
          <a:p>
            <a:pPr algn="ctr"/>
            <a:r>
              <a:rPr lang="en-US" sz="4000" dirty="0">
                <a:solidFill>
                  <a:schemeClr val="bg1"/>
                </a:solidFill>
              </a:rPr>
              <a:t>SEEDS OF HOPE</a:t>
            </a:r>
          </a:p>
        </p:txBody>
      </p:sp>
      <p:sp>
        <p:nvSpPr>
          <p:cNvPr id="9" name="TextBox 8"/>
          <p:cNvSpPr txBox="1"/>
          <p:nvPr/>
        </p:nvSpPr>
        <p:spPr>
          <a:xfrm>
            <a:off x="1050093" y="1194911"/>
            <a:ext cx="7692339" cy="5693866"/>
          </a:xfrm>
          <a:prstGeom prst="rect">
            <a:avLst/>
          </a:prstGeom>
          <a:noFill/>
        </p:spPr>
        <p:txBody>
          <a:bodyPr wrap="square" rtlCol="0">
            <a:spAutoFit/>
          </a:bodyPr>
          <a:lstStyle/>
          <a:p>
            <a:pPr lvl="0"/>
            <a:r>
              <a:rPr lang="en-CA" sz="2000" dirty="0">
                <a:solidFill>
                  <a:srgbClr val="3F6CA6"/>
                </a:solidFill>
              </a:rPr>
              <a:t> </a:t>
            </a:r>
          </a:p>
          <a:p>
            <a:pPr marL="342900" lvl="0" indent="-342900">
              <a:buAutoNum type="arabicPeriod"/>
            </a:pPr>
            <a:r>
              <a:rPr lang="en-CA" sz="2000" b="1" dirty="0">
                <a:solidFill>
                  <a:srgbClr val="3F6CA6"/>
                </a:solidFill>
              </a:rPr>
              <a:t>Introduction </a:t>
            </a:r>
          </a:p>
          <a:p>
            <a:pPr lvl="0"/>
            <a:endParaRPr lang="en-CA" sz="2000" dirty="0">
              <a:solidFill>
                <a:srgbClr val="3F6CA6"/>
              </a:solidFill>
            </a:endParaRPr>
          </a:p>
          <a:p>
            <a:r>
              <a:rPr lang="en-CA" sz="2000" b="1" dirty="0">
                <a:solidFill>
                  <a:srgbClr val="3F6CA6"/>
                </a:solidFill>
              </a:rPr>
              <a:t>2.  Background / </a:t>
            </a:r>
            <a:r>
              <a:rPr lang="en-CA" sz="2000" b="1" i="1" dirty="0" err="1">
                <a:solidFill>
                  <a:srgbClr val="3F6CA6"/>
                </a:solidFill>
              </a:rPr>
              <a:t>Historique</a:t>
            </a:r>
            <a:endParaRPr lang="en-CA" sz="2000" b="1" i="1" dirty="0">
              <a:solidFill>
                <a:srgbClr val="3F6CA6"/>
              </a:solidFill>
            </a:endParaRPr>
          </a:p>
          <a:p>
            <a:pPr lvl="1"/>
            <a:endParaRPr lang="en-CA" sz="2000" dirty="0">
              <a:solidFill>
                <a:srgbClr val="3F6CA6"/>
              </a:solidFill>
            </a:endParaRPr>
          </a:p>
          <a:p>
            <a:r>
              <a:rPr lang="en-CA" sz="2000" b="1" dirty="0">
                <a:solidFill>
                  <a:srgbClr val="3F6CA6"/>
                </a:solidFill>
              </a:rPr>
              <a:t>3. Canada Education Savings Program / </a:t>
            </a:r>
          </a:p>
          <a:p>
            <a:r>
              <a:rPr lang="en-CA" sz="2000" b="1" i="1" dirty="0">
                <a:solidFill>
                  <a:srgbClr val="3F6CA6"/>
                </a:solidFill>
              </a:rPr>
              <a:t>	</a:t>
            </a:r>
            <a:r>
              <a:rPr lang="fr-CA" sz="2000" b="1" i="1" dirty="0">
                <a:solidFill>
                  <a:srgbClr val="3F6CA6"/>
                </a:solidFill>
              </a:rPr>
              <a:t>Programme canadien pour l'épargne-études</a:t>
            </a:r>
          </a:p>
          <a:p>
            <a:pPr lvl="0"/>
            <a:endParaRPr lang="en-CA" sz="2000" dirty="0">
              <a:solidFill>
                <a:srgbClr val="3F6CA6"/>
              </a:solidFill>
            </a:endParaRPr>
          </a:p>
          <a:p>
            <a:pPr marL="742950" lvl="1" indent="-285750">
              <a:buFont typeface="Arial" panose="020B0604020202020204" pitchFamily="34" charset="0"/>
              <a:buChar char="•"/>
            </a:pPr>
            <a:r>
              <a:rPr lang="en-CA" dirty="0">
                <a:solidFill>
                  <a:srgbClr val="3F6CA6"/>
                </a:solidFill>
              </a:rPr>
              <a:t>Registered Education Savings Plans (RESP) </a:t>
            </a:r>
          </a:p>
          <a:p>
            <a:pPr lvl="1"/>
            <a:r>
              <a:rPr lang="en-CA" dirty="0">
                <a:solidFill>
                  <a:srgbClr val="3F6CA6"/>
                </a:solidFill>
              </a:rPr>
              <a:t>	</a:t>
            </a:r>
            <a:r>
              <a:rPr lang="fr-CA" i="1" dirty="0">
                <a:solidFill>
                  <a:srgbClr val="3F6CA6"/>
                </a:solidFill>
              </a:rPr>
              <a:t>Régime enregistré d'épargne-études (REEE)</a:t>
            </a:r>
          </a:p>
          <a:p>
            <a:pPr lvl="1"/>
            <a:endParaRPr lang="en-CA" dirty="0">
              <a:solidFill>
                <a:srgbClr val="3F6CA6"/>
              </a:solidFill>
            </a:endParaRPr>
          </a:p>
          <a:p>
            <a:pPr marL="742950" lvl="1" indent="-285750">
              <a:buFont typeface="Arial" panose="020B0604020202020204" pitchFamily="34" charset="0"/>
              <a:buChar char="•"/>
            </a:pPr>
            <a:r>
              <a:rPr lang="en-CA" dirty="0">
                <a:solidFill>
                  <a:srgbClr val="3F6CA6"/>
                </a:solidFill>
              </a:rPr>
              <a:t>Canada Learning Bond  (CLB)</a:t>
            </a:r>
          </a:p>
          <a:p>
            <a:pPr lvl="1"/>
            <a:r>
              <a:rPr lang="en-CA" dirty="0">
                <a:solidFill>
                  <a:srgbClr val="3F6CA6"/>
                </a:solidFill>
              </a:rPr>
              <a:t>	</a:t>
            </a:r>
            <a:r>
              <a:rPr lang="fr-CA" i="1" dirty="0">
                <a:solidFill>
                  <a:srgbClr val="3F6CA6"/>
                </a:solidFill>
              </a:rPr>
              <a:t>Bon d’études canadien  (BEC)</a:t>
            </a:r>
          </a:p>
          <a:p>
            <a:pPr lvl="1"/>
            <a:endParaRPr lang="en-CA" dirty="0">
              <a:solidFill>
                <a:srgbClr val="3F6CA6"/>
              </a:solidFill>
            </a:endParaRPr>
          </a:p>
          <a:p>
            <a:pPr marL="742950" lvl="1" indent="-285750">
              <a:buFont typeface="Arial" panose="020B0604020202020204" pitchFamily="34" charset="0"/>
              <a:buChar char="•"/>
            </a:pPr>
            <a:r>
              <a:rPr lang="en-CA" dirty="0">
                <a:solidFill>
                  <a:srgbClr val="3F6CA6"/>
                </a:solidFill>
              </a:rPr>
              <a:t>Canada Education Savings Grant (CESG)</a:t>
            </a:r>
          </a:p>
          <a:p>
            <a:pPr lvl="1"/>
            <a:r>
              <a:rPr lang="en-CA" dirty="0">
                <a:solidFill>
                  <a:srgbClr val="3F6CA6"/>
                </a:solidFill>
              </a:rPr>
              <a:t>	</a:t>
            </a:r>
            <a:r>
              <a:rPr lang="fr-CA" i="1" dirty="0">
                <a:solidFill>
                  <a:srgbClr val="3F6CA6"/>
                </a:solidFill>
              </a:rPr>
              <a:t>Subvention canadienne pour l’épargne-études (SCEE)</a:t>
            </a:r>
          </a:p>
          <a:p>
            <a:endParaRPr lang="en-CA" sz="2000" dirty="0">
              <a:solidFill>
                <a:srgbClr val="3F6CA6"/>
              </a:solidFill>
            </a:endParaRPr>
          </a:p>
          <a:p>
            <a:pPr marL="342900" indent="-342900">
              <a:buAutoNum type="arabicPeriod" startAt="4"/>
            </a:pPr>
            <a:r>
              <a:rPr lang="en-CA" sz="2000" b="1" dirty="0">
                <a:solidFill>
                  <a:srgbClr val="3F6CA6"/>
                </a:solidFill>
              </a:rPr>
              <a:t>Provincial Educational Savings Grants</a:t>
            </a:r>
          </a:p>
          <a:p>
            <a:r>
              <a:rPr lang="en-CA" sz="2000" b="1" dirty="0">
                <a:solidFill>
                  <a:srgbClr val="3F6CA6"/>
                </a:solidFill>
              </a:rPr>
              <a:t>	</a:t>
            </a:r>
            <a:r>
              <a:rPr lang="fr-CA" sz="2000" b="1" dirty="0">
                <a:solidFill>
                  <a:srgbClr val="3F6CA6"/>
                </a:solidFill>
              </a:rPr>
              <a:t> </a:t>
            </a:r>
            <a:r>
              <a:rPr lang="fr-CA" sz="2000" b="1" i="1" dirty="0">
                <a:solidFill>
                  <a:srgbClr val="3F6CA6"/>
                </a:solidFill>
              </a:rPr>
              <a:t>Subventions provinciales pour l’épargne-études</a:t>
            </a:r>
            <a:endParaRPr lang="en-CA" sz="2000" b="1" i="1" dirty="0">
              <a:solidFill>
                <a:srgbClr val="3F6CA6"/>
              </a:solidFill>
            </a:endParaRPr>
          </a:p>
        </p:txBody>
      </p:sp>
      <p:sp>
        <p:nvSpPr>
          <p:cNvPr id="12" name="Parallelogram 11"/>
          <p:cNvSpPr/>
          <p:nvPr/>
        </p:nvSpPr>
        <p:spPr>
          <a:xfrm>
            <a:off x="223025" y="99471"/>
            <a:ext cx="8653346" cy="1374132"/>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4">
            <a:extLst>
              <a:ext uri="{FF2B5EF4-FFF2-40B4-BE49-F238E27FC236}">
                <a16:creationId xmlns="" xmlns:a16="http://schemas.microsoft.com/office/drawing/2014/main" id="{5916430D-66FC-4854-81C2-95432C4EDDF2}"/>
              </a:ext>
            </a:extLst>
          </p:cNvPr>
          <p:cNvSpPr txBox="1"/>
          <p:nvPr/>
        </p:nvSpPr>
        <p:spPr>
          <a:xfrm>
            <a:off x="436475" y="174542"/>
            <a:ext cx="8439896" cy="1323439"/>
          </a:xfrm>
          <a:prstGeom prst="rect">
            <a:avLst/>
          </a:prstGeom>
          <a:noFill/>
        </p:spPr>
        <p:txBody>
          <a:bodyPr wrap="square" rtlCol="0">
            <a:spAutoFit/>
          </a:bodyPr>
          <a:lstStyle/>
          <a:p>
            <a:pPr algn="ctr"/>
            <a:r>
              <a:rPr lang="en-US" sz="4000" dirty="0">
                <a:solidFill>
                  <a:schemeClr val="bg1"/>
                </a:solidFill>
              </a:rPr>
              <a:t>SEEDS OF HOPE</a:t>
            </a:r>
          </a:p>
          <a:p>
            <a:pPr algn="ctr"/>
            <a:r>
              <a:rPr lang="fr-CA" sz="4000" i="1" dirty="0">
                <a:solidFill>
                  <a:schemeClr val="bg1"/>
                </a:solidFill>
              </a:rPr>
              <a:t>SEMENCES D’ESPOIR</a:t>
            </a:r>
          </a:p>
        </p:txBody>
      </p:sp>
    </p:spTree>
    <p:extLst>
      <p:ext uri="{BB962C8B-B14F-4D97-AF65-F5344CB8AC3E}">
        <p14:creationId xmlns:p14="http://schemas.microsoft.com/office/powerpoint/2010/main" xmlns="" val="1536410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332509" y="167801"/>
            <a:ext cx="8722282" cy="1348765"/>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6254" y="1869904"/>
            <a:ext cx="8811491" cy="3785652"/>
          </a:xfrm>
          <a:prstGeom prst="rect">
            <a:avLst/>
          </a:prstGeom>
          <a:noFill/>
        </p:spPr>
        <p:txBody>
          <a:bodyPr wrap="square" rtlCol="0">
            <a:spAutoFit/>
          </a:bodyPr>
          <a:lstStyle/>
          <a:p>
            <a:pPr lvl="0"/>
            <a:r>
              <a:rPr lang="en-CA" sz="2000" b="1" dirty="0">
                <a:solidFill>
                  <a:srgbClr val="3F6CA6"/>
                </a:solidFill>
              </a:rPr>
              <a:t>                      </a:t>
            </a:r>
          </a:p>
          <a:p>
            <a:pPr marL="342900" lvl="0" indent="-342900">
              <a:buFont typeface="Arial" panose="020B0604020202020204" pitchFamily="34" charset="0"/>
              <a:buChar char="•"/>
            </a:pPr>
            <a:r>
              <a:rPr lang="en-CA" sz="2000" b="1" dirty="0">
                <a:solidFill>
                  <a:srgbClr val="3F6CA6"/>
                </a:solidFill>
              </a:rPr>
              <a:t>Application is sent to bank head office,  they contact the applicant and make appointment at local branch to sign the application</a:t>
            </a:r>
          </a:p>
          <a:p>
            <a:pPr marL="539750"/>
            <a:r>
              <a:rPr lang="fr-CA" sz="2000" i="1" dirty="0">
                <a:solidFill>
                  <a:srgbClr val="3F6CA6"/>
                </a:solidFill>
              </a:rPr>
              <a:t>La demande est envoyée au bureau chef de la banque, qui contacte le demandeur et prend rendez-vous avec lui ou elle dans une succursale locale, pour signer la demande. </a:t>
            </a:r>
          </a:p>
          <a:p>
            <a:pPr lvl="0"/>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Accepted as a Community Incentive Partner in 2015</a:t>
            </a:r>
          </a:p>
          <a:p>
            <a:pPr marL="539750"/>
            <a:r>
              <a:rPr lang="fr-CA" sz="2000" i="1" dirty="0">
                <a:solidFill>
                  <a:srgbClr val="3F6CA6"/>
                </a:solidFill>
              </a:rPr>
              <a:t>Accepté comme Partenaire d’encouragement communautaire en 2015</a:t>
            </a:r>
          </a:p>
          <a:p>
            <a:pPr lvl="0"/>
            <a:endParaRPr lang="en-CA" sz="2000" dirty="0">
              <a:solidFill>
                <a:srgbClr val="3F6CA6"/>
              </a:solidFill>
            </a:endParaRPr>
          </a:p>
          <a:p>
            <a:pPr marL="342900" lvl="0" indent="-342900">
              <a:buAutoNum type="arabicPeriod"/>
            </a:pPr>
            <a:endParaRPr lang="en-CA" sz="2000" dirty="0">
              <a:solidFill>
                <a:srgbClr val="3F6CA6"/>
              </a:solidFill>
            </a:endParaRPr>
          </a:p>
        </p:txBody>
      </p:sp>
      <p:sp>
        <p:nvSpPr>
          <p:cNvPr id="3" name="TextBox 2"/>
          <p:cNvSpPr txBox="1"/>
          <p:nvPr/>
        </p:nvSpPr>
        <p:spPr>
          <a:xfrm>
            <a:off x="524656" y="267304"/>
            <a:ext cx="8286835" cy="1200329"/>
          </a:xfrm>
          <a:prstGeom prst="rect">
            <a:avLst/>
          </a:prstGeom>
          <a:noFill/>
        </p:spPr>
        <p:txBody>
          <a:bodyPr wrap="square" rtlCol="0">
            <a:spAutoFit/>
          </a:bodyPr>
          <a:lstStyle/>
          <a:p>
            <a:pPr algn="ctr"/>
            <a:r>
              <a:rPr lang="en-US" sz="3600" dirty="0">
                <a:solidFill>
                  <a:schemeClr val="bg1"/>
                </a:solidFill>
              </a:rPr>
              <a:t>SMARTSAVER ONLINE APPLICATION</a:t>
            </a:r>
          </a:p>
          <a:p>
            <a:pPr algn="ctr"/>
            <a:r>
              <a:rPr lang="fr-CA" sz="3600" i="1" dirty="0">
                <a:solidFill>
                  <a:schemeClr val="bg1"/>
                </a:solidFill>
              </a:rPr>
              <a:t>APPLICATION EN LIGNE </a:t>
            </a:r>
            <a:r>
              <a:rPr lang="fr-CA" sz="3600" i="1" dirty="0" err="1">
                <a:solidFill>
                  <a:schemeClr val="bg1"/>
                </a:solidFill>
              </a:rPr>
              <a:t>ÉducAVENIR</a:t>
            </a:r>
            <a:endParaRPr lang="fr-CA" sz="2800" i="1" dirty="0"/>
          </a:p>
        </p:txBody>
      </p:sp>
    </p:spTree>
    <p:extLst>
      <p:ext uri="{BB962C8B-B14F-4D97-AF65-F5344CB8AC3E}">
        <p14:creationId xmlns:p14="http://schemas.microsoft.com/office/powerpoint/2010/main" xmlns="" val="338982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5E5260F2-EC1C-4AF4-AFC3-C45D6F9B4576}"/>
              </a:ext>
            </a:extLst>
          </p:cNvPr>
          <p:cNvPicPr>
            <a:picLocks noChangeAspect="1"/>
          </p:cNvPicPr>
          <p:nvPr/>
        </p:nvPicPr>
        <p:blipFill>
          <a:blip r:embed="rId3" cstate="print"/>
          <a:stretch>
            <a:fillRect/>
          </a:stretch>
        </p:blipFill>
        <p:spPr>
          <a:xfrm>
            <a:off x="0" y="0"/>
            <a:ext cx="5186597" cy="4503738"/>
          </a:xfrm>
          <a:prstGeom prst="rect">
            <a:avLst/>
          </a:prstGeom>
        </p:spPr>
      </p:pic>
      <p:pic>
        <p:nvPicPr>
          <p:cNvPr id="4" name="Image 3">
            <a:extLst>
              <a:ext uri="{FF2B5EF4-FFF2-40B4-BE49-F238E27FC236}">
                <a16:creationId xmlns="" xmlns:a16="http://schemas.microsoft.com/office/drawing/2014/main" id="{BDEA0E2E-F7FA-4172-9C75-07AD2CFEED97}"/>
              </a:ext>
            </a:extLst>
          </p:cNvPr>
          <p:cNvPicPr>
            <a:picLocks noChangeAspect="1"/>
          </p:cNvPicPr>
          <p:nvPr/>
        </p:nvPicPr>
        <p:blipFill>
          <a:blip r:embed="rId4" cstate="print"/>
          <a:stretch>
            <a:fillRect/>
          </a:stretch>
        </p:blipFill>
        <p:spPr>
          <a:xfrm>
            <a:off x="4223204" y="2570812"/>
            <a:ext cx="4812746" cy="4287188"/>
          </a:xfrm>
          <a:prstGeom prst="rect">
            <a:avLst/>
          </a:prstGeom>
        </p:spPr>
      </p:pic>
    </p:spTree>
    <p:extLst>
      <p:ext uri="{BB962C8B-B14F-4D97-AF65-F5344CB8AC3E}">
        <p14:creationId xmlns:p14="http://schemas.microsoft.com/office/powerpoint/2010/main" xmlns="" val="984842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3372" y="1388642"/>
            <a:ext cx="8454652" cy="5324535"/>
          </a:xfrm>
          <a:prstGeom prst="rect">
            <a:avLst/>
          </a:prstGeom>
          <a:noFill/>
        </p:spPr>
        <p:txBody>
          <a:bodyPr wrap="square" rtlCol="0">
            <a:spAutoFit/>
          </a:bodyPr>
          <a:lstStyle/>
          <a:p>
            <a:pPr lvl="0"/>
            <a:r>
              <a:rPr lang="en-CA" sz="2000" dirty="0">
                <a:solidFill>
                  <a:srgbClr val="3F6CA6"/>
                </a:solidFill>
              </a:rPr>
              <a:t>                     </a:t>
            </a:r>
          </a:p>
          <a:p>
            <a:pPr marL="342900" lvl="0" indent="-342900">
              <a:buFont typeface="Arial" panose="020B0604020202020204" pitchFamily="34" charset="0"/>
              <a:buChar char="•"/>
            </a:pPr>
            <a:r>
              <a:rPr lang="en-CA" sz="2000" b="1" dirty="0">
                <a:solidFill>
                  <a:srgbClr val="3F6CA6"/>
                </a:solidFill>
              </a:rPr>
              <a:t>In September 2012,  launched a systemic change project.  To date have assisted over 140 children within the HPC to get access.</a:t>
            </a:r>
          </a:p>
          <a:p>
            <a:pPr marL="539750"/>
            <a:r>
              <a:rPr lang="fr-CA" sz="2000" i="1" dirty="0">
                <a:solidFill>
                  <a:srgbClr val="3F6CA6"/>
                </a:solidFill>
              </a:rPr>
              <a:t>En septembre 2012, nous avons lancé un projet de changement systémique, qui a aidé jusqu’à maintenant 140 enfants CPS à y accéder. </a:t>
            </a:r>
          </a:p>
          <a:p>
            <a:pPr lvl="0"/>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We added the optional step of providing a $50 contribution cheque into opened RESP.   This then attracts the CESG grant – up to an additional 40% match from the government</a:t>
            </a:r>
          </a:p>
          <a:p>
            <a:pPr marL="539750"/>
            <a:r>
              <a:rPr lang="fr-CA" sz="2000" i="1" dirty="0">
                <a:solidFill>
                  <a:srgbClr val="3F6CA6"/>
                </a:solidFill>
              </a:rPr>
              <a:t>Nous avons ajouté au programme une étape supplémentaire, soit la fourniture d’un chèque de 50 $ à déposer dans le compte REEE récemment ouvert. Cela mène ensuite à bénéficier de la Subvention canadienne pour l’épargne-études – une mise de fonds du gouvernement pouvant équivaloir jusqu’à 40 % du fonds initial.</a:t>
            </a:r>
          </a:p>
        </p:txBody>
      </p:sp>
      <p:grpSp>
        <p:nvGrpSpPr>
          <p:cNvPr id="3" name="Group 2"/>
          <p:cNvGrpSpPr/>
          <p:nvPr/>
        </p:nvGrpSpPr>
        <p:grpSpPr>
          <a:xfrm>
            <a:off x="332509" y="289720"/>
            <a:ext cx="8454652" cy="1353755"/>
            <a:chOff x="730152" y="713098"/>
            <a:chExt cx="7581055" cy="2089424"/>
          </a:xfrm>
        </p:grpSpPr>
        <p:sp>
          <p:nvSpPr>
            <p:cNvPr id="4" name="Parallelogram 3"/>
            <p:cNvSpPr/>
            <p:nvPr/>
          </p:nvSpPr>
          <p:spPr>
            <a:xfrm>
              <a:off x="730152" y="713098"/>
              <a:ext cx="7581055" cy="2089424"/>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34759" y="890798"/>
              <a:ext cx="7394055" cy="1757615"/>
            </a:xfrm>
            <a:prstGeom prst="rect">
              <a:avLst/>
            </a:prstGeom>
            <a:noFill/>
          </p:spPr>
          <p:txBody>
            <a:bodyPr wrap="square" rtlCol="0">
              <a:spAutoFit/>
            </a:bodyPr>
            <a:lstStyle/>
            <a:p>
              <a:pPr algn="ctr"/>
              <a:r>
                <a:rPr lang="en-US" sz="3600" dirty="0">
                  <a:solidFill>
                    <a:schemeClr val="bg1"/>
                  </a:solidFill>
                </a:rPr>
                <a:t>SYSTEMIC CHANGE PROJECT</a:t>
              </a:r>
            </a:p>
            <a:p>
              <a:pPr algn="ctr"/>
              <a:r>
                <a:rPr lang="fr-CA" sz="3200" i="1" dirty="0">
                  <a:solidFill>
                    <a:schemeClr val="bg1"/>
                  </a:solidFill>
                </a:rPr>
                <a:t>PROJET DE CHANGEMENT SYSTÉMIQUE</a:t>
              </a:r>
            </a:p>
          </p:txBody>
        </p:sp>
      </p:grpSp>
    </p:spTree>
    <p:extLst>
      <p:ext uri="{BB962C8B-B14F-4D97-AF65-F5344CB8AC3E}">
        <p14:creationId xmlns:p14="http://schemas.microsoft.com/office/powerpoint/2010/main" xmlns="" val="2584991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2509" y="1643475"/>
            <a:ext cx="8454652" cy="4093428"/>
          </a:xfrm>
          <a:prstGeom prst="rect">
            <a:avLst/>
          </a:prstGeom>
          <a:noFill/>
        </p:spPr>
        <p:txBody>
          <a:bodyPr wrap="square" rtlCol="0">
            <a:spAutoFit/>
          </a:bodyPr>
          <a:lstStyle/>
          <a:p>
            <a:pPr lvl="0"/>
            <a:r>
              <a:rPr lang="en-CA" sz="2000" dirty="0">
                <a:solidFill>
                  <a:srgbClr val="3F6CA6"/>
                </a:solidFill>
              </a:rPr>
              <a:t>                     </a:t>
            </a:r>
          </a:p>
          <a:p>
            <a:pPr marL="342900" lvl="0" indent="-342900">
              <a:buFont typeface="Arial" panose="020B0604020202020204" pitchFamily="34" charset="0"/>
              <a:buChar char="•"/>
            </a:pPr>
            <a:r>
              <a:rPr lang="en-CA" sz="2000" b="1" dirty="0">
                <a:solidFill>
                  <a:srgbClr val="3F6CA6"/>
                </a:solidFill>
              </a:rPr>
              <a:t>We provide a congratulatory certificate to each child.</a:t>
            </a:r>
          </a:p>
          <a:p>
            <a:pPr marL="539750"/>
            <a:r>
              <a:rPr lang="fr-CA" sz="2000" i="1" dirty="0">
                <a:solidFill>
                  <a:srgbClr val="3F6CA6"/>
                </a:solidFill>
              </a:rPr>
              <a:t>Nous remettons à chaque enfant un certificat de félicitations.</a:t>
            </a:r>
          </a:p>
          <a:p>
            <a:pPr lvl="0"/>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In December 2015 we renamed the project to the Seeds of Hope project.  </a:t>
            </a:r>
          </a:p>
          <a:p>
            <a:pPr marL="539750"/>
            <a:r>
              <a:rPr lang="fr-CA" sz="2000" i="1" dirty="0">
                <a:solidFill>
                  <a:srgbClr val="3F6CA6"/>
                </a:solidFill>
              </a:rPr>
              <a:t>En décembre 2015, nous avons renommé le projet Semences d'espoir.  </a:t>
            </a:r>
            <a:endParaRPr lang="en-CA" sz="2000" dirty="0">
              <a:solidFill>
                <a:srgbClr val="3F6CA6"/>
              </a:solidFill>
            </a:endParaRPr>
          </a:p>
          <a:p>
            <a:pPr marL="342900" lvl="0" indent="-342900">
              <a:buAutoNum type="arabicPeriod"/>
            </a:pPr>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A project toolkit is available on the Ontario website and the National Website </a:t>
            </a:r>
          </a:p>
          <a:p>
            <a:pPr marL="539750"/>
            <a:r>
              <a:rPr lang="fr-CA" sz="2000" i="1" dirty="0">
                <a:solidFill>
                  <a:srgbClr val="3F6CA6"/>
                </a:solidFill>
              </a:rPr>
              <a:t>Une trousse de projet est disponible dans le site web de l’Ontario et dans le site web national. </a:t>
            </a:r>
          </a:p>
        </p:txBody>
      </p:sp>
      <p:grpSp>
        <p:nvGrpSpPr>
          <p:cNvPr id="3" name="Group 2"/>
          <p:cNvGrpSpPr/>
          <p:nvPr/>
        </p:nvGrpSpPr>
        <p:grpSpPr>
          <a:xfrm>
            <a:off x="332509" y="289720"/>
            <a:ext cx="8454652" cy="1353755"/>
            <a:chOff x="730152" y="713098"/>
            <a:chExt cx="7581055" cy="2089424"/>
          </a:xfrm>
        </p:grpSpPr>
        <p:sp>
          <p:nvSpPr>
            <p:cNvPr id="4" name="Parallelogram 3"/>
            <p:cNvSpPr/>
            <p:nvPr/>
          </p:nvSpPr>
          <p:spPr>
            <a:xfrm>
              <a:off x="730152" y="713098"/>
              <a:ext cx="7581055" cy="2089424"/>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34759" y="890798"/>
              <a:ext cx="7394055" cy="1757615"/>
            </a:xfrm>
            <a:prstGeom prst="rect">
              <a:avLst/>
            </a:prstGeom>
            <a:noFill/>
          </p:spPr>
          <p:txBody>
            <a:bodyPr wrap="square" rtlCol="0">
              <a:spAutoFit/>
            </a:bodyPr>
            <a:lstStyle/>
            <a:p>
              <a:pPr algn="ctr"/>
              <a:r>
                <a:rPr lang="en-US" sz="3600" dirty="0">
                  <a:solidFill>
                    <a:schemeClr val="bg1"/>
                  </a:solidFill>
                </a:rPr>
                <a:t>SYSTEMIC CHANGE PROJECT</a:t>
              </a:r>
            </a:p>
            <a:p>
              <a:pPr algn="ctr"/>
              <a:r>
                <a:rPr lang="fr-CA" sz="3200" i="1" dirty="0">
                  <a:solidFill>
                    <a:schemeClr val="bg1"/>
                  </a:solidFill>
                </a:rPr>
                <a:t>PROJET DE CHANGEMENT SYSTÉMIQUE</a:t>
              </a:r>
            </a:p>
          </p:txBody>
        </p:sp>
      </p:grpSp>
    </p:spTree>
    <p:extLst>
      <p:ext uri="{BB962C8B-B14F-4D97-AF65-F5344CB8AC3E}">
        <p14:creationId xmlns:p14="http://schemas.microsoft.com/office/powerpoint/2010/main" xmlns="" val="3667474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7597" y="1331281"/>
            <a:ext cx="8566164" cy="5632311"/>
          </a:xfrm>
          <a:prstGeom prst="rect">
            <a:avLst/>
          </a:prstGeom>
          <a:noFill/>
        </p:spPr>
        <p:txBody>
          <a:bodyPr wrap="square" rtlCol="0">
            <a:spAutoFit/>
          </a:bodyPr>
          <a:lstStyle/>
          <a:p>
            <a:pPr lvl="0"/>
            <a:r>
              <a:rPr lang="en-CA" sz="2000" dirty="0">
                <a:solidFill>
                  <a:srgbClr val="3F6CA6"/>
                </a:solidFill>
              </a:rPr>
              <a:t>                     </a:t>
            </a:r>
          </a:p>
          <a:p>
            <a:pPr marL="342900" lvl="0" indent="-342900">
              <a:buFont typeface="Arial" panose="020B0604020202020204" pitchFamily="34" charset="0"/>
              <a:buChar char="•"/>
            </a:pPr>
            <a:r>
              <a:rPr lang="en-CA" sz="2000" b="1" dirty="0">
                <a:solidFill>
                  <a:srgbClr val="3F6CA6"/>
                </a:solidFill>
              </a:rPr>
              <a:t>The Canada Learning Bond is the gateway project we have used to stretch the conferences past just charity towards a systemic change culture.  </a:t>
            </a:r>
          </a:p>
          <a:p>
            <a:pPr marL="539750"/>
            <a:r>
              <a:rPr lang="fr-CA" sz="2000" i="1" dirty="0">
                <a:solidFill>
                  <a:srgbClr val="3F6CA6"/>
                </a:solidFill>
              </a:rPr>
              <a:t>Le Bon d’études canadien est le projet de porte d’entrée dont nous nous sommes servis pour amener les conférences au-delà de la simple charité, vers une culture de changement systémique. </a:t>
            </a:r>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It is very actionable and easy to get informed and to take the steps to help the families get access</a:t>
            </a:r>
          </a:p>
          <a:p>
            <a:pPr marL="539750"/>
            <a:r>
              <a:rPr lang="fr-CA" sz="2000" i="1" dirty="0">
                <a:solidFill>
                  <a:srgbClr val="3F6CA6"/>
                </a:solidFill>
              </a:rPr>
              <a:t>C’est un projet très réalisable et il est facile d’obtenir des informations et de faire les démarches pour aider les familles à y accéder. </a:t>
            </a:r>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Once you start by helping one child,  you will not want to stop until every child you serves get access.     No child left behind!</a:t>
            </a:r>
          </a:p>
          <a:p>
            <a:pPr marL="539750"/>
            <a:r>
              <a:rPr lang="fr-CA" sz="2000" i="1" dirty="0">
                <a:solidFill>
                  <a:srgbClr val="3F6CA6"/>
                </a:solidFill>
              </a:rPr>
              <a:t>Une fois que vous aurez aidé un enfant, vous ne voudrez plus arrêter   jusqu’à ce que tous les enfants que vous servez y aient accédé. Aucun enfant ne sera laissé en plan!</a:t>
            </a:r>
          </a:p>
        </p:txBody>
      </p:sp>
      <p:grpSp>
        <p:nvGrpSpPr>
          <p:cNvPr id="3" name="Group 2"/>
          <p:cNvGrpSpPr/>
          <p:nvPr/>
        </p:nvGrpSpPr>
        <p:grpSpPr>
          <a:xfrm>
            <a:off x="483874" y="329785"/>
            <a:ext cx="8319887" cy="1273311"/>
            <a:chOff x="730152" y="694069"/>
            <a:chExt cx="7812308" cy="872831"/>
          </a:xfrm>
        </p:grpSpPr>
        <p:sp>
          <p:nvSpPr>
            <p:cNvPr id="4" name="Parallelogram 3"/>
            <p:cNvSpPr/>
            <p:nvPr/>
          </p:nvSpPr>
          <p:spPr>
            <a:xfrm>
              <a:off x="730152" y="694069"/>
              <a:ext cx="7812308" cy="872831"/>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823651" y="780501"/>
              <a:ext cx="7394055" cy="780608"/>
            </a:xfrm>
            <a:prstGeom prst="rect">
              <a:avLst/>
            </a:prstGeom>
            <a:noFill/>
          </p:spPr>
          <p:txBody>
            <a:bodyPr wrap="square" rtlCol="0">
              <a:spAutoFit/>
            </a:bodyPr>
            <a:lstStyle/>
            <a:p>
              <a:pPr algn="ctr"/>
              <a:r>
                <a:rPr lang="fr-CA" sz="3600" dirty="0">
                  <a:solidFill>
                    <a:schemeClr val="bg1"/>
                  </a:solidFill>
                </a:rPr>
                <a:t>SYSTEMIC CHANGE PROJECT</a:t>
              </a:r>
            </a:p>
            <a:p>
              <a:pPr algn="ctr"/>
              <a:r>
                <a:rPr lang="fr-CA" sz="3200" i="1" dirty="0">
                  <a:solidFill>
                    <a:schemeClr val="bg1"/>
                  </a:solidFill>
                </a:rPr>
                <a:t>PROJET DE CHANGEMENT SYSTÉMIQUE</a:t>
              </a:r>
            </a:p>
          </p:txBody>
        </p:sp>
      </p:grpSp>
    </p:spTree>
    <p:extLst>
      <p:ext uri="{BB962C8B-B14F-4D97-AF65-F5344CB8AC3E}">
        <p14:creationId xmlns:p14="http://schemas.microsoft.com/office/powerpoint/2010/main" xmlns="" val="1667326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7597" y="1556131"/>
            <a:ext cx="8566164" cy="4708981"/>
          </a:xfrm>
          <a:prstGeom prst="rect">
            <a:avLst/>
          </a:prstGeom>
          <a:noFill/>
        </p:spPr>
        <p:txBody>
          <a:bodyPr wrap="square" rtlCol="0">
            <a:spAutoFit/>
          </a:bodyPr>
          <a:lstStyle/>
          <a:p>
            <a:pPr marL="342900" lvl="0" indent="-342900">
              <a:buAutoNum type="arabicPeriod"/>
            </a:pPr>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This project has served as an effective recruitment tool as it really resonates with the parishioners.   </a:t>
            </a:r>
          </a:p>
          <a:p>
            <a:pPr marL="539750"/>
            <a:r>
              <a:rPr lang="fr-CA" sz="2000" i="1" dirty="0">
                <a:solidFill>
                  <a:srgbClr val="3F6CA6"/>
                </a:solidFill>
              </a:rPr>
              <a:t>Ce projet a aussi constitué un excellent outil de recrutement car il retient vraiment l’attention des paroissiens. </a:t>
            </a:r>
          </a:p>
          <a:p>
            <a:pPr lvl="0"/>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It can attract like minded volunteers who are interested and skilled in working on systemic change projects.  </a:t>
            </a:r>
          </a:p>
          <a:p>
            <a:pPr marL="539750" lvl="0"/>
            <a:r>
              <a:rPr lang="fr-CA" sz="2000" i="1" dirty="0">
                <a:solidFill>
                  <a:srgbClr val="3F6CA6"/>
                </a:solidFill>
              </a:rPr>
              <a:t>Il peut attirer des bénévoles intéressés et aptes à travailler dans des projets de changement systémiques. </a:t>
            </a:r>
            <a:endParaRPr lang="en-CA" sz="2000" i="1" dirty="0">
              <a:solidFill>
                <a:srgbClr val="3F6CA6"/>
              </a:solidFill>
            </a:endParaRPr>
          </a:p>
          <a:p>
            <a:pPr marL="342900" lvl="0" indent="-342900">
              <a:buAutoNum type="arabicPeriod"/>
            </a:pPr>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ABR!   Always be Recruiting!</a:t>
            </a:r>
          </a:p>
          <a:p>
            <a:pPr marL="539750"/>
            <a:r>
              <a:rPr lang="fr-CA" sz="2000" i="1" dirty="0">
                <a:solidFill>
                  <a:srgbClr val="3F6CA6"/>
                </a:solidFill>
              </a:rPr>
              <a:t> TMR!   Toujours en mode recrutement!</a:t>
            </a:r>
          </a:p>
          <a:p>
            <a:pPr lvl="0"/>
            <a:endParaRPr lang="en-CA" sz="2000" dirty="0">
              <a:solidFill>
                <a:srgbClr val="3F6CA6"/>
              </a:solidFill>
            </a:endParaRPr>
          </a:p>
          <a:p>
            <a:pPr marL="342900" lvl="0" indent="-342900">
              <a:buAutoNum type="arabicPeriod"/>
            </a:pPr>
            <a:endParaRPr lang="en-CA" sz="2000" dirty="0">
              <a:solidFill>
                <a:srgbClr val="3F6CA6"/>
              </a:solidFill>
            </a:endParaRPr>
          </a:p>
        </p:txBody>
      </p:sp>
      <p:grpSp>
        <p:nvGrpSpPr>
          <p:cNvPr id="3" name="Group 2"/>
          <p:cNvGrpSpPr/>
          <p:nvPr/>
        </p:nvGrpSpPr>
        <p:grpSpPr>
          <a:xfrm>
            <a:off x="483874" y="329785"/>
            <a:ext cx="8319887" cy="1273311"/>
            <a:chOff x="730152" y="694069"/>
            <a:chExt cx="7812308" cy="872831"/>
          </a:xfrm>
        </p:grpSpPr>
        <p:sp>
          <p:nvSpPr>
            <p:cNvPr id="4" name="Parallelogram 3"/>
            <p:cNvSpPr/>
            <p:nvPr/>
          </p:nvSpPr>
          <p:spPr>
            <a:xfrm>
              <a:off x="730152" y="694069"/>
              <a:ext cx="7812308" cy="872831"/>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823651" y="780501"/>
              <a:ext cx="7394055" cy="780608"/>
            </a:xfrm>
            <a:prstGeom prst="rect">
              <a:avLst/>
            </a:prstGeom>
            <a:noFill/>
          </p:spPr>
          <p:txBody>
            <a:bodyPr wrap="square" rtlCol="0">
              <a:spAutoFit/>
            </a:bodyPr>
            <a:lstStyle/>
            <a:p>
              <a:pPr algn="ctr"/>
              <a:r>
                <a:rPr lang="fr-CA" sz="3600" dirty="0">
                  <a:solidFill>
                    <a:schemeClr val="bg1"/>
                  </a:solidFill>
                </a:rPr>
                <a:t>SYSTEMIC CHANGE PROJECT</a:t>
              </a:r>
            </a:p>
            <a:p>
              <a:pPr algn="ctr"/>
              <a:r>
                <a:rPr lang="fr-CA" sz="3200" i="1" dirty="0">
                  <a:solidFill>
                    <a:schemeClr val="bg1"/>
                  </a:solidFill>
                </a:rPr>
                <a:t>PROJET DE CHANGEMENT SYSTÉMIQUE</a:t>
              </a:r>
            </a:p>
          </p:txBody>
        </p:sp>
      </p:grpSp>
    </p:spTree>
    <p:extLst>
      <p:ext uri="{BB962C8B-B14F-4D97-AF65-F5344CB8AC3E}">
        <p14:creationId xmlns:p14="http://schemas.microsoft.com/office/powerpoint/2010/main" xmlns="" val="2486212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svp_resp_certificate_dec_2015.pdf"/>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849" t="266" r="1742"/>
          <a:stretch/>
        </p:blipFill>
        <p:spPr>
          <a:xfrm>
            <a:off x="0" y="0"/>
            <a:ext cx="4766126" cy="3706221"/>
          </a:xfrm>
        </p:spPr>
      </p:pic>
      <p:pic>
        <p:nvPicPr>
          <p:cNvPr id="2" name="Image 1">
            <a:extLst>
              <a:ext uri="{FF2B5EF4-FFF2-40B4-BE49-F238E27FC236}">
                <a16:creationId xmlns="" xmlns:a16="http://schemas.microsoft.com/office/drawing/2014/main" id="{E59CF930-96F3-4AFA-9F7D-F9EB3DD0839A}"/>
              </a:ext>
            </a:extLst>
          </p:cNvPr>
          <p:cNvPicPr>
            <a:picLocks noChangeAspect="1"/>
          </p:cNvPicPr>
          <p:nvPr/>
        </p:nvPicPr>
        <p:blipFill>
          <a:blip r:embed="rId4" cstate="print"/>
          <a:stretch>
            <a:fillRect/>
          </a:stretch>
        </p:blipFill>
        <p:spPr>
          <a:xfrm>
            <a:off x="4572000" y="3391571"/>
            <a:ext cx="4572000" cy="3466429"/>
          </a:xfrm>
          <a:prstGeom prst="rect">
            <a:avLst/>
          </a:prstGeom>
        </p:spPr>
      </p:pic>
    </p:spTree>
    <p:extLst>
      <p:ext uri="{BB962C8B-B14F-4D97-AF65-F5344CB8AC3E}">
        <p14:creationId xmlns:p14="http://schemas.microsoft.com/office/powerpoint/2010/main" xmlns="" val="2216889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cstate="print"/>
          <a:srcRect l="-13637" t="-18197" r="-37764" b="1"/>
          <a:stretch/>
        </p:blipFill>
        <p:spPr>
          <a:xfrm>
            <a:off x="-691475" y="-1247922"/>
            <a:ext cx="8126596" cy="8105922"/>
          </a:xfrm>
          <a:prstGeom prst="rect">
            <a:avLst/>
          </a:prstGeom>
        </p:spPr>
      </p:pic>
      <p:pic>
        <p:nvPicPr>
          <p:cNvPr id="2" name="Image 1">
            <a:extLst>
              <a:ext uri="{FF2B5EF4-FFF2-40B4-BE49-F238E27FC236}">
                <a16:creationId xmlns="" xmlns:a16="http://schemas.microsoft.com/office/drawing/2014/main" id="{5A14DAAF-C271-455D-9D4B-5E4EF18C9E28}"/>
              </a:ext>
            </a:extLst>
          </p:cNvPr>
          <p:cNvPicPr>
            <a:picLocks noChangeAspect="1"/>
          </p:cNvPicPr>
          <p:nvPr/>
        </p:nvPicPr>
        <p:blipFill>
          <a:blip r:embed="rId4" cstate="print"/>
          <a:stretch>
            <a:fillRect/>
          </a:stretch>
        </p:blipFill>
        <p:spPr>
          <a:xfrm>
            <a:off x="4972697" y="1095922"/>
            <a:ext cx="4057862" cy="4666156"/>
          </a:xfrm>
          <a:prstGeom prst="rect">
            <a:avLst/>
          </a:prstGeom>
          <a:ln>
            <a:solidFill>
              <a:srgbClr val="3F6CA6"/>
            </a:solidFill>
          </a:ln>
        </p:spPr>
      </p:pic>
    </p:spTree>
    <p:extLst>
      <p:ext uri="{BB962C8B-B14F-4D97-AF65-F5344CB8AC3E}">
        <p14:creationId xmlns:p14="http://schemas.microsoft.com/office/powerpoint/2010/main" xmlns="" val="3170991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4508" y="1551851"/>
            <a:ext cx="8394758" cy="3477875"/>
          </a:xfrm>
          <a:prstGeom prst="rect">
            <a:avLst/>
          </a:prstGeom>
          <a:noFill/>
        </p:spPr>
        <p:txBody>
          <a:bodyPr wrap="square" rtlCol="0">
            <a:spAutoFit/>
          </a:bodyPr>
          <a:lstStyle/>
          <a:p>
            <a:pPr lvl="0"/>
            <a:r>
              <a:rPr lang="en-CA" sz="2000" dirty="0">
                <a:solidFill>
                  <a:srgbClr val="3F6CA6"/>
                </a:solidFill>
              </a:rPr>
              <a:t>                       </a:t>
            </a:r>
          </a:p>
          <a:p>
            <a:pPr marL="342900" lvl="0" indent="-342900">
              <a:buFont typeface="Arial" panose="020B0604020202020204" pitchFamily="34" charset="0"/>
              <a:buChar char="•"/>
            </a:pPr>
            <a:r>
              <a:rPr lang="en-CA" sz="2000" b="1" dirty="0">
                <a:solidFill>
                  <a:srgbClr val="3F6CA6"/>
                </a:solidFill>
              </a:rPr>
              <a:t>Will now show a short video and then answer any questions you may have.</a:t>
            </a:r>
          </a:p>
          <a:p>
            <a:pPr marL="539750"/>
            <a:r>
              <a:rPr lang="fr-CA" sz="2000" i="1" dirty="0">
                <a:solidFill>
                  <a:srgbClr val="3F6CA6"/>
                </a:solidFill>
              </a:rPr>
              <a:t>Nous visionnerons maintenant une courte vidéo et répondrons ensuite à vos questions.</a:t>
            </a:r>
          </a:p>
          <a:p>
            <a:pPr lvl="0"/>
            <a:endParaRPr lang="en-CA" sz="2000" dirty="0">
              <a:solidFill>
                <a:srgbClr val="3F6CA6"/>
              </a:solidFill>
            </a:endParaRPr>
          </a:p>
          <a:p>
            <a:pPr marL="342900" lvl="0" indent="-342900">
              <a:buFont typeface="Arial" panose="020B0604020202020204" pitchFamily="34" charset="0"/>
              <a:buChar char="•"/>
            </a:pPr>
            <a:r>
              <a:rPr lang="en-CA" sz="2000" b="1" dirty="0">
                <a:solidFill>
                  <a:srgbClr val="3F6CA6"/>
                </a:solidFill>
              </a:rPr>
              <a:t>Please take a handout and if you are interested in additional information,  please sign the CLB sign up sheet</a:t>
            </a:r>
          </a:p>
          <a:p>
            <a:pPr marL="539750"/>
            <a:r>
              <a:rPr lang="fr-CA" sz="2000" i="1" dirty="0">
                <a:solidFill>
                  <a:srgbClr val="3F6CA6"/>
                </a:solidFill>
              </a:rPr>
              <a:t>Veuillez prendre un feuillet d’information et si vous désirez plus de détails, n’oubliez pas de signer la feuille BEC</a:t>
            </a:r>
          </a:p>
          <a:p>
            <a:pPr lvl="0"/>
            <a:endParaRPr lang="en-CA" sz="2000" dirty="0">
              <a:solidFill>
                <a:srgbClr val="3F6CA6"/>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53062" y="4640097"/>
            <a:ext cx="2869715" cy="2217904"/>
          </a:xfrm>
          <a:prstGeom prst="rect">
            <a:avLst/>
          </a:prstGeom>
        </p:spPr>
      </p:pic>
      <p:grpSp>
        <p:nvGrpSpPr>
          <p:cNvPr id="4" name="Group 3"/>
          <p:cNvGrpSpPr/>
          <p:nvPr/>
        </p:nvGrpSpPr>
        <p:grpSpPr>
          <a:xfrm>
            <a:off x="483874" y="335243"/>
            <a:ext cx="8073609" cy="1305974"/>
            <a:chOff x="730152" y="697810"/>
            <a:chExt cx="7581055" cy="895220"/>
          </a:xfrm>
        </p:grpSpPr>
        <p:sp>
          <p:nvSpPr>
            <p:cNvPr id="5" name="Parallelogram 4"/>
            <p:cNvSpPr/>
            <p:nvPr/>
          </p:nvSpPr>
          <p:spPr>
            <a:xfrm>
              <a:off x="730152" y="697810"/>
              <a:ext cx="7581055" cy="869089"/>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823651" y="770227"/>
              <a:ext cx="7394055" cy="822803"/>
            </a:xfrm>
            <a:prstGeom prst="rect">
              <a:avLst/>
            </a:prstGeom>
            <a:noFill/>
          </p:spPr>
          <p:txBody>
            <a:bodyPr wrap="square" rtlCol="0">
              <a:spAutoFit/>
            </a:bodyPr>
            <a:lstStyle/>
            <a:p>
              <a:pPr algn="ctr"/>
              <a:r>
                <a:rPr lang="en-US" sz="3600" dirty="0">
                  <a:solidFill>
                    <a:schemeClr val="bg1"/>
                  </a:solidFill>
                </a:rPr>
                <a:t>CALL TO ACTION!</a:t>
              </a:r>
            </a:p>
            <a:p>
              <a:pPr algn="ctr"/>
              <a:r>
                <a:rPr lang="fr-CA" sz="3600" dirty="0">
                  <a:solidFill>
                    <a:schemeClr val="bg1"/>
                  </a:solidFill>
                </a:rPr>
                <a:t>APPEL À L’ACTION !</a:t>
              </a:r>
              <a:endParaRPr lang="en-US" sz="3600" dirty="0">
                <a:solidFill>
                  <a:schemeClr val="bg1"/>
                </a:solidFill>
              </a:endParaRPr>
            </a:p>
          </p:txBody>
        </p:sp>
      </p:grpSp>
    </p:spTree>
    <p:extLst>
      <p:ext uri="{BB962C8B-B14F-4D97-AF65-F5344CB8AC3E}">
        <p14:creationId xmlns:p14="http://schemas.microsoft.com/office/powerpoint/2010/main" xmlns="" val="1746502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2771" y="553564"/>
            <a:ext cx="8652462" cy="1325563"/>
            <a:chOff x="704508" y="713098"/>
            <a:chExt cx="7606699" cy="869089"/>
          </a:xfrm>
        </p:grpSpPr>
        <p:sp>
          <p:nvSpPr>
            <p:cNvPr id="7" name="Parallelogram 6"/>
            <p:cNvSpPr/>
            <p:nvPr/>
          </p:nvSpPr>
          <p:spPr>
            <a:xfrm>
              <a:off x="730152" y="713098"/>
              <a:ext cx="7581055" cy="869089"/>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8" name="TextBox 7"/>
            <p:cNvSpPr txBox="1"/>
            <p:nvPr/>
          </p:nvSpPr>
          <p:spPr>
            <a:xfrm>
              <a:off x="704508" y="778723"/>
              <a:ext cx="7394055" cy="423759"/>
            </a:xfrm>
            <a:prstGeom prst="rect">
              <a:avLst/>
            </a:prstGeom>
            <a:noFill/>
          </p:spPr>
          <p:txBody>
            <a:bodyPr wrap="square" rtlCol="0">
              <a:spAutoFit/>
            </a:bodyPr>
            <a:lstStyle/>
            <a:p>
              <a:pPr algn="ctr"/>
              <a:endParaRPr lang="en-US" sz="3600" dirty="0">
                <a:solidFill>
                  <a:schemeClr val="bg1"/>
                </a:solidFill>
              </a:endParaRPr>
            </a:p>
          </p:txBody>
        </p:sp>
      </p:grpSp>
      <p:sp>
        <p:nvSpPr>
          <p:cNvPr id="2" name="Title 1"/>
          <p:cNvSpPr>
            <a:spLocks noGrp="1"/>
          </p:cNvSpPr>
          <p:nvPr>
            <p:ph type="title"/>
          </p:nvPr>
        </p:nvSpPr>
        <p:spPr>
          <a:xfrm>
            <a:off x="359764" y="553564"/>
            <a:ext cx="8889167" cy="1325563"/>
          </a:xfrm>
        </p:spPr>
        <p:txBody>
          <a:bodyPr>
            <a:normAutofit/>
          </a:bodyPr>
          <a:lstStyle/>
          <a:p>
            <a:pPr algn="ctr"/>
            <a:r>
              <a:rPr lang="en-US" sz="3200" dirty="0">
                <a:solidFill>
                  <a:schemeClr val="bg1"/>
                </a:solidFill>
              </a:rPr>
              <a:t>AWARENESS TO ACCESS</a:t>
            </a:r>
            <a:br>
              <a:rPr lang="en-US" sz="3200" dirty="0">
                <a:solidFill>
                  <a:schemeClr val="bg1"/>
                </a:solidFill>
              </a:rPr>
            </a:br>
            <a:r>
              <a:rPr lang="fr-CA" sz="2800" dirty="0">
                <a:solidFill>
                  <a:schemeClr val="bg1"/>
                </a:solidFill>
              </a:rPr>
              <a:t>LA SENSIBILISATION EN VUE DE L’ACCESSIBILITÉ</a:t>
            </a:r>
            <a:endParaRPr lang="en-US" sz="3200" dirty="0">
              <a:solidFill>
                <a:schemeClr val="bg1"/>
              </a:solidFill>
            </a:endParaRPr>
          </a:p>
        </p:txBody>
      </p:sp>
      <p:pic>
        <p:nvPicPr>
          <p:cNvPr id="5" name="Picture 4"/>
          <p:cNvPicPr>
            <a:picLocks noChangeAspect="1"/>
          </p:cNvPicPr>
          <p:nvPr/>
        </p:nvPicPr>
        <p:blipFill>
          <a:blip r:embed="rId3" cstate="print"/>
          <a:stretch>
            <a:fillRect/>
          </a:stretch>
        </p:blipFill>
        <p:spPr>
          <a:xfrm>
            <a:off x="7297749" y="5267421"/>
            <a:ext cx="1846251" cy="1590579"/>
          </a:xfrm>
          <a:prstGeom prst="rect">
            <a:avLst/>
          </a:prstGeom>
        </p:spPr>
      </p:pic>
      <p:sp>
        <p:nvSpPr>
          <p:cNvPr id="3" name="Content Placeholder 2"/>
          <p:cNvSpPr>
            <a:spLocks noGrp="1"/>
          </p:cNvSpPr>
          <p:nvPr>
            <p:ph idx="1"/>
          </p:nvPr>
        </p:nvSpPr>
        <p:spPr>
          <a:xfrm>
            <a:off x="625639" y="1956983"/>
            <a:ext cx="8623292" cy="3559920"/>
          </a:xfrm>
        </p:spPr>
        <p:txBody>
          <a:bodyPr>
            <a:normAutofit/>
          </a:bodyPr>
          <a:lstStyle/>
          <a:p>
            <a:r>
              <a:rPr lang="en-US" sz="2000" b="1" dirty="0">
                <a:solidFill>
                  <a:srgbClr val="3F6CA6"/>
                </a:solidFill>
              </a:rPr>
              <a:t>Canada Learning Bond is only one project in the Seeds of Hope profile</a:t>
            </a:r>
          </a:p>
          <a:p>
            <a:pPr marL="539750" indent="0">
              <a:buNone/>
            </a:pPr>
            <a:r>
              <a:rPr lang="fr-CA" sz="2000" i="1" dirty="0">
                <a:solidFill>
                  <a:srgbClr val="3F6CA6"/>
                </a:solidFill>
              </a:rPr>
              <a:t>Le Bon d’études canadien n’est qu’un des volets de Semences d'espoir</a:t>
            </a:r>
            <a:endParaRPr lang="en-US" sz="2000" dirty="0">
              <a:solidFill>
                <a:srgbClr val="3F6CA6"/>
              </a:solidFill>
            </a:endParaRPr>
          </a:p>
          <a:p>
            <a:r>
              <a:rPr lang="en-US" sz="2000" b="1" dirty="0">
                <a:solidFill>
                  <a:srgbClr val="3F6CA6"/>
                </a:solidFill>
              </a:rPr>
              <a:t>We see our role as Informed Navigators, referring and connecting families to programs, opportunities and services and walking alongside them to a healthier and more sustainable condition.</a:t>
            </a:r>
          </a:p>
          <a:p>
            <a:pPr marL="539750" indent="0">
              <a:buNone/>
            </a:pPr>
            <a:r>
              <a:rPr lang="fr-CA" sz="2000" i="1" dirty="0">
                <a:solidFill>
                  <a:srgbClr val="3F6CA6"/>
                </a:solidFill>
              </a:rPr>
              <a:t>À nos yeux, notre rôle est d’être des navigateurs informés, qui réfèrent et connectent les familles aux programmes, aux opportunités et aux services et qui cheminent à leurs côtés vers des conditions de vie plus saines et plus durables.</a:t>
            </a:r>
          </a:p>
          <a:p>
            <a:pPr marL="0" indent="0">
              <a:buNone/>
            </a:pPr>
            <a:endParaRPr lang="en-US" sz="2000" dirty="0">
              <a:solidFill>
                <a:srgbClr val="3F6CA6"/>
              </a:solidFill>
            </a:endParaRPr>
          </a:p>
        </p:txBody>
      </p:sp>
      <p:sp>
        <p:nvSpPr>
          <p:cNvPr id="9" name="TextBox 3">
            <a:extLst>
              <a:ext uri="{FF2B5EF4-FFF2-40B4-BE49-F238E27FC236}">
                <a16:creationId xmlns="" xmlns:a16="http://schemas.microsoft.com/office/drawing/2014/main" id="{0738E801-E20F-4827-A8AD-8F0F9F4C6D9F}"/>
              </a:ext>
            </a:extLst>
          </p:cNvPr>
          <p:cNvSpPr txBox="1"/>
          <p:nvPr/>
        </p:nvSpPr>
        <p:spPr>
          <a:xfrm>
            <a:off x="149044" y="5385601"/>
            <a:ext cx="1864310" cy="1354217"/>
          </a:xfrm>
          <a:prstGeom prst="rect">
            <a:avLst/>
          </a:prstGeom>
          <a:noFill/>
          <a:ln w="76200">
            <a:solidFill>
              <a:schemeClr val="accent2">
                <a:lumMod val="60000"/>
                <a:lumOff val="40000"/>
              </a:schemeClr>
            </a:solidFill>
            <a:prstDash val="sysDash"/>
          </a:ln>
        </p:spPr>
        <p:txBody>
          <a:bodyPr wrap="square" rtlCol="0">
            <a:spAutoFit/>
          </a:bodyPr>
          <a:lstStyle/>
          <a:p>
            <a:r>
              <a:rPr lang="fr-CA" dirty="0">
                <a:solidFill>
                  <a:srgbClr val="3F6CA6"/>
                </a:solidFill>
              </a:rPr>
              <a:t>VOUS AVEZ </a:t>
            </a:r>
            <a:r>
              <a:rPr lang="fr-CA" dirty="0">
                <a:solidFill>
                  <a:srgbClr val="00B050"/>
                </a:solidFill>
              </a:rPr>
              <a:t>ENTENDU, MAIS </a:t>
            </a:r>
            <a:r>
              <a:rPr lang="fr-CA" dirty="0">
                <a:solidFill>
                  <a:schemeClr val="accent4"/>
                </a:solidFill>
              </a:rPr>
              <a:t>AVEZ-VOUS</a:t>
            </a:r>
            <a:r>
              <a:rPr lang="fr-CA" dirty="0"/>
              <a:t> </a:t>
            </a:r>
            <a:r>
              <a:rPr lang="fr-CA" sz="2800" b="1" dirty="0">
                <a:solidFill>
                  <a:srgbClr val="FF0000"/>
                </a:solidFill>
              </a:rPr>
              <a:t>ÉCOUTÉ?</a:t>
            </a:r>
            <a:endParaRPr lang="fr-CA" b="1" dirty="0">
              <a:solidFill>
                <a:srgbClr val="FF0000"/>
              </a:solidFill>
            </a:endParaRPr>
          </a:p>
        </p:txBody>
      </p:sp>
    </p:spTree>
    <p:extLst>
      <p:ext uri="{BB962C8B-B14F-4D97-AF65-F5344CB8AC3E}">
        <p14:creationId xmlns:p14="http://schemas.microsoft.com/office/powerpoint/2010/main" xmlns="" val="273111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674695" y="3883363"/>
            <a:ext cx="2968923" cy="2847536"/>
          </a:xfrm>
          <a:prstGeom prst="rect">
            <a:avLst/>
          </a:prstGeom>
        </p:spPr>
      </p:pic>
      <p:sp>
        <p:nvSpPr>
          <p:cNvPr id="9" name="Parallelogram 8"/>
          <p:cNvSpPr/>
          <p:nvPr/>
        </p:nvSpPr>
        <p:spPr>
          <a:xfrm>
            <a:off x="4227228" y="748350"/>
            <a:ext cx="4834274" cy="566620"/>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4520143" y="241497"/>
            <a:ext cx="4640063" cy="1569660"/>
          </a:xfrm>
          <a:prstGeom prst="rect">
            <a:avLst/>
          </a:prstGeom>
          <a:noFill/>
        </p:spPr>
        <p:txBody>
          <a:bodyPr wrap="square" rtlCol="0">
            <a:spAutoFit/>
          </a:bodyPr>
          <a:lstStyle/>
          <a:p>
            <a:r>
              <a:rPr lang="en-US" sz="3200" dirty="0">
                <a:solidFill>
                  <a:srgbClr val="3F6CA6"/>
                </a:solidFill>
              </a:rPr>
              <a:t>CANADA</a:t>
            </a:r>
          </a:p>
          <a:p>
            <a:r>
              <a:rPr lang="en-US" sz="3200" dirty="0">
                <a:solidFill>
                  <a:schemeClr val="bg1"/>
                </a:solidFill>
              </a:rPr>
              <a:t>EDUCATION SAVINGS</a:t>
            </a:r>
            <a:r>
              <a:rPr lang="en-US" sz="3200" dirty="0">
                <a:solidFill>
                  <a:srgbClr val="3F6CA6"/>
                </a:solidFill>
              </a:rPr>
              <a:t>  </a:t>
            </a:r>
          </a:p>
          <a:p>
            <a:r>
              <a:rPr lang="en-US" sz="3200" dirty="0">
                <a:solidFill>
                  <a:srgbClr val="3F6CA6"/>
                </a:solidFill>
              </a:rPr>
              <a:t>PROGRAM</a:t>
            </a:r>
          </a:p>
        </p:txBody>
      </p:sp>
      <p:pic>
        <p:nvPicPr>
          <p:cNvPr id="17" name="Picture 16" descr="coin-clip-art-1195425990911699381ArtFavor_Money_stack_of_coins.svg.med.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409648" y="3449386"/>
            <a:ext cx="753234" cy="650292"/>
          </a:xfrm>
          <a:prstGeom prst="rect">
            <a:avLst/>
          </a:prstGeom>
        </p:spPr>
      </p:pic>
      <p:pic>
        <p:nvPicPr>
          <p:cNvPr id="20" name="Picture 19" descr="coin-clip-art-1195425990911699381ArtFavor_Money_stack_of_coins.svg.med.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210077" y="4781489"/>
            <a:ext cx="753234" cy="650292"/>
          </a:xfrm>
          <a:prstGeom prst="rect">
            <a:avLst/>
          </a:prstGeom>
        </p:spPr>
      </p:pic>
      <p:pic>
        <p:nvPicPr>
          <p:cNvPr id="21" name="Picture 20" descr="coin-clip-art-1195425990911699381ArtFavor_Money_stack_of_coins.svg.med.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022038" y="2605201"/>
            <a:ext cx="753234" cy="650292"/>
          </a:xfrm>
          <a:prstGeom prst="rect">
            <a:avLst/>
          </a:prstGeom>
        </p:spPr>
      </p:pic>
      <p:cxnSp>
        <p:nvCxnSpPr>
          <p:cNvPr id="24" name="Straight Connector 23"/>
          <p:cNvCxnSpPr>
            <a:cxnSpLocks/>
          </p:cNvCxnSpPr>
          <p:nvPr/>
        </p:nvCxnSpPr>
        <p:spPr>
          <a:xfrm flipH="1">
            <a:off x="6792424" y="3672593"/>
            <a:ext cx="320104" cy="891737"/>
          </a:xfrm>
          <a:prstGeom prst="line">
            <a:avLst/>
          </a:prstGeom>
          <a:ln>
            <a:solidFill>
              <a:schemeClr val="bg1">
                <a:lumMod val="65000"/>
              </a:schemeClr>
            </a:solidFill>
            <a:headEnd type="ova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a:stCxn id="40" idx="2"/>
          </p:cNvCxnSpPr>
          <p:nvPr/>
        </p:nvCxnSpPr>
        <p:spPr>
          <a:xfrm>
            <a:off x="4384239" y="4240730"/>
            <a:ext cx="1807148" cy="555446"/>
          </a:xfrm>
          <a:prstGeom prst="line">
            <a:avLst/>
          </a:prstGeom>
          <a:ln>
            <a:solidFill>
              <a:schemeClr val="bg1">
                <a:lumMod val="65000"/>
              </a:schemeClr>
            </a:solidFill>
            <a:headEnd type="ova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cxnSpLocks/>
            <a:stCxn id="37" idx="3"/>
          </p:cNvCxnSpPr>
          <p:nvPr/>
        </p:nvCxnSpPr>
        <p:spPr>
          <a:xfrm>
            <a:off x="4640063" y="5373733"/>
            <a:ext cx="758592" cy="278154"/>
          </a:xfrm>
          <a:prstGeom prst="line">
            <a:avLst/>
          </a:prstGeom>
          <a:ln>
            <a:solidFill>
              <a:schemeClr val="bg1">
                <a:lumMod val="65000"/>
              </a:schemeClr>
            </a:solidFill>
            <a:headEnd type="ova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56423" y="5081345"/>
            <a:ext cx="2683640" cy="584775"/>
          </a:xfrm>
          <a:prstGeom prst="rect">
            <a:avLst/>
          </a:prstGeom>
          <a:noFill/>
        </p:spPr>
        <p:txBody>
          <a:bodyPr wrap="square" rtlCol="0">
            <a:spAutoFit/>
          </a:bodyPr>
          <a:lstStyle/>
          <a:p>
            <a:r>
              <a:rPr lang="en-US" sz="1600" dirty="0">
                <a:solidFill>
                  <a:srgbClr val="3F6CA6"/>
                </a:solidFill>
              </a:rPr>
              <a:t>Canada Learning Bond /</a:t>
            </a:r>
          </a:p>
          <a:p>
            <a:r>
              <a:rPr lang="en-US" sz="1600" i="1" dirty="0">
                <a:solidFill>
                  <a:srgbClr val="3F6CA6"/>
                </a:solidFill>
              </a:rPr>
              <a:t>Bon </a:t>
            </a:r>
            <a:r>
              <a:rPr lang="en-US" sz="1600" i="1" dirty="0" err="1">
                <a:solidFill>
                  <a:srgbClr val="3F6CA6"/>
                </a:solidFill>
              </a:rPr>
              <a:t>d’études</a:t>
            </a:r>
            <a:r>
              <a:rPr lang="en-US" sz="1600" i="1" dirty="0">
                <a:solidFill>
                  <a:srgbClr val="3F6CA6"/>
                </a:solidFill>
              </a:rPr>
              <a:t> </a:t>
            </a:r>
            <a:r>
              <a:rPr lang="en-US" sz="1600" i="1" dirty="0" err="1">
                <a:solidFill>
                  <a:srgbClr val="3F6CA6"/>
                </a:solidFill>
              </a:rPr>
              <a:t>canadien</a:t>
            </a:r>
            <a:endParaRPr lang="en-US" sz="1600" i="1" dirty="0">
              <a:solidFill>
                <a:srgbClr val="3F6CA6"/>
              </a:solidFill>
            </a:endParaRPr>
          </a:p>
        </p:txBody>
      </p:sp>
      <p:sp>
        <p:nvSpPr>
          <p:cNvPr id="40" name="TextBox 39"/>
          <p:cNvSpPr txBox="1"/>
          <p:nvPr/>
        </p:nvSpPr>
        <p:spPr>
          <a:xfrm>
            <a:off x="3147294" y="3655955"/>
            <a:ext cx="2473890" cy="584775"/>
          </a:xfrm>
          <a:prstGeom prst="rect">
            <a:avLst/>
          </a:prstGeom>
          <a:noFill/>
        </p:spPr>
        <p:txBody>
          <a:bodyPr wrap="square" rtlCol="0">
            <a:spAutoFit/>
          </a:bodyPr>
          <a:lstStyle/>
          <a:p>
            <a:r>
              <a:rPr lang="en-US" sz="1600" dirty="0">
                <a:solidFill>
                  <a:srgbClr val="3F6CA6"/>
                </a:solidFill>
              </a:rPr>
              <a:t>Family Contributions /</a:t>
            </a:r>
          </a:p>
          <a:p>
            <a:r>
              <a:rPr lang="en-US" sz="1600" i="1" dirty="0">
                <a:solidFill>
                  <a:srgbClr val="3F6CA6"/>
                </a:solidFill>
              </a:rPr>
              <a:t>Contributions </a:t>
            </a:r>
            <a:r>
              <a:rPr lang="en-US" sz="1600" i="1" dirty="0" err="1">
                <a:solidFill>
                  <a:srgbClr val="3F6CA6"/>
                </a:solidFill>
              </a:rPr>
              <a:t>familiales</a:t>
            </a:r>
            <a:endParaRPr lang="en-US" sz="1600" i="1" dirty="0">
              <a:solidFill>
                <a:srgbClr val="3F6CA6"/>
              </a:solidFill>
            </a:endParaRPr>
          </a:p>
        </p:txBody>
      </p:sp>
      <p:sp>
        <p:nvSpPr>
          <p:cNvPr id="44" name="TextBox 43"/>
          <p:cNvSpPr txBox="1"/>
          <p:nvPr/>
        </p:nvSpPr>
        <p:spPr>
          <a:xfrm>
            <a:off x="5942461" y="2379372"/>
            <a:ext cx="3201539" cy="1077218"/>
          </a:xfrm>
          <a:prstGeom prst="rect">
            <a:avLst/>
          </a:prstGeom>
          <a:noFill/>
        </p:spPr>
        <p:txBody>
          <a:bodyPr wrap="square" rtlCol="0">
            <a:spAutoFit/>
          </a:bodyPr>
          <a:lstStyle/>
          <a:p>
            <a:r>
              <a:rPr lang="en-US" sz="1600" dirty="0">
                <a:solidFill>
                  <a:srgbClr val="3F6CA6"/>
                </a:solidFill>
              </a:rPr>
              <a:t>Canada Education Savings Grant  /</a:t>
            </a:r>
          </a:p>
          <a:p>
            <a:r>
              <a:rPr lang="en-US" sz="1600" i="1" dirty="0">
                <a:solidFill>
                  <a:srgbClr val="3F6CA6"/>
                </a:solidFill>
              </a:rPr>
              <a:t>Subvention </a:t>
            </a:r>
            <a:r>
              <a:rPr lang="en-US" sz="1600" i="1" dirty="0" err="1">
                <a:solidFill>
                  <a:srgbClr val="3F6CA6"/>
                </a:solidFill>
              </a:rPr>
              <a:t>canadienne</a:t>
            </a:r>
            <a:r>
              <a:rPr lang="en-US" sz="1600" i="1" dirty="0">
                <a:solidFill>
                  <a:srgbClr val="3F6CA6"/>
                </a:solidFill>
              </a:rPr>
              <a:t> pour </a:t>
            </a:r>
            <a:r>
              <a:rPr lang="en-US" sz="1600" i="1" dirty="0" err="1">
                <a:solidFill>
                  <a:srgbClr val="3F6CA6"/>
                </a:solidFill>
              </a:rPr>
              <a:t>l’épargne</a:t>
            </a:r>
            <a:r>
              <a:rPr lang="en-US" sz="1600" i="1" dirty="0">
                <a:solidFill>
                  <a:srgbClr val="3F6CA6"/>
                </a:solidFill>
              </a:rPr>
              <a:t>-études</a:t>
            </a:r>
          </a:p>
        </p:txBody>
      </p:sp>
      <p:pic>
        <p:nvPicPr>
          <p:cNvPr id="2" name="Picture 1"/>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p:blipFill>
        <p:spPr>
          <a:xfrm rot="1733787">
            <a:off x="3537561" y="2650640"/>
            <a:ext cx="1008599" cy="899736"/>
          </a:xfrm>
          <a:prstGeom prst="rect">
            <a:avLst/>
          </a:prstGeom>
        </p:spPr>
      </p:pic>
      <p:sp>
        <p:nvSpPr>
          <p:cNvPr id="15" name="TextBox 2">
            <a:extLst>
              <a:ext uri="{FF2B5EF4-FFF2-40B4-BE49-F238E27FC236}">
                <a16:creationId xmlns="" xmlns:a16="http://schemas.microsoft.com/office/drawing/2014/main" id="{AE9FCD0F-C90A-465E-A2C7-DC25A851A510}"/>
              </a:ext>
            </a:extLst>
          </p:cNvPr>
          <p:cNvSpPr txBox="1"/>
          <p:nvPr/>
        </p:nvSpPr>
        <p:spPr>
          <a:xfrm>
            <a:off x="6314014" y="5578118"/>
            <a:ext cx="900542" cy="830997"/>
          </a:xfrm>
          <a:prstGeom prst="rect">
            <a:avLst/>
          </a:prstGeom>
          <a:solidFill>
            <a:schemeClr val="bg1"/>
          </a:solidFill>
        </p:spPr>
        <p:txBody>
          <a:bodyPr wrap="square" rtlCol="0">
            <a:spAutoFit/>
          </a:bodyPr>
          <a:lstStyle/>
          <a:p>
            <a:r>
              <a:rPr lang="fr-CA" sz="2400" dirty="0">
                <a:latin typeface="Calibri" panose="020F0502020204030204" pitchFamily="34" charset="0"/>
                <a:cs typeface="Calibri" panose="020F0502020204030204" pitchFamily="34" charset="0"/>
              </a:rPr>
              <a:t>RESP/REEE</a:t>
            </a:r>
            <a:endParaRPr lang="fr-CA" dirty="0">
              <a:latin typeface="Calibri" panose="020F0502020204030204" pitchFamily="34" charset="0"/>
              <a:cs typeface="Calibri" panose="020F0502020204030204" pitchFamily="34" charset="0"/>
            </a:endParaRPr>
          </a:p>
        </p:txBody>
      </p:sp>
      <p:sp>
        <p:nvSpPr>
          <p:cNvPr id="16" name="Parallelogram 8">
            <a:extLst>
              <a:ext uri="{FF2B5EF4-FFF2-40B4-BE49-F238E27FC236}">
                <a16:creationId xmlns="" xmlns:a16="http://schemas.microsoft.com/office/drawing/2014/main" id="{15DA6BA3-F2DE-4252-B1DB-DE93152E6FCD}"/>
              </a:ext>
            </a:extLst>
          </p:cNvPr>
          <p:cNvSpPr/>
          <p:nvPr/>
        </p:nvSpPr>
        <p:spPr>
          <a:xfrm>
            <a:off x="89940" y="1762137"/>
            <a:ext cx="4315962" cy="566619"/>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9">
            <a:extLst>
              <a:ext uri="{FF2B5EF4-FFF2-40B4-BE49-F238E27FC236}">
                <a16:creationId xmlns="" xmlns:a16="http://schemas.microsoft.com/office/drawing/2014/main" id="{DEE9C5B7-3DDB-4A71-B98E-BFAD65D11EA9}"/>
              </a:ext>
            </a:extLst>
          </p:cNvPr>
          <p:cNvSpPr txBox="1"/>
          <p:nvPr/>
        </p:nvSpPr>
        <p:spPr>
          <a:xfrm>
            <a:off x="320142" y="800920"/>
            <a:ext cx="4640063" cy="1426964"/>
          </a:xfrm>
          <a:prstGeom prst="rect">
            <a:avLst/>
          </a:prstGeom>
          <a:noFill/>
        </p:spPr>
        <p:txBody>
          <a:bodyPr wrap="square" rtlCol="0">
            <a:spAutoFit/>
          </a:bodyPr>
          <a:lstStyle/>
          <a:p>
            <a:r>
              <a:rPr lang="en-US" sz="3200" dirty="0">
                <a:solidFill>
                  <a:srgbClr val="3F6CA6"/>
                </a:solidFill>
              </a:rPr>
              <a:t>PROGRAMME</a:t>
            </a:r>
          </a:p>
          <a:p>
            <a:r>
              <a:rPr lang="en-US" sz="3200" dirty="0">
                <a:solidFill>
                  <a:srgbClr val="3F6CA6"/>
                </a:solidFill>
              </a:rPr>
              <a:t>CANADIEN POUR </a:t>
            </a:r>
          </a:p>
          <a:p>
            <a:r>
              <a:rPr lang="en-US" sz="3200" dirty="0">
                <a:solidFill>
                  <a:schemeClr val="bg1"/>
                </a:solidFill>
              </a:rPr>
              <a:t>L’ÉPARGNE-ÉTUDES</a:t>
            </a:r>
            <a:r>
              <a:rPr lang="en-US" sz="3200" dirty="0">
                <a:solidFill>
                  <a:srgbClr val="3F6CA6"/>
                </a:solidFill>
              </a:rPr>
              <a:t>  </a:t>
            </a:r>
          </a:p>
        </p:txBody>
      </p:sp>
    </p:spTree>
    <p:extLst>
      <p:ext uri="{BB962C8B-B14F-4D97-AF65-F5344CB8AC3E}">
        <p14:creationId xmlns:p14="http://schemas.microsoft.com/office/powerpoint/2010/main" xmlns="" val="2961414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01535" y="4874874"/>
            <a:ext cx="2818152" cy="19597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stretch>
            <a:fillRect/>
          </a:stretch>
        </p:blipFill>
        <p:spPr>
          <a:xfrm>
            <a:off x="6565694" y="4874874"/>
            <a:ext cx="2553993" cy="1810739"/>
          </a:xfrm>
          <a:prstGeom prst="rect">
            <a:avLst/>
          </a:prstGeom>
          <a:noFill/>
        </p:spPr>
      </p:pic>
      <p:sp>
        <p:nvSpPr>
          <p:cNvPr id="3" name="Content Placeholder 2"/>
          <p:cNvSpPr>
            <a:spLocks noGrp="1"/>
          </p:cNvSpPr>
          <p:nvPr>
            <p:ph type="body" sz="half" idx="2"/>
          </p:nvPr>
        </p:nvSpPr>
        <p:spPr>
          <a:xfrm>
            <a:off x="483873" y="1836803"/>
            <a:ext cx="8139283" cy="3892515"/>
          </a:xfrm>
        </p:spPr>
        <p:txBody>
          <a:bodyPr>
            <a:noAutofit/>
          </a:bodyPr>
          <a:lstStyle/>
          <a:p>
            <a:pPr marL="457200" indent="-457200">
              <a:buFont typeface="Arial"/>
              <a:buChar char="•"/>
            </a:pPr>
            <a:r>
              <a:rPr lang="en-US" sz="2000" b="1" dirty="0">
                <a:solidFill>
                  <a:srgbClr val="3F6CA6"/>
                </a:solidFill>
              </a:rPr>
              <a:t>When we hear a need,  we want to activate a referral.</a:t>
            </a:r>
          </a:p>
          <a:p>
            <a:pPr marL="539750"/>
            <a:r>
              <a:rPr lang="fr-CA" sz="2000" i="1" dirty="0">
                <a:solidFill>
                  <a:srgbClr val="3F6CA6"/>
                </a:solidFill>
              </a:rPr>
              <a:t>Quand nous entendons parler d’un besoin, nous cherchons à mettre en œuvre l’action appropriée.</a:t>
            </a:r>
            <a:endParaRPr lang="en-US" sz="2000" dirty="0">
              <a:solidFill>
                <a:srgbClr val="3F6CA6"/>
              </a:solidFill>
            </a:endParaRPr>
          </a:p>
          <a:p>
            <a:pPr marL="457200" indent="-457200">
              <a:buFont typeface="Arial"/>
              <a:buChar char="•"/>
            </a:pPr>
            <a:r>
              <a:rPr lang="en-US" sz="2000" b="1" dirty="0">
                <a:solidFill>
                  <a:srgbClr val="3F6CA6"/>
                </a:solidFill>
              </a:rPr>
              <a:t>Relational Ministry.   Walk alongside the family and nudge them towards opportunities,  programs and services for them and their children.</a:t>
            </a:r>
          </a:p>
          <a:p>
            <a:pPr marL="539750"/>
            <a:r>
              <a:rPr lang="fr-CA" sz="2000" i="1" dirty="0">
                <a:solidFill>
                  <a:srgbClr val="3F6CA6"/>
                </a:solidFill>
              </a:rPr>
              <a:t>Ministère de mise en relation. Cheminer avec la famille et l’orienter vers les opportunités, programmes et services à l’intention des parents et des enfants.</a:t>
            </a:r>
          </a:p>
          <a:p>
            <a:pPr marL="539750"/>
            <a:endParaRPr lang="en-US" sz="2000" dirty="0">
              <a:solidFill>
                <a:srgbClr val="3F6CA6"/>
              </a:solidFill>
            </a:endParaRPr>
          </a:p>
        </p:txBody>
      </p:sp>
      <p:grpSp>
        <p:nvGrpSpPr>
          <p:cNvPr id="7" name="Group 6"/>
          <p:cNvGrpSpPr/>
          <p:nvPr/>
        </p:nvGrpSpPr>
        <p:grpSpPr>
          <a:xfrm>
            <a:off x="483874" y="335243"/>
            <a:ext cx="8073609" cy="1350945"/>
            <a:chOff x="730152" y="697810"/>
            <a:chExt cx="7581055" cy="926047"/>
          </a:xfrm>
        </p:grpSpPr>
        <p:sp>
          <p:nvSpPr>
            <p:cNvPr id="8" name="Parallelogram 7"/>
            <p:cNvSpPr/>
            <p:nvPr/>
          </p:nvSpPr>
          <p:spPr>
            <a:xfrm>
              <a:off x="730152" y="697810"/>
              <a:ext cx="7581055" cy="869089"/>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823651" y="801054"/>
              <a:ext cx="7394055" cy="822803"/>
            </a:xfrm>
            <a:prstGeom prst="rect">
              <a:avLst/>
            </a:prstGeom>
            <a:noFill/>
          </p:spPr>
          <p:txBody>
            <a:bodyPr wrap="square" rtlCol="0">
              <a:spAutoFit/>
            </a:bodyPr>
            <a:lstStyle/>
            <a:p>
              <a:pPr algn="ctr"/>
              <a:r>
                <a:rPr lang="en-US" sz="3600" dirty="0">
                  <a:solidFill>
                    <a:schemeClr val="bg1"/>
                  </a:solidFill>
                </a:rPr>
                <a:t>ACTIVE LISTENING</a:t>
              </a:r>
            </a:p>
            <a:p>
              <a:pPr algn="ctr"/>
              <a:r>
                <a:rPr lang="fr-CA" sz="3600" dirty="0">
                  <a:solidFill>
                    <a:schemeClr val="bg1"/>
                  </a:solidFill>
                </a:rPr>
                <a:t>ÉCOUTE ACTIVE</a:t>
              </a:r>
              <a:endParaRPr lang="en-US" sz="3600" dirty="0">
                <a:solidFill>
                  <a:schemeClr val="bg1"/>
                </a:solidFill>
              </a:endParaRPr>
            </a:p>
          </p:txBody>
        </p:sp>
      </p:grpSp>
      <p:sp>
        <p:nvSpPr>
          <p:cNvPr id="11" name="Rectangle 10">
            <a:extLst>
              <a:ext uri="{FF2B5EF4-FFF2-40B4-BE49-F238E27FC236}">
                <a16:creationId xmlns="" xmlns:a16="http://schemas.microsoft.com/office/drawing/2014/main" id="{F79A9A75-722D-46EE-AB29-EAA80662D638}"/>
              </a:ext>
            </a:extLst>
          </p:cNvPr>
          <p:cNvSpPr/>
          <p:nvPr/>
        </p:nvSpPr>
        <p:spPr>
          <a:xfrm>
            <a:off x="-1" y="4874874"/>
            <a:ext cx="2818152" cy="19597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descr="La compassion, c’est l’écoute avec les oreilles, le cœur et les yeux.&#10;">
            <a:extLst>
              <a:ext uri="{FF2B5EF4-FFF2-40B4-BE49-F238E27FC236}">
                <a16:creationId xmlns="" xmlns:a16="http://schemas.microsoft.com/office/drawing/2014/main" id="{FBEDB971-31D5-41EB-AC9D-5BD7075E66D7}"/>
              </a:ext>
            </a:extLst>
          </p:cNvPr>
          <p:cNvSpPr/>
          <p:nvPr/>
        </p:nvSpPr>
        <p:spPr>
          <a:xfrm>
            <a:off x="0" y="4874874"/>
            <a:ext cx="2578306" cy="1810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4">
            <a:extLst>
              <a:ext uri="{FF2B5EF4-FFF2-40B4-BE49-F238E27FC236}">
                <a16:creationId xmlns="" xmlns:a16="http://schemas.microsoft.com/office/drawing/2014/main" id="{E7C33BF1-BA1D-4C95-BBDA-7F1EA6CC2A10}"/>
              </a:ext>
            </a:extLst>
          </p:cNvPr>
          <p:cNvSpPr txBox="1"/>
          <p:nvPr/>
        </p:nvSpPr>
        <p:spPr>
          <a:xfrm>
            <a:off x="24313" y="4985975"/>
            <a:ext cx="2533339" cy="1658146"/>
          </a:xfrm>
          <a:prstGeom prst="rect">
            <a:avLst/>
          </a:prstGeom>
          <a:solidFill>
            <a:schemeClr val="bg1"/>
          </a:solidFill>
        </p:spPr>
        <p:txBody>
          <a:bodyPr wrap="square" rtlCol="0">
            <a:spAutoFit/>
          </a:bodyPr>
          <a:lstStyle/>
          <a:p>
            <a:pPr>
              <a:lnSpc>
                <a:spcPts val="3000"/>
              </a:lnSpc>
            </a:pPr>
            <a:r>
              <a:rPr lang="fr-CA" sz="3200" b="1" dirty="0">
                <a:latin typeface="Brush Script MT" panose="03060802040406070304" pitchFamily="66" charset="0"/>
              </a:rPr>
              <a:t>La compassion, c’est l’écoute avec les oreilles, le cœur et les yeux.</a:t>
            </a:r>
          </a:p>
        </p:txBody>
      </p:sp>
    </p:spTree>
    <p:extLst>
      <p:ext uri="{BB962C8B-B14F-4D97-AF65-F5344CB8AC3E}">
        <p14:creationId xmlns:p14="http://schemas.microsoft.com/office/powerpoint/2010/main" xmlns="" val="3582361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83874" y="335243"/>
            <a:ext cx="8073609" cy="1267852"/>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stretch>
            <a:fillRect/>
          </a:stretch>
        </p:blipFill>
        <p:spPr>
          <a:xfrm>
            <a:off x="5478220" y="5149257"/>
            <a:ext cx="3037130" cy="1582761"/>
          </a:xfrm>
          <a:prstGeom prst="rect">
            <a:avLst/>
          </a:prstGeom>
        </p:spPr>
      </p:pic>
      <p:sp>
        <p:nvSpPr>
          <p:cNvPr id="2" name="Title 1"/>
          <p:cNvSpPr>
            <a:spLocks noGrp="1"/>
          </p:cNvSpPr>
          <p:nvPr>
            <p:ph type="title"/>
          </p:nvPr>
        </p:nvSpPr>
        <p:spPr>
          <a:xfrm>
            <a:off x="2122913" y="300541"/>
            <a:ext cx="6091697" cy="1325563"/>
          </a:xfrm>
        </p:spPr>
        <p:txBody>
          <a:bodyPr>
            <a:normAutofit/>
          </a:bodyPr>
          <a:lstStyle/>
          <a:p>
            <a:r>
              <a:rPr lang="en-US" sz="3600" dirty="0">
                <a:solidFill>
                  <a:schemeClr val="bg1"/>
                </a:solidFill>
              </a:rPr>
              <a:t>REMOVING BARRIERS</a:t>
            </a:r>
            <a:br>
              <a:rPr lang="en-US" sz="3600" dirty="0">
                <a:solidFill>
                  <a:schemeClr val="bg1"/>
                </a:solidFill>
              </a:rPr>
            </a:br>
            <a:r>
              <a:rPr lang="fr-CA" sz="3600" i="1" dirty="0">
                <a:solidFill>
                  <a:schemeClr val="bg1"/>
                </a:solidFill>
              </a:rPr>
              <a:t>ÉLIMINER LES OBSTACLES</a:t>
            </a:r>
            <a:endParaRPr lang="en-US" sz="3600" i="1" dirty="0">
              <a:solidFill>
                <a:schemeClr val="bg1"/>
              </a:solidFill>
            </a:endParaRPr>
          </a:p>
        </p:txBody>
      </p:sp>
      <p:sp>
        <p:nvSpPr>
          <p:cNvPr id="3" name="Content Placeholder 2"/>
          <p:cNvSpPr>
            <a:spLocks noGrp="1"/>
          </p:cNvSpPr>
          <p:nvPr>
            <p:ph idx="1"/>
          </p:nvPr>
        </p:nvSpPr>
        <p:spPr/>
        <p:txBody>
          <a:bodyPr>
            <a:normAutofit/>
          </a:bodyPr>
          <a:lstStyle/>
          <a:p>
            <a:r>
              <a:rPr lang="en-US" sz="2000" b="1" dirty="0">
                <a:solidFill>
                  <a:srgbClr val="3F6CA6"/>
                </a:solidFill>
              </a:rPr>
              <a:t>We started off with a resource binder.</a:t>
            </a:r>
          </a:p>
          <a:p>
            <a:pPr marL="539750" indent="0">
              <a:buNone/>
            </a:pPr>
            <a:r>
              <a:rPr lang="fr-CA" sz="2000" i="1" dirty="0">
                <a:solidFill>
                  <a:srgbClr val="3F6CA6"/>
                </a:solidFill>
              </a:rPr>
              <a:t>Nous avons d’abord monté un cahier de ressources.</a:t>
            </a:r>
            <a:endParaRPr lang="en-US" sz="2000" dirty="0">
              <a:solidFill>
                <a:srgbClr val="3F6CA6"/>
              </a:solidFill>
            </a:endParaRPr>
          </a:p>
          <a:p>
            <a:r>
              <a:rPr lang="en-US" sz="2000" b="1" dirty="0">
                <a:solidFill>
                  <a:srgbClr val="3F6CA6"/>
                </a:solidFill>
              </a:rPr>
              <a:t>Visited the key agencies to get familiar with the offerings.</a:t>
            </a:r>
          </a:p>
          <a:p>
            <a:pPr marL="539750" indent="0">
              <a:buNone/>
            </a:pPr>
            <a:r>
              <a:rPr lang="fr-CA" sz="2000" i="1" dirty="0">
                <a:solidFill>
                  <a:srgbClr val="3F6CA6"/>
                </a:solidFill>
              </a:rPr>
              <a:t>Nous avons visité les organismes clés pour nous familiariser avec ce qui est offert.</a:t>
            </a:r>
            <a:endParaRPr lang="en-US" sz="2000" dirty="0">
              <a:solidFill>
                <a:srgbClr val="3F6CA6"/>
              </a:solidFill>
            </a:endParaRPr>
          </a:p>
          <a:p>
            <a:r>
              <a:rPr lang="en-US" sz="2000" b="1" dirty="0">
                <a:solidFill>
                  <a:srgbClr val="3F6CA6"/>
                </a:solidFill>
              </a:rPr>
              <a:t>The more informed we are,  the more connections and relationships we make,  the more collaboratively we work together, the more we can serve</a:t>
            </a:r>
          </a:p>
          <a:p>
            <a:pPr marL="539750" indent="0">
              <a:buNone/>
            </a:pPr>
            <a:r>
              <a:rPr lang="fr-CA" sz="2000" i="1" dirty="0">
                <a:solidFill>
                  <a:srgbClr val="3F6CA6"/>
                </a:solidFill>
              </a:rPr>
              <a:t>Plus nous sommes informés, plus nous pouvons établir de connexions et de relations, et plus nous travaillons en collaboration, plus nous pouvons servir</a:t>
            </a:r>
          </a:p>
          <a:p>
            <a:pPr marL="0" indent="0">
              <a:buNone/>
            </a:pPr>
            <a:endParaRPr lang="en-US" sz="2000" dirty="0">
              <a:solidFill>
                <a:srgbClr val="3F6CA6"/>
              </a:solidFill>
            </a:endParaRPr>
          </a:p>
          <a:p>
            <a:endParaRPr lang="en-US" sz="2000" dirty="0">
              <a:solidFill>
                <a:srgbClr val="3F6CA6"/>
              </a:solidFill>
            </a:endParaRPr>
          </a:p>
        </p:txBody>
      </p:sp>
    </p:spTree>
    <p:extLst>
      <p:ext uri="{BB962C8B-B14F-4D97-AF65-F5344CB8AC3E}">
        <p14:creationId xmlns:p14="http://schemas.microsoft.com/office/powerpoint/2010/main" xmlns="" val="2574757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srcRect t="1873" r="96" b="593"/>
          <a:stretch/>
        </p:blipFill>
        <p:spPr>
          <a:xfrm>
            <a:off x="160901" y="0"/>
            <a:ext cx="4820550" cy="4633369"/>
          </a:xfrm>
        </p:spPr>
      </p:pic>
      <p:sp>
        <p:nvSpPr>
          <p:cNvPr id="2" name="TextBox 1"/>
          <p:cNvSpPr txBox="1"/>
          <p:nvPr/>
        </p:nvSpPr>
        <p:spPr>
          <a:xfrm>
            <a:off x="5461137" y="1157883"/>
            <a:ext cx="3158207" cy="646331"/>
          </a:xfrm>
          <a:prstGeom prst="rect">
            <a:avLst/>
          </a:prstGeom>
          <a:noFill/>
        </p:spPr>
        <p:txBody>
          <a:bodyPr wrap="square" rtlCol="0">
            <a:spAutoFit/>
          </a:bodyPr>
          <a:lstStyle/>
          <a:p>
            <a:r>
              <a:rPr lang="en-US" sz="3600" b="1" dirty="0"/>
              <a:t>Questions?</a:t>
            </a:r>
          </a:p>
        </p:txBody>
      </p:sp>
      <p:pic>
        <p:nvPicPr>
          <p:cNvPr id="5" name="Image 4">
            <a:extLst>
              <a:ext uri="{FF2B5EF4-FFF2-40B4-BE49-F238E27FC236}">
                <a16:creationId xmlns="" xmlns:a16="http://schemas.microsoft.com/office/drawing/2014/main" id="{80D4C164-BBA8-4625-B26C-379CA2772D8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14056" y="2113613"/>
            <a:ext cx="4825603" cy="4744387"/>
          </a:xfrm>
          <a:prstGeom prst="rect">
            <a:avLst/>
          </a:prstGeom>
        </p:spPr>
      </p:pic>
    </p:spTree>
    <p:extLst>
      <p:ext uri="{BB962C8B-B14F-4D97-AF65-F5344CB8AC3E}">
        <p14:creationId xmlns:p14="http://schemas.microsoft.com/office/powerpoint/2010/main" xmlns="" val="2399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015" y="2292649"/>
            <a:ext cx="4546714" cy="4497642"/>
          </a:xfrm>
        </p:spPr>
        <p:txBody>
          <a:bodyPr wrap="square">
            <a:spAutoFit/>
          </a:bodyPr>
          <a:lstStyle/>
          <a:p>
            <a:pPr marL="228600" lvl="1">
              <a:spcBef>
                <a:spcPts val="1000"/>
              </a:spcBef>
              <a:buClr>
                <a:schemeClr val="bg1">
                  <a:lumMod val="65000"/>
                </a:schemeClr>
              </a:buClr>
              <a:buNone/>
            </a:pPr>
            <a:r>
              <a:rPr lang="en-US" sz="2000" dirty="0">
                <a:solidFill>
                  <a:srgbClr val="3F6CA6"/>
                </a:solidFill>
              </a:rPr>
              <a:t>No contribution required </a:t>
            </a:r>
          </a:p>
          <a:p>
            <a:pPr marL="228600" lvl="1">
              <a:spcBef>
                <a:spcPts val="1000"/>
              </a:spcBef>
              <a:buClr>
                <a:schemeClr val="bg1">
                  <a:lumMod val="65000"/>
                </a:schemeClr>
              </a:buClr>
              <a:buNone/>
            </a:pPr>
            <a:r>
              <a:rPr lang="fr-CA" sz="2000" dirty="0">
                <a:solidFill>
                  <a:srgbClr val="3F6CA6"/>
                </a:solidFill>
              </a:rPr>
              <a:t>     </a:t>
            </a:r>
            <a:r>
              <a:rPr lang="fr-CA" sz="2000" i="1" dirty="0">
                <a:solidFill>
                  <a:srgbClr val="3F6CA6"/>
                </a:solidFill>
              </a:rPr>
              <a:t>Aucune contribution requise</a:t>
            </a:r>
          </a:p>
          <a:p>
            <a:pPr marL="228600" lvl="1">
              <a:spcBef>
                <a:spcPts val="1000"/>
              </a:spcBef>
              <a:buClr>
                <a:schemeClr val="bg1">
                  <a:lumMod val="65000"/>
                </a:schemeClr>
              </a:buClr>
              <a:buNone/>
            </a:pPr>
            <a:endParaRPr lang="en-CA" sz="2800" dirty="0">
              <a:solidFill>
                <a:srgbClr val="3F6CA6"/>
              </a:solidFill>
            </a:endParaRPr>
          </a:p>
          <a:p>
            <a:pPr marL="228600" lvl="1">
              <a:spcBef>
                <a:spcPts val="1000"/>
              </a:spcBef>
              <a:buClr>
                <a:schemeClr val="bg1">
                  <a:lumMod val="65000"/>
                </a:schemeClr>
              </a:buClr>
              <a:buNone/>
            </a:pPr>
            <a:r>
              <a:rPr lang="en-CA" sz="2000" dirty="0">
                <a:solidFill>
                  <a:srgbClr val="3F6CA6"/>
                </a:solidFill>
              </a:rPr>
              <a:t>Retroactive</a:t>
            </a:r>
          </a:p>
          <a:p>
            <a:pPr marL="228600" lvl="1">
              <a:spcBef>
                <a:spcPts val="1000"/>
              </a:spcBef>
              <a:buClr>
                <a:schemeClr val="bg1">
                  <a:lumMod val="65000"/>
                </a:schemeClr>
              </a:buClr>
              <a:buNone/>
            </a:pPr>
            <a:r>
              <a:rPr lang="en-CA" sz="2000" dirty="0">
                <a:solidFill>
                  <a:srgbClr val="3F6CA6"/>
                </a:solidFill>
              </a:rPr>
              <a:t>      </a:t>
            </a:r>
            <a:r>
              <a:rPr lang="fr-CA" sz="2000" i="1" dirty="0">
                <a:solidFill>
                  <a:srgbClr val="3F6CA6"/>
                </a:solidFill>
              </a:rPr>
              <a:t>Rétroactif</a:t>
            </a:r>
          </a:p>
          <a:p>
            <a:pPr marL="228600" lvl="1">
              <a:spcBef>
                <a:spcPts val="1000"/>
              </a:spcBef>
              <a:buClr>
                <a:schemeClr val="bg1">
                  <a:lumMod val="65000"/>
                </a:schemeClr>
              </a:buClr>
              <a:buNone/>
            </a:pPr>
            <a:endParaRPr lang="en-US" sz="2800" dirty="0">
              <a:solidFill>
                <a:srgbClr val="3F6CA6"/>
              </a:solidFill>
            </a:endParaRPr>
          </a:p>
          <a:p>
            <a:pPr marL="228600" lvl="1">
              <a:spcBef>
                <a:spcPts val="1000"/>
              </a:spcBef>
              <a:buClr>
                <a:schemeClr val="bg1">
                  <a:lumMod val="65000"/>
                </a:schemeClr>
              </a:buClr>
              <a:buNone/>
            </a:pPr>
            <a:r>
              <a:rPr lang="en-US" sz="2000" dirty="0">
                <a:solidFill>
                  <a:srgbClr val="3F6CA6"/>
                </a:solidFill>
              </a:rPr>
              <a:t>Can only be used for education after high school</a:t>
            </a:r>
          </a:p>
          <a:p>
            <a:pPr marL="228600" lvl="1">
              <a:spcBef>
                <a:spcPts val="1000"/>
              </a:spcBef>
              <a:buClr>
                <a:schemeClr val="bg1">
                  <a:lumMod val="65000"/>
                </a:schemeClr>
              </a:buClr>
              <a:buNone/>
            </a:pPr>
            <a:r>
              <a:rPr lang="fr-CA" sz="2000" i="1" dirty="0">
                <a:solidFill>
                  <a:srgbClr val="3F6CA6"/>
                </a:solidFill>
              </a:rPr>
              <a:t>Ne peut servir qu’à l’éducation post-secondaire</a:t>
            </a:r>
            <a:endParaRPr lang="en-CA" sz="2000" i="1" dirty="0">
              <a:solidFill>
                <a:srgbClr val="3F6CA6"/>
              </a:solidFill>
            </a:endParaRPr>
          </a:p>
          <a:p>
            <a:pPr marL="0" indent="0">
              <a:buNone/>
            </a:pPr>
            <a:endParaRPr lang="en-CA" dirty="0">
              <a:solidFill>
                <a:srgbClr val="3F6CA6"/>
              </a:solidFill>
            </a:endParaRPr>
          </a:p>
        </p:txBody>
      </p:sp>
      <p:sp>
        <p:nvSpPr>
          <p:cNvPr id="7" name="Parallelogram 6"/>
          <p:cNvSpPr/>
          <p:nvPr/>
        </p:nvSpPr>
        <p:spPr>
          <a:xfrm>
            <a:off x="78649" y="557816"/>
            <a:ext cx="8986701" cy="1365248"/>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97613" y="751897"/>
            <a:ext cx="8689088" cy="1015663"/>
          </a:xfrm>
          <a:prstGeom prst="rect">
            <a:avLst/>
          </a:prstGeom>
          <a:noFill/>
        </p:spPr>
        <p:txBody>
          <a:bodyPr wrap="square" rtlCol="0">
            <a:spAutoFit/>
          </a:bodyPr>
          <a:lstStyle/>
          <a:p>
            <a:pPr algn="ctr"/>
            <a:r>
              <a:rPr lang="en-US" sz="3200" dirty="0">
                <a:solidFill>
                  <a:schemeClr val="bg1"/>
                </a:solidFill>
              </a:rPr>
              <a:t>CANADA LEARNING BOND FEATURES</a:t>
            </a:r>
          </a:p>
          <a:p>
            <a:pPr algn="ctr"/>
            <a:r>
              <a:rPr lang="en-US" sz="2800" i="1" dirty="0">
                <a:solidFill>
                  <a:schemeClr val="bg1"/>
                </a:solidFill>
              </a:rPr>
              <a:t>CARACTÉRISTIQUES BON D’ÉTUDES CANADIEN</a:t>
            </a:r>
          </a:p>
        </p:txBody>
      </p:sp>
      <p:pic>
        <p:nvPicPr>
          <p:cNvPr id="14" name="Picture 13" descr="CLB.tif"/>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245211" y="2188828"/>
            <a:ext cx="3741490" cy="4324402"/>
          </a:xfrm>
          <a:prstGeom prst="rect">
            <a:avLst/>
          </a:prstGeom>
        </p:spPr>
      </p:pic>
      <p:sp>
        <p:nvSpPr>
          <p:cNvPr id="15" name="Oval 14"/>
          <p:cNvSpPr/>
          <p:nvPr/>
        </p:nvSpPr>
        <p:spPr>
          <a:xfrm>
            <a:off x="445783" y="2303440"/>
            <a:ext cx="857814" cy="857814"/>
          </a:xfrm>
          <a:prstGeom prst="ellipse">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$0</a:t>
            </a:r>
            <a:endParaRPr lang="en-US" sz="2800" dirty="0"/>
          </a:p>
        </p:txBody>
      </p:sp>
      <p:sp>
        <p:nvSpPr>
          <p:cNvPr id="19" name="Oval 18"/>
          <p:cNvSpPr/>
          <p:nvPr/>
        </p:nvSpPr>
        <p:spPr>
          <a:xfrm>
            <a:off x="438731" y="3608706"/>
            <a:ext cx="857814" cy="857814"/>
          </a:xfrm>
          <a:prstGeom prst="ellipse">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412795" y="5150243"/>
            <a:ext cx="857814" cy="857814"/>
          </a:xfrm>
          <a:prstGeom prst="ellipse">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Left Arrow 24"/>
          <p:cNvSpPr/>
          <p:nvPr/>
        </p:nvSpPr>
        <p:spPr>
          <a:xfrm>
            <a:off x="640423" y="3859879"/>
            <a:ext cx="412356" cy="362901"/>
          </a:xfrm>
          <a:prstGeom prst="left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graduation-cap-256.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35387" y="5247770"/>
            <a:ext cx="665841" cy="665841"/>
          </a:xfrm>
          <a:prstGeom prst="rect">
            <a:avLst/>
          </a:prstGeom>
        </p:spPr>
      </p:pic>
      <p:sp>
        <p:nvSpPr>
          <p:cNvPr id="4" name="Rectangle 3"/>
          <p:cNvSpPr/>
          <p:nvPr/>
        </p:nvSpPr>
        <p:spPr>
          <a:xfrm>
            <a:off x="5597583" y="4627280"/>
            <a:ext cx="1458106" cy="628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ounded Rectangular Callout 1"/>
          <p:cNvSpPr/>
          <p:nvPr/>
        </p:nvSpPr>
        <p:spPr>
          <a:xfrm>
            <a:off x="5623030" y="4768404"/>
            <a:ext cx="1458106" cy="346401"/>
          </a:xfrm>
          <a:prstGeom prst="wedgeRoundRectCallout">
            <a:avLst>
              <a:gd name="adj1" fmla="val -23828"/>
              <a:gd name="adj2" fmla="val 105217"/>
              <a:gd name="adj3" fmla="val 16667"/>
            </a:avLst>
          </a:prstGeom>
          <a:solidFill>
            <a:srgbClr val="3F6CA6"/>
          </a:solidFill>
          <a:ln>
            <a:solidFill>
              <a:srgbClr val="3F6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Min. $500</a:t>
            </a:r>
          </a:p>
        </p:txBody>
      </p:sp>
      <p:sp>
        <p:nvSpPr>
          <p:cNvPr id="16" name="Rectangle 15"/>
          <p:cNvSpPr/>
          <p:nvPr/>
        </p:nvSpPr>
        <p:spPr>
          <a:xfrm>
            <a:off x="7388283" y="2406662"/>
            <a:ext cx="1458106" cy="628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ounded Rectangular Callout 16"/>
          <p:cNvSpPr/>
          <p:nvPr/>
        </p:nvSpPr>
        <p:spPr>
          <a:xfrm>
            <a:off x="7279507" y="2406663"/>
            <a:ext cx="1566882" cy="525626"/>
          </a:xfrm>
          <a:prstGeom prst="wedgeRoundRectCallout">
            <a:avLst>
              <a:gd name="adj1" fmla="val -23828"/>
              <a:gd name="adj2" fmla="val 105217"/>
              <a:gd name="adj3" fmla="val 16667"/>
            </a:avLst>
          </a:prstGeom>
          <a:solidFill>
            <a:srgbClr val="3F6CA6"/>
          </a:solidFill>
          <a:ln>
            <a:solidFill>
              <a:srgbClr val="3F6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Max. $2000</a:t>
            </a:r>
          </a:p>
        </p:txBody>
      </p:sp>
      <p:sp>
        <p:nvSpPr>
          <p:cNvPr id="18" name="TextBox 4">
            <a:extLst>
              <a:ext uri="{FF2B5EF4-FFF2-40B4-BE49-F238E27FC236}">
                <a16:creationId xmlns="" xmlns:a16="http://schemas.microsoft.com/office/drawing/2014/main" id="{4508C85D-3667-47DF-B6BB-860E6DBF702E}"/>
              </a:ext>
            </a:extLst>
          </p:cNvPr>
          <p:cNvSpPr txBox="1"/>
          <p:nvPr/>
        </p:nvSpPr>
        <p:spPr>
          <a:xfrm>
            <a:off x="5541760" y="6083461"/>
            <a:ext cx="1742252" cy="646331"/>
          </a:xfrm>
          <a:prstGeom prst="rect">
            <a:avLst/>
          </a:prstGeom>
          <a:solidFill>
            <a:schemeClr val="bg1"/>
          </a:solidFill>
        </p:spPr>
        <p:txBody>
          <a:bodyPr wrap="square" rtlCol="0">
            <a:spAutoFit/>
          </a:bodyPr>
          <a:lstStyle/>
          <a:p>
            <a:pPr algn="ctr"/>
            <a:r>
              <a:rPr lang="fr-CA" b="1" dirty="0">
                <a:ln w="12700">
                  <a:solidFill>
                    <a:schemeClr val="accent5"/>
                  </a:solidFill>
                  <a:prstDash val="solid"/>
                </a:ln>
                <a:pattFill prst="ltDnDiag">
                  <a:fgClr>
                    <a:schemeClr val="accent5">
                      <a:lumMod val="60000"/>
                      <a:lumOff val="40000"/>
                    </a:schemeClr>
                  </a:fgClr>
                  <a:bgClr>
                    <a:schemeClr val="bg1"/>
                  </a:bgClr>
                </a:pattFill>
              </a:rPr>
              <a:t>TODAY / </a:t>
            </a:r>
          </a:p>
          <a:p>
            <a:pPr algn="ctr"/>
            <a:r>
              <a:rPr lang="fr-CA" b="1" dirty="0">
                <a:ln w="12700">
                  <a:solidFill>
                    <a:schemeClr val="accent5"/>
                  </a:solidFill>
                  <a:prstDash val="solid"/>
                </a:ln>
                <a:pattFill prst="ltDnDiag">
                  <a:fgClr>
                    <a:schemeClr val="accent5">
                      <a:lumMod val="60000"/>
                      <a:lumOff val="40000"/>
                    </a:schemeClr>
                  </a:fgClr>
                  <a:bgClr>
                    <a:schemeClr val="bg1"/>
                  </a:bgClr>
                </a:pattFill>
              </a:rPr>
              <a:t>AUJOURD’HUI</a:t>
            </a:r>
          </a:p>
        </p:txBody>
      </p:sp>
      <p:sp>
        <p:nvSpPr>
          <p:cNvPr id="20" name="TextBox 4">
            <a:extLst>
              <a:ext uri="{FF2B5EF4-FFF2-40B4-BE49-F238E27FC236}">
                <a16:creationId xmlns="" xmlns:a16="http://schemas.microsoft.com/office/drawing/2014/main" id="{7C9FD8E8-B004-444F-8BD0-DD34E8CC8831}"/>
              </a:ext>
            </a:extLst>
          </p:cNvPr>
          <p:cNvSpPr txBox="1"/>
          <p:nvPr/>
        </p:nvSpPr>
        <p:spPr>
          <a:xfrm>
            <a:off x="7479099" y="6083460"/>
            <a:ext cx="1494804" cy="646331"/>
          </a:xfrm>
          <a:prstGeom prst="rect">
            <a:avLst/>
          </a:prstGeom>
          <a:solidFill>
            <a:schemeClr val="bg1"/>
          </a:solidFill>
        </p:spPr>
        <p:txBody>
          <a:bodyPr wrap="square" rtlCol="0">
            <a:spAutoFit/>
          </a:bodyPr>
          <a:lstStyle/>
          <a:p>
            <a:pPr algn="ctr"/>
            <a:r>
              <a:rPr lang="fr-CA" b="1" dirty="0">
                <a:ln w="12700">
                  <a:solidFill>
                    <a:schemeClr val="accent5"/>
                  </a:solidFill>
                  <a:prstDash val="solid"/>
                </a:ln>
                <a:pattFill prst="ltDnDiag">
                  <a:fgClr>
                    <a:schemeClr val="accent5">
                      <a:lumMod val="60000"/>
                      <a:lumOff val="40000"/>
                    </a:schemeClr>
                  </a:fgClr>
                  <a:bgClr>
                    <a:schemeClr val="bg1"/>
                  </a:bgClr>
                </a:pattFill>
              </a:rPr>
              <a:t>15 </a:t>
            </a:r>
            <a:r>
              <a:rPr lang="fr-CA" b="1" dirty="0" err="1">
                <a:ln w="12700">
                  <a:solidFill>
                    <a:schemeClr val="accent5"/>
                  </a:solidFill>
                  <a:prstDash val="solid"/>
                </a:ln>
                <a:pattFill prst="ltDnDiag">
                  <a:fgClr>
                    <a:schemeClr val="accent5">
                      <a:lumMod val="60000"/>
                      <a:lumOff val="40000"/>
                    </a:schemeClr>
                  </a:fgClr>
                  <a:bgClr>
                    <a:schemeClr val="bg1"/>
                  </a:bgClr>
                </a:pattFill>
              </a:rPr>
              <a:t>Years</a:t>
            </a:r>
            <a:r>
              <a:rPr lang="fr-CA" b="1" dirty="0">
                <a:ln w="12700">
                  <a:solidFill>
                    <a:schemeClr val="accent5"/>
                  </a:solidFill>
                  <a:prstDash val="solid"/>
                </a:ln>
                <a:pattFill prst="ltDnDiag">
                  <a:fgClr>
                    <a:schemeClr val="accent5">
                      <a:lumMod val="60000"/>
                      <a:lumOff val="40000"/>
                    </a:schemeClr>
                  </a:fgClr>
                  <a:bgClr>
                    <a:schemeClr val="bg1"/>
                  </a:bgClr>
                </a:pattFill>
              </a:rPr>
              <a:t> / </a:t>
            </a:r>
          </a:p>
          <a:p>
            <a:pPr algn="ctr"/>
            <a:r>
              <a:rPr lang="fr-CA" b="1" dirty="0">
                <a:ln w="12700">
                  <a:solidFill>
                    <a:schemeClr val="accent5"/>
                  </a:solidFill>
                  <a:prstDash val="solid"/>
                </a:ln>
                <a:pattFill prst="ltDnDiag">
                  <a:fgClr>
                    <a:schemeClr val="accent5">
                      <a:lumMod val="60000"/>
                      <a:lumOff val="40000"/>
                    </a:schemeClr>
                  </a:fgClr>
                  <a:bgClr>
                    <a:schemeClr val="bg1"/>
                  </a:bgClr>
                </a:pattFill>
              </a:rPr>
              <a:t>15 ANS</a:t>
            </a:r>
          </a:p>
        </p:txBody>
      </p:sp>
    </p:spTree>
    <p:extLst>
      <p:ext uri="{BB962C8B-B14F-4D97-AF65-F5344CB8AC3E}">
        <p14:creationId xmlns:p14="http://schemas.microsoft.com/office/powerpoint/2010/main" xmlns="" val="228143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115992" y="1618044"/>
            <a:ext cx="1726775" cy="2913933"/>
          </a:xfrm>
          <a:prstGeom prst="rect">
            <a:avLst/>
          </a:prstGeom>
        </p:spPr>
      </p:pic>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4011100" y="1962851"/>
            <a:ext cx="1423239" cy="2123658"/>
          </a:xfrm>
          <a:prstGeom prst="rect">
            <a:avLst/>
          </a:prstGeom>
        </p:spPr>
      </p:pic>
      <p:pic>
        <p:nvPicPr>
          <p:cNvPr id="2" name="Picture 1"/>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77345" y="2682918"/>
            <a:ext cx="2530622" cy="3374162"/>
          </a:xfrm>
          <a:prstGeom prst="rect">
            <a:avLst/>
          </a:prstGeom>
        </p:spPr>
      </p:pic>
      <p:sp>
        <p:nvSpPr>
          <p:cNvPr id="3" name="Content Placeholder 2"/>
          <p:cNvSpPr>
            <a:spLocks noGrp="1"/>
          </p:cNvSpPr>
          <p:nvPr>
            <p:ph idx="1"/>
          </p:nvPr>
        </p:nvSpPr>
        <p:spPr>
          <a:xfrm>
            <a:off x="2308485" y="4548297"/>
            <a:ext cx="6758170" cy="1806697"/>
          </a:xfrm>
        </p:spPr>
        <p:txBody>
          <a:bodyPr>
            <a:normAutofit fontScale="92500" lnSpcReduction="10000"/>
          </a:bodyPr>
          <a:lstStyle/>
          <a:p>
            <a:pPr marL="228600" lvl="1">
              <a:lnSpc>
                <a:spcPct val="100000"/>
              </a:lnSpc>
              <a:spcBef>
                <a:spcPts val="1000"/>
              </a:spcBef>
            </a:pPr>
            <a:r>
              <a:rPr lang="en-US" dirty="0">
                <a:solidFill>
                  <a:srgbClr val="3F6CA6"/>
                </a:solidFill>
              </a:rPr>
              <a:t>Net family income of $45,916 or less</a:t>
            </a:r>
          </a:p>
          <a:p>
            <a:pPr marL="0" lvl="1" indent="0">
              <a:lnSpc>
                <a:spcPct val="100000"/>
              </a:lnSpc>
              <a:spcBef>
                <a:spcPts val="1000"/>
              </a:spcBef>
              <a:buNone/>
            </a:pPr>
            <a:r>
              <a:rPr lang="fr-CA" dirty="0">
                <a:solidFill>
                  <a:srgbClr val="3F6CA6"/>
                </a:solidFill>
              </a:rPr>
              <a:t>	</a:t>
            </a:r>
            <a:r>
              <a:rPr lang="fr-CA" i="1" dirty="0">
                <a:solidFill>
                  <a:srgbClr val="3F6CA6"/>
                </a:solidFill>
              </a:rPr>
              <a:t>Revenu familial net de 45 916 $ ou moins</a:t>
            </a:r>
            <a:endParaRPr lang="en-CA" i="1" dirty="0">
              <a:solidFill>
                <a:srgbClr val="3F6CA6"/>
              </a:solidFill>
            </a:endParaRPr>
          </a:p>
          <a:p>
            <a:pPr marL="228600" lvl="1">
              <a:lnSpc>
                <a:spcPct val="100000"/>
              </a:lnSpc>
              <a:spcBef>
                <a:spcPts val="1000"/>
              </a:spcBef>
            </a:pPr>
            <a:r>
              <a:rPr lang="en-US" dirty="0">
                <a:solidFill>
                  <a:srgbClr val="3F6CA6"/>
                </a:solidFill>
              </a:rPr>
              <a:t>Children born January 2004 or later</a:t>
            </a:r>
          </a:p>
          <a:p>
            <a:pPr marL="0" lvl="1" indent="0">
              <a:lnSpc>
                <a:spcPct val="100000"/>
              </a:lnSpc>
              <a:spcBef>
                <a:spcPts val="1000"/>
              </a:spcBef>
              <a:buNone/>
            </a:pPr>
            <a:r>
              <a:rPr lang="fr-CA" dirty="0">
                <a:solidFill>
                  <a:srgbClr val="3F6CA6"/>
                </a:solidFill>
              </a:rPr>
              <a:t>	</a:t>
            </a:r>
            <a:r>
              <a:rPr lang="fr-CA" i="1" dirty="0">
                <a:solidFill>
                  <a:srgbClr val="3F6CA6"/>
                </a:solidFill>
              </a:rPr>
              <a:t>Enfants nés en janvier 2004 ou après</a:t>
            </a:r>
          </a:p>
          <a:p>
            <a:pPr marL="228600" lvl="1">
              <a:lnSpc>
                <a:spcPct val="100000"/>
              </a:lnSpc>
              <a:spcBef>
                <a:spcPts val="1000"/>
              </a:spcBef>
            </a:pPr>
            <a:endParaRPr lang="en-US" dirty="0">
              <a:solidFill>
                <a:srgbClr val="3F6CA6"/>
              </a:solidFill>
            </a:endParaRPr>
          </a:p>
          <a:p>
            <a:pPr marL="0" lvl="1" indent="0">
              <a:lnSpc>
                <a:spcPct val="100000"/>
              </a:lnSpc>
              <a:spcBef>
                <a:spcPts val="1000"/>
              </a:spcBef>
              <a:buNone/>
            </a:pPr>
            <a:endParaRPr lang="en-US" sz="2800" dirty="0">
              <a:solidFill>
                <a:srgbClr val="3F6CA6"/>
              </a:solidFill>
            </a:endParaRPr>
          </a:p>
          <a:p>
            <a:endParaRPr lang="en-CA" sz="3200" dirty="0">
              <a:solidFill>
                <a:srgbClr val="3F6CA6"/>
              </a:solidFill>
            </a:endParaRPr>
          </a:p>
        </p:txBody>
      </p:sp>
      <p:sp>
        <p:nvSpPr>
          <p:cNvPr id="14" name="Parallelogram 8">
            <a:extLst>
              <a:ext uri="{FF2B5EF4-FFF2-40B4-BE49-F238E27FC236}">
                <a16:creationId xmlns="" xmlns:a16="http://schemas.microsoft.com/office/drawing/2014/main" id="{B8248355-3370-4440-ACDA-407FF54E4C68}"/>
              </a:ext>
            </a:extLst>
          </p:cNvPr>
          <p:cNvSpPr/>
          <p:nvPr/>
        </p:nvSpPr>
        <p:spPr>
          <a:xfrm>
            <a:off x="4309726" y="1195686"/>
            <a:ext cx="2893959" cy="607043"/>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9">
            <a:extLst>
              <a:ext uri="{FF2B5EF4-FFF2-40B4-BE49-F238E27FC236}">
                <a16:creationId xmlns="" xmlns:a16="http://schemas.microsoft.com/office/drawing/2014/main" id="{7D4BEC8D-9F84-4101-90D4-534FBB5F30D3}"/>
              </a:ext>
            </a:extLst>
          </p:cNvPr>
          <p:cNvSpPr txBox="1"/>
          <p:nvPr/>
        </p:nvSpPr>
        <p:spPr>
          <a:xfrm>
            <a:off x="4572000" y="216749"/>
            <a:ext cx="4640063" cy="1569660"/>
          </a:xfrm>
          <a:prstGeom prst="rect">
            <a:avLst/>
          </a:prstGeom>
          <a:noFill/>
        </p:spPr>
        <p:txBody>
          <a:bodyPr wrap="square" rtlCol="0">
            <a:spAutoFit/>
          </a:bodyPr>
          <a:lstStyle/>
          <a:p>
            <a:r>
              <a:rPr lang="en-US" sz="3200" dirty="0">
                <a:solidFill>
                  <a:srgbClr val="3F6CA6"/>
                </a:solidFill>
              </a:rPr>
              <a:t>CANADA</a:t>
            </a:r>
          </a:p>
          <a:p>
            <a:r>
              <a:rPr lang="en-US" sz="3200" dirty="0">
                <a:solidFill>
                  <a:srgbClr val="3F6CA6"/>
                </a:solidFill>
              </a:rPr>
              <a:t>EDUCATION BOND  </a:t>
            </a:r>
          </a:p>
          <a:p>
            <a:r>
              <a:rPr lang="en-US" sz="3200" dirty="0">
                <a:solidFill>
                  <a:schemeClr val="bg1"/>
                </a:solidFill>
              </a:rPr>
              <a:t>ELIGIBILITY</a:t>
            </a:r>
          </a:p>
        </p:txBody>
      </p:sp>
      <p:sp>
        <p:nvSpPr>
          <p:cNvPr id="16" name="Parallelogram 8">
            <a:extLst>
              <a:ext uri="{FF2B5EF4-FFF2-40B4-BE49-F238E27FC236}">
                <a16:creationId xmlns="" xmlns:a16="http://schemas.microsoft.com/office/drawing/2014/main" id="{57603CA7-48DF-40F9-AA2E-CF82D2F9D546}"/>
              </a:ext>
            </a:extLst>
          </p:cNvPr>
          <p:cNvSpPr/>
          <p:nvPr/>
        </p:nvSpPr>
        <p:spPr>
          <a:xfrm>
            <a:off x="434713" y="1786409"/>
            <a:ext cx="3476458" cy="542348"/>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9">
            <a:extLst>
              <a:ext uri="{FF2B5EF4-FFF2-40B4-BE49-F238E27FC236}">
                <a16:creationId xmlns="" xmlns:a16="http://schemas.microsoft.com/office/drawing/2014/main" id="{1FAE2726-5008-411C-8D8F-A282469B839B}"/>
              </a:ext>
            </a:extLst>
          </p:cNvPr>
          <p:cNvSpPr txBox="1"/>
          <p:nvPr/>
        </p:nvSpPr>
        <p:spPr>
          <a:xfrm>
            <a:off x="634935" y="800920"/>
            <a:ext cx="3538510" cy="1569660"/>
          </a:xfrm>
          <a:prstGeom prst="rect">
            <a:avLst/>
          </a:prstGeom>
          <a:noFill/>
        </p:spPr>
        <p:txBody>
          <a:bodyPr wrap="square" rtlCol="0">
            <a:spAutoFit/>
          </a:bodyPr>
          <a:lstStyle/>
          <a:p>
            <a:r>
              <a:rPr lang="en-US" sz="3200" dirty="0">
                <a:solidFill>
                  <a:srgbClr val="3F6CA6"/>
                </a:solidFill>
              </a:rPr>
              <a:t>BON D’ÉTUDES</a:t>
            </a:r>
          </a:p>
          <a:p>
            <a:r>
              <a:rPr lang="en-US" sz="3200" dirty="0">
                <a:solidFill>
                  <a:srgbClr val="3F6CA6"/>
                </a:solidFill>
              </a:rPr>
              <a:t>CANADIEN</a:t>
            </a:r>
          </a:p>
          <a:p>
            <a:r>
              <a:rPr lang="en-US" sz="3200" dirty="0">
                <a:solidFill>
                  <a:schemeClr val="bg1"/>
                </a:solidFill>
              </a:rPr>
              <a:t>ADMISSIBILITÉ</a:t>
            </a:r>
          </a:p>
        </p:txBody>
      </p:sp>
    </p:spTree>
    <p:extLst>
      <p:ext uri="{BB962C8B-B14F-4D97-AF65-F5344CB8AC3E}">
        <p14:creationId xmlns:p14="http://schemas.microsoft.com/office/powerpoint/2010/main" xmlns="" val="1757414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c 8"/>
          <p:cNvSpPr/>
          <p:nvPr/>
        </p:nvSpPr>
        <p:spPr>
          <a:xfrm>
            <a:off x="3146708" y="3025285"/>
            <a:ext cx="2164201" cy="2177546"/>
          </a:xfrm>
          <a:prstGeom prst="arc">
            <a:avLst>
              <a:gd name="adj1" fmla="val 16200000"/>
              <a:gd name="adj2" fmla="val 1240041"/>
            </a:avLst>
          </a:prstGeom>
          <a:ln w="177800" cap="flat" cmpd="sng" algn="ctr">
            <a:solidFill>
              <a:srgbClr val="FABE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 name="Arc 6"/>
          <p:cNvSpPr/>
          <p:nvPr/>
        </p:nvSpPr>
        <p:spPr>
          <a:xfrm>
            <a:off x="606467" y="3306957"/>
            <a:ext cx="1906472" cy="1925690"/>
          </a:xfrm>
          <a:prstGeom prst="arc">
            <a:avLst>
              <a:gd name="adj1" fmla="val 16200000"/>
              <a:gd name="adj2" fmla="val 3057154"/>
            </a:avLst>
          </a:prstGeom>
          <a:ln w="177800" cap="flat" cmpd="sng" algn="ctr">
            <a:solidFill>
              <a:srgbClr val="FABE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 name="Oval 3"/>
          <p:cNvSpPr/>
          <p:nvPr/>
        </p:nvSpPr>
        <p:spPr>
          <a:xfrm>
            <a:off x="646480" y="3365863"/>
            <a:ext cx="1793188" cy="1793188"/>
          </a:xfrm>
          <a:prstGeom prst="ellipse">
            <a:avLst/>
          </a:prstGeom>
          <a:solidFill>
            <a:srgbClr val="3F6C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Arc 9"/>
          <p:cNvSpPr/>
          <p:nvPr/>
        </p:nvSpPr>
        <p:spPr>
          <a:xfrm>
            <a:off x="6103753" y="2641603"/>
            <a:ext cx="2396779" cy="2541732"/>
          </a:xfrm>
          <a:prstGeom prst="arc">
            <a:avLst>
              <a:gd name="adj1" fmla="val 16200000"/>
              <a:gd name="adj2" fmla="val 20665514"/>
            </a:avLst>
          </a:prstGeom>
          <a:ln w="177800" cap="flat" cmpd="sng" algn="ctr">
            <a:solidFill>
              <a:srgbClr val="FABE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Oval 4"/>
          <p:cNvSpPr/>
          <p:nvPr/>
        </p:nvSpPr>
        <p:spPr>
          <a:xfrm>
            <a:off x="3174373" y="3098555"/>
            <a:ext cx="2058975" cy="2058975"/>
          </a:xfrm>
          <a:prstGeom prst="ellipse">
            <a:avLst/>
          </a:prstGeom>
          <a:solidFill>
            <a:srgbClr val="3F6C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5985395" y="2699277"/>
            <a:ext cx="2455371" cy="2455371"/>
          </a:xfrm>
          <a:prstGeom prst="ellipse">
            <a:avLst/>
          </a:prstGeom>
          <a:solidFill>
            <a:srgbClr val="3F6C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Parallelogram 10"/>
          <p:cNvSpPr/>
          <p:nvPr/>
        </p:nvSpPr>
        <p:spPr>
          <a:xfrm>
            <a:off x="3346659" y="798176"/>
            <a:ext cx="4398184" cy="525892"/>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TextBox 11"/>
          <p:cNvSpPr txBox="1"/>
          <p:nvPr/>
        </p:nvSpPr>
        <p:spPr>
          <a:xfrm>
            <a:off x="3501006" y="183698"/>
            <a:ext cx="5083962" cy="1200329"/>
          </a:xfrm>
          <a:prstGeom prst="rect">
            <a:avLst/>
          </a:prstGeom>
          <a:noFill/>
        </p:spPr>
        <p:txBody>
          <a:bodyPr wrap="square" rtlCol="0">
            <a:spAutoFit/>
          </a:bodyPr>
          <a:lstStyle/>
          <a:p>
            <a:r>
              <a:rPr lang="en-US" sz="3600" dirty="0">
                <a:solidFill>
                  <a:srgbClr val="3F6CA6"/>
                </a:solidFill>
              </a:rPr>
              <a:t>CANADA EDUCATION </a:t>
            </a:r>
            <a:r>
              <a:rPr lang="en-US" sz="3600" dirty="0">
                <a:solidFill>
                  <a:schemeClr val="bg1"/>
                </a:solidFill>
              </a:rPr>
              <a:t>SAVINGS GRANT</a:t>
            </a:r>
          </a:p>
        </p:txBody>
      </p:sp>
      <p:sp>
        <p:nvSpPr>
          <p:cNvPr id="14" name="TextBox 13"/>
          <p:cNvSpPr txBox="1"/>
          <p:nvPr/>
        </p:nvSpPr>
        <p:spPr>
          <a:xfrm>
            <a:off x="0" y="5833074"/>
            <a:ext cx="9320967" cy="954107"/>
          </a:xfrm>
          <a:prstGeom prst="rect">
            <a:avLst/>
          </a:prstGeom>
          <a:noFill/>
        </p:spPr>
        <p:txBody>
          <a:bodyPr wrap="square" rtlCol="0">
            <a:spAutoFit/>
          </a:bodyPr>
          <a:lstStyle/>
          <a:p>
            <a:pPr algn="ctr"/>
            <a:r>
              <a:rPr lang="en-US" sz="2800" dirty="0">
                <a:solidFill>
                  <a:srgbClr val="3F6CA6"/>
                </a:solidFill>
              </a:rPr>
              <a:t>lower family income = bigger match</a:t>
            </a:r>
          </a:p>
          <a:p>
            <a:pPr algn="ctr"/>
            <a:r>
              <a:rPr lang="fr-CA" sz="2800" i="1" dirty="0">
                <a:solidFill>
                  <a:srgbClr val="3F6CA6"/>
                </a:solidFill>
              </a:rPr>
              <a:t>Revenu familial plus faible = meilleure adéquation</a:t>
            </a:r>
          </a:p>
        </p:txBody>
      </p:sp>
      <p:sp>
        <p:nvSpPr>
          <p:cNvPr id="16" name="TextBox 15"/>
          <p:cNvSpPr txBox="1"/>
          <p:nvPr/>
        </p:nvSpPr>
        <p:spPr>
          <a:xfrm>
            <a:off x="1009673" y="5204950"/>
            <a:ext cx="1066800" cy="461665"/>
          </a:xfrm>
          <a:prstGeom prst="rect">
            <a:avLst/>
          </a:prstGeom>
          <a:noFill/>
        </p:spPr>
        <p:txBody>
          <a:bodyPr wrap="square" rtlCol="0">
            <a:spAutoFit/>
          </a:bodyPr>
          <a:lstStyle/>
          <a:p>
            <a:pPr algn="ctr"/>
            <a:r>
              <a:rPr lang="en-US" sz="2400" dirty="0">
                <a:solidFill>
                  <a:srgbClr val="FABE00"/>
                </a:solidFill>
              </a:rPr>
              <a:t>40%</a:t>
            </a:r>
          </a:p>
        </p:txBody>
      </p:sp>
      <p:sp>
        <p:nvSpPr>
          <p:cNvPr id="17" name="TextBox 16"/>
          <p:cNvSpPr txBox="1"/>
          <p:nvPr/>
        </p:nvSpPr>
        <p:spPr>
          <a:xfrm>
            <a:off x="3712564" y="5204949"/>
            <a:ext cx="1066800" cy="461665"/>
          </a:xfrm>
          <a:prstGeom prst="rect">
            <a:avLst/>
          </a:prstGeom>
          <a:noFill/>
        </p:spPr>
        <p:txBody>
          <a:bodyPr wrap="square" rtlCol="0">
            <a:spAutoFit/>
          </a:bodyPr>
          <a:lstStyle/>
          <a:p>
            <a:pPr algn="ctr"/>
            <a:r>
              <a:rPr lang="en-US" sz="2400" dirty="0">
                <a:solidFill>
                  <a:srgbClr val="FABE00"/>
                </a:solidFill>
              </a:rPr>
              <a:t>30%</a:t>
            </a:r>
          </a:p>
        </p:txBody>
      </p:sp>
      <p:sp>
        <p:nvSpPr>
          <p:cNvPr id="19" name="TextBox 18"/>
          <p:cNvSpPr txBox="1"/>
          <p:nvPr/>
        </p:nvSpPr>
        <p:spPr>
          <a:xfrm>
            <a:off x="6679679" y="5204949"/>
            <a:ext cx="1066800" cy="461665"/>
          </a:xfrm>
          <a:prstGeom prst="rect">
            <a:avLst/>
          </a:prstGeom>
          <a:noFill/>
        </p:spPr>
        <p:txBody>
          <a:bodyPr wrap="square" rtlCol="0">
            <a:spAutoFit/>
          </a:bodyPr>
          <a:lstStyle/>
          <a:p>
            <a:pPr algn="ctr"/>
            <a:r>
              <a:rPr lang="en-US" sz="2400" dirty="0">
                <a:solidFill>
                  <a:srgbClr val="FABE00"/>
                </a:solidFill>
              </a:rPr>
              <a:t>20%</a:t>
            </a:r>
          </a:p>
        </p:txBody>
      </p:sp>
      <p:sp>
        <p:nvSpPr>
          <p:cNvPr id="20" name="TextBox 19"/>
          <p:cNvSpPr txBox="1"/>
          <p:nvPr/>
        </p:nvSpPr>
        <p:spPr>
          <a:xfrm>
            <a:off x="3346659" y="3774099"/>
            <a:ext cx="1798610" cy="707886"/>
          </a:xfrm>
          <a:prstGeom prst="rect">
            <a:avLst/>
          </a:prstGeom>
          <a:noFill/>
        </p:spPr>
        <p:txBody>
          <a:bodyPr wrap="square" rtlCol="0">
            <a:spAutoFit/>
          </a:bodyPr>
          <a:lstStyle/>
          <a:p>
            <a:pPr algn="ctr"/>
            <a:r>
              <a:rPr lang="en-US" sz="2000" dirty="0">
                <a:solidFill>
                  <a:schemeClr val="bg1"/>
                </a:solidFill>
              </a:rPr>
              <a:t>$45,917 - $91,831</a:t>
            </a:r>
          </a:p>
        </p:txBody>
      </p:sp>
      <p:sp>
        <p:nvSpPr>
          <p:cNvPr id="15" name="TextBox 14"/>
          <p:cNvSpPr txBox="1"/>
          <p:nvPr/>
        </p:nvSpPr>
        <p:spPr>
          <a:xfrm>
            <a:off x="513550" y="4008337"/>
            <a:ext cx="2059047" cy="400110"/>
          </a:xfrm>
          <a:prstGeom prst="rect">
            <a:avLst/>
          </a:prstGeom>
          <a:noFill/>
        </p:spPr>
        <p:txBody>
          <a:bodyPr wrap="square" rtlCol="0">
            <a:spAutoFit/>
          </a:bodyPr>
          <a:lstStyle/>
          <a:p>
            <a:pPr algn="ctr"/>
            <a:r>
              <a:rPr lang="en-US" sz="2000" dirty="0">
                <a:solidFill>
                  <a:schemeClr val="bg1"/>
                </a:solidFill>
              </a:rPr>
              <a:t>&lt; $45,916</a:t>
            </a:r>
          </a:p>
        </p:txBody>
      </p:sp>
      <p:sp>
        <p:nvSpPr>
          <p:cNvPr id="18" name="TextBox 17"/>
          <p:cNvSpPr txBox="1"/>
          <p:nvPr/>
        </p:nvSpPr>
        <p:spPr>
          <a:xfrm>
            <a:off x="6183556" y="3743536"/>
            <a:ext cx="2059047" cy="400110"/>
          </a:xfrm>
          <a:prstGeom prst="rect">
            <a:avLst/>
          </a:prstGeom>
          <a:noFill/>
        </p:spPr>
        <p:txBody>
          <a:bodyPr wrap="square" rtlCol="0">
            <a:spAutoFit/>
          </a:bodyPr>
          <a:lstStyle/>
          <a:p>
            <a:pPr algn="ctr"/>
            <a:r>
              <a:rPr lang="en-US" sz="2000" dirty="0">
                <a:solidFill>
                  <a:schemeClr val="bg1"/>
                </a:solidFill>
              </a:rPr>
              <a:t>&gt; $91,832</a:t>
            </a:r>
          </a:p>
        </p:txBody>
      </p:sp>
      <p:sp>
        <p:nvSpPr>
          <p:cNvPr id="21" name="Parallelogram 10">
            <a:extLst>
              <a:ext uri="{FF2B5EF4-FFF2-40B4-BE49-F238E27FC236}">
                <a16:creationId xmlns="" xmlns:a16="http://schemas.microsoft.com/office/drawing/2014/main" id="{C261D79D-F881-4B98-AC67-9BEA40CF2D95}"/>
              </a:ext>
            </a:extLst>
          </p:cNvPr>
          <p:cNvSpPr/>
          <p:nvPr/>
        </p:nvSpPr>
        <p:spPr>
          <a:xfrm>
            <a:off x="127925" y="1996522"/>
            <a:ext cx="5377598" cy="580525"/>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TextBox 11">
            <a:extLst>
              <a:ext uri="{FF2B5EF4-FFF2-40B4-BE49-F238E27FC236}">
                <a16:creationId xmlns="" xmlns:a16="http://schemas.microsoft.com/office/drawing/2014/main" id="{9D9BFBD0-7782-4C38-B4F4-AAEDF9E27ABF}"/>
              </a:ext>
            </a:extLst>
          </p:cNvPr>
          <p:cNvSpPr txBox="1"/>
          <p:nvPr/>
        </p:nvSpPr>
        <p:spPr>
          <a:xfrm>
            <a:off x="273395" y="1510779"/>
            <a:ext cx="6146528" cy="1077218"/>
          </a:xfrm>
          <a:prstGeom prst="rect">
            <a:avLst/>
          </a:prstGeom>
          <a:noFill/>
        </p:spPr>
        <p:txBody>
          <a:bodyPr wrap="square" rtlCol="0">
            <a:spAutoFit/>
          </a:bodyPr>
          <a:lstStyle/>
          <a:p>
            <a:r>
              <a:rPr lang="en-US" sz="3200" dirty="0">
                <a:solidFill>
                  <a:srgbClr val="3F6CA6"/>
                </a:solidFill>
              </a:rPr>
              <a:t>SUBVENTION CANADIENNE </a:t>
            </a:r>
            <a:r>
              <a:rPr lang="en-US" sz="3200" dirty="0">
                <a:solidFill>
                  <a:schemeClr val="bg1"/>
                </a:solidFill>
              </a:rPr>
              <a:t>POUR L’ÉPARGNE-ÉTUDES</a:t>
            </a:r>
          </a:p>
        </p:txBody>
      </p:sp>
    </p:spTree>
    <p:extLst>
      <p:ext uri="{BB962C8B-B14F-4D97-AF65-F5344CB8AC3E}">
        <p14:creationId xmlns:p14="http://schemas.microsoft.com/office/powerpoint/2010/main" xmlns="" val="316443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34518" y="445474"/>
            <a:ext cx="7570034" cy="2417647"/>
            <a:chOff x="730153" y="506749"/>
            <a:chExt cx="7536492" cy="2509544"/>
          </a:xfrm>
        </p:grpSpPr>
        <p:sp>
          <p:nvSpPr>
            <p:cNvPr id="4" name="Parallelogram 3"/>
            <p:cNvSpPr/>
            <p:nvPr/>
          </p:nvSpPr>
          <p:spPr>
            <a:xfrm>
              <a:off x="730153" y="506749"/>
              <a:ext cx="7536492" cy="2509544"/>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935299" y="732236"/>
              <a:ext cx="7331346" cy="2140485"/>
            </a:xfrm>
            <a:prstGeom prst="rect">
              <a:avLst/>
            </a:prstGeom>
            <a:noFill/>
          </p:spPr>
          <p:txBody>
            <a:bodyPr wrap="square" rtlCol="0">
              <a:spAutoFit/>
            </a:bodyPr>
            <a:lstStyle/>
            <a:p>
              <a:pPr algn="ctr"/>
              <a:r>
                <a:rPr lang="en-US" sz="3200" dirty="0">
                  <a:solidFill>
                    <a:schemeClr val="bg1"/>
                  </a:solidFill>
                </a:rPr>
                <a:t>PROVINCIAL EDUCATIONAL SAVINGS GRANTS </a:t>
              </a:r>
            </a:p>
            <a:p>
              <a:pPr algn="ctr"/>
              <a:r>
                <a:rPr lang="en-US" sz="3200" i="1" dirty="0">
                  <a:solidFill>
                    <a:schemeClr val="bg1"/>
                  </a:solidFill>
                </a:rPr>
                <a:t>SUBVENTIONS PROVINCIALES </a:t>
              </a:r>
            </a:p>
            <a:p>
              <a:pPr algn="ctr"/>
              <a:r>
                <a:rPr lang="en-US" sz="3200" i="1" dirty="0">
                  <a:solidFill>
                    <a:schemeClr val="bg1"/>
                  </a:solidFill>
                </a:rPr>
                <a:t>POUR L’ÉPARGNE-ÉTUDES</a:t>
              </a:r>
            </a:p>
          </p:txBody>
        </p:sp>
      </p:grpSp>
      <p:sp>
        <p:nvSpPr>
          <p:cNvPr id="6" name="TextBox 5"/>
          <p:cNvSpPr txBox="1"/>
          <p:nvPr/>
        </p:nvSpPr>
        <p:spPr>
          <a:xfrm>
            <a:off x="1824999" y="3644461"/>
            <a:ext cx="6359631" cy="1815882"/>
          </a:xfrm>
          <a:prstGeom prst="rect">
            <a:avLst/>
          </a:prstGeom>
          <a:noFill/>
        </p:spPr>
        <p:txBody>
          <a:bodyPr wrap="square" rtlCol="0">
            <a:spAutoFit/>
          </a:bodyPr>
          <a:lstStyle/>
          <a:p>
            <a:pPr marL="285750" indent="-285750">
              <a:buFont typeface="Arial"/>
              <a:buChar char="•"/>
            </a:pPr>
            <a:r>
              <a:rPr lang="en-US" sz="2800" dirty="0">
                <a:solidFill>
                  <a:srgbClr val="3F6CA6"/>
                </a:solidFill>
              </a:rPr>
              <a:t>British Columbia /</a:t>
            </a:r>
          </a:p>
          <a:p>
            <a:pPr lvl="1"/>
            <a:r>
              <a:rPr lang="en-US" sz="2800" dirty="0">
                <a:solidFill>
                  <a:srgbClr val="3F6CA6"/>
                </a:solidFill>
              </a:rPr>
              <a:t>		</a:t>
            </a:r>
            <a:r>
              <a:rPr lang="en-US" sz="2800" i="1" dirty="0" err="1">
                <a:solidFill>
                  <a:srgbClr val="3F6CA6"/>
                </a:solidFill>
              </a:rPr>
              <a:t>Colombie-Britannique</a:t>
            </a:r>
            <a:r>
              <a:rPr lang="en-US" sz="2800" i="1" dirty="0">
                <a:solidFill>
                  <a:srgbClr val="3F6CA6"/>
                </a:solidFill>
              </a:rPr>
              <a:t> </a:t>
            </a:r>
          </a:p>
          <a:p>
            <a:pPr marL="285750" indent="-285750">
              <a:buFont typeface="Arial"/>
              <a:buChar char="•"/>
            </a:pPr>
            <a:endParaRPr lang="en-US" sz="2800" dirty="0">
              <a:solidFill>
                <a:srgbClr val="3F6CA6"/>
              </a:solidFill>
            </a:endParaRPr>
          </a:p>
          <a:p>
            <a:pPr marL="285750" indent="-285750">
              <a:buFont typeface="Arial"/>
              <a:buChar char="•"/>
            </a:pPr>
            <a:r>
              <a:rPr lang="en-US" sz="2800" dirty="0">
                <a:solidFill>
                  <a:srgbClr val="3F6CA6"/>
                </a:solidFill>
              </a:rPr>
              <a:t>Québec</a:t>
            </a:r>
          </a:p>
        </p:txBody>
      </p:sp>
    </p:spTree>
    <p:extLst>
      <p:ext uri="{BB962C8B-B14F-4D97-AF65-F5344CB8AC3E}">
        <p14:creationId xmlns:p14="http://schemas.microsoft.com/office/powerpoint/2010/main" xmlns="" val="31164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9835" y="2224890"/>
            <a:ext cx="8744328" cy="475303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3F6CA6"/>
                </a:solidFill>
              </a:rPr>
              <a:t>Known as BCTESG – this will help families save early for their children’s post secondary education or training</a:t>
            </a:r>
          </a:p>
          <a:p>
            <a:pPr marL="457200" lvl="1" indent="0">
              <a:buNone/>
            </a:pPr>
            <a:r>
              <a:rPr lang="fr-CA" sz="2000" i="1" dirty="0">
                <a:solidFill>
                  <a:srgbClr val="3F6CA6"/>
                </a:solidFill>
              </a:rPr>
              <a:t>Connue sous l’appellation BCTESG – cette subvention aidera les familles à épargner tôt en vue de l’éducation ou la formation post-secondaire de leurs enfants</a:t>
            </a:r>
            <a:endParaRPr lang="en-US" sz="2000" i="1" dirty="0">
              <a:solidFill>
                <a:srgbClr val="3F6CA6"/>
              </a:solidFill>
            </a:endParaRPr>
          </a:p>
          <a:p>
            <a:r>
              <a:rPr lang="en-US" sz="2200" b="1" dirty="0">
                <a:solidFill>
                  <a:srgbClr val="3F6CA6"/>
                </a:solidFill>
              </a:rPr>
              <a:t>Government contributes $1200 to eligible children</a:t>
            </a:r>
          </a:p>
          <a:p>
            <a:pPr marL="457200" lvl="1" indent="0">
              <a:buNone/>
            </a:pPr>
            <a:r>
              <a:rPr lang="fr-CA" sz="2000" i="1" dirty="0">
                <a:solidFill>
                  <a:srgbClr val="3F6CA6"/>
                </a:solidFill>
              </a:rPr>
              <a:t>Le gouvernement contribue à raison de 1200 $ par enfant admissible</a:t>
            </a:r>
            <a:endParaRPr lang="en-US" sz="2000" i="1" dirty="0">
              <a:solidFill>
                <a:srgbClr val="3F6CA6"/>
              </a:solidFill>
            </a:endParaRPr>
          </a:p>
          <a:p>
            <a:r>
              <a:rPr lang="en-US" sz="2200" b="1" dirty="0">
                <a:solidFill>
                  <a:srgbClr val="3F6CA6"/>
                </a:solidFill>
              </a:rPr>
              <a:t>Must have an RESP with a financial institution offering the grant</a:t>
            </a:r>
          </a:p>
          <a:p>
            <a:pPr marL="449263" indent="0">
              <a:buNone/>
            </a:pPr>
            <a:r>
              <a:rPr lang="fr-CA" sz="2000" i="1" dirty="0">
                <a:solidFill>
                  <a:srgbClr val="3F6CA6"/>
                </a:solidFill>
              </a:rPr>
              <a:t>Doit posséder un REEE avec une institution qui offre la subvention</a:t>
            </a:r>
            <a:endParaRPr lang="en-US" sz="2000" i="1" dirty="0">
              <a:solidFill>
                <a:srgbClr val="3F6CA6"/>
              </a:solidFill>
            </a:endParaRPr>
          </a:p>
          <a:p>
            <a:r>
              <a:rPr lang="en-US" sz="2200" b="1" dirty="0">
                <a:solidFill>
                  <a:srgbClr val="3F6CA6"/>
                </a:solidFill>
              </a:rPr>
              <a:t>Born on or after January 1,  2006</a:t>
            </a:r>
          </a:p>
          <a:p>
            <a:pPr marL="449263" indent="0">
              <a:buNone/>
            </a:pPr>
            <a:r>
              <a:rPr lang="fr-CA" sz="2000" i="1" dirty="0">
                <a:solidFill>
                  <a:srgbClr val="3F6CA6"/>
                </a:solidFill>
              </a:rPr>
              <a:t>Enfant né le 1</a:t>
            </a:r>
            <a:r>
              <a:rPr lang="fr-CA" sz="2000" i="1" baseline="30000" dirty="0">
                <a:solidFill>
                  <a:srgbClr val="3F6CA6"/>
                </a:solidFill>
              </a:rPr>
              <a:t>er</a:t>
            </a:r>
            <a:r>
              <a:rPr lang="fr-CA" sz="2000" i="1" dirty="0">
                <a:solidFill>
                  <a:srgbClr val="3F6CA6"/>
                </a:solidFill>
              </a:rPr>
              <a:t> janvier 2006 ou après</a:t>
            </a:r>
            <a:endParaRPr lang="en-US" sz="2000" i="1" dirty="0">
              <a:solidFill>
                <a:srgbClr val="3F6CA6"/>
              </a:solidFill>
            </a:endParaRPr>
          </a:p>
          <a:p>
            <a:r>
              <a:rPr lang="en-US" sz="2200" b="1" dirty="0">
                <a:solidFill>
                  <a:srgbClr val="3F6CA6"/>
                </a:solidFill>
              </a:rPr>
              <a:t>Apply between their 6</a:t>
            </a:r>
            <a:r>
              <a:rPr lang="en-US" sz="2200" b="1" baseline="30000" dirty="0">
                <a:solidFill>
                  <a:srgbClr val="3F6CA6"/>
                </a:solidFill>
              </a:rPr>
              <a:t>th</a:t>
            </a:r>
            <a:r>
              <a:rPr lang="en-US" sz="2200" b="1" dirty="0">
                <a:solidFill>
                  <a:srgbClr val="3F6CA6"/>
                </a:solidFill>
              </a:rPr>
              <a:t> and 9</a:t>
            </a:r>
            <a:r>
              <a:rPr lang="en-US" sz="2200" b="1" baseline="30000" dirty="0">
                <a:solidFill>
                  <a:srgbClr val="3F6CA6"/>
                </a:solidFill>
              </a:rPr>
              <a:t>th</a:t>
            </a:r>
            <a:r>
              <a:rPr lang="en-US" sz="2200" b="1" dirty="0">
                <a:solidFill>
                  <a:srgbClr val="3F6CA6"/>
                </a:solidFill>
              </a:rPr>
              <a:t> birthday</a:t>
            </a:r>
          </a:p>
          <a:p>
            <a:pPr marL="449263" indent="0">
              <a:buNone/>
            </a:pPr>
            <a:r>
              <a:rPr lang="fr-CA" sz="2000" i="1" dirty="0">
                <a:solidFill>
                  <a:srgbClr val="3F6CA6"/>
                </a:solidFill>
              </a:rPr>
              <a:t>Demande déposée entre le 6</a:t>
            </a:r>
            <a:r>
              <a:rPr lang="fr-CA" sz="2000" i="1" baseline="30000" dirty="0">
                <a:solidFill>
                  <a:srgbClr val="3F6CA6"/>
                </a:solidFill>
              </a:rPr>
              <a:t>e</a:t>
            </a:r>
            <a:r>
              <a:rPr lang="fr-CA" sz="2000" i="1" dirty="0">
                <a:solidFill>
                  <a:srgbClr val="3F6CA6"/>
                </a:solidFill>
              </a:rPr>
              <a:t> et le 9</a:t>
            </a:r>
            <a:r>
              <a:rPr lang="fr-CA" sz="2000" i="1" baseline="30000" dirty="0">
                <a:solidFill>
                  <a:srgbClr val="3F6CA6"/>
                </a:solidFill>
              </a:rPr>
              <a:t>e</a:t>
            </a:r>
            <a:r>
              <a:rPr lang="fr-CA" sz="2000" i="1" dirty="0">
                <a:solidFill>
                  <a:srgbClr val="3F6CA6"/>
                </a:solidFill>
              </a:rPr>
              <a:t> anniversaire de naissance de l’enfant</a:t>
            </a:r>
          </a:p>
          <a:p>
            <a:pPr marL="0" indent="0">
              <a:buNone/>
            </a:pPr>
            <a:endParaRPr lang="en-US" sz="2000" dirty="0">
              <a:solidFill>
                <a:srgbClr val="3F6CA6"/>
              </a:solidFill>
            </a:endParaRPr>
          </a:p>
          <a:p>
            <a:endParaRPr lang="en-US" sz="2000" dirty="0">
              <a:solidFill>
                <a:srgbClr val="3F6CA6"/>
              </a:solidFill>
            </a:endParaRPr>
          </a:p>
        </p:txBody>
      </p:sp>
      <p:grpSp>
        <p:nvGrpSpPr>
          <p:cNvPr id="4" name="Group 3"/>
          <p:cNvGrpSpPr/>
          <p:nvPr/>
        </p:nvGrpSpPr>
        <p:grpSpPr>
          <a:xfrm>
            <a:off x="354701" y="161276"/>
            <a:ext cx="8434597" cy="1652534"/>
            <a:chOff x="730153" y="713098"/>
            <a:chExt cx="7514210" cy="2327092"/>
          </a:xfrm>
        </p:grpSpPr>
        <p:sp>
          <p:nvSpPr>
            <p:cNvPr id="5" name="Parallelogram 4"/>
            <p:cNvSpPr/>
            <p:nvPr/>
          </p:nvSpPr>
          <p:spPr>
            <a:xfrm>
              <a:off x="730153" y="713098"/>
              <a:ext cx="7514210" cy="2327092"/>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30153" y="921834"/>
              <a:ext cx="7397098" cy="1820322"/>
            </a:xfrm>
            <a:prstGeom prst="rect">
              <a:avLst/>
            </a:prstGeom>
            <a:noFill/>
          </p:spPr>
          <p:txBody>
            <a:bodyPr wrap="square" rtlCol="0">
              <a:spAutoFit/>
            </a:bodyPr>
            <a:lstStyle/>
            <a:p>
              <a:pPr algn="ctr"/>
              <a:r>
                <a:rPr lang="en-US" sz="2600" dirty="0"/>
                <a:t>    </a:t>
              </a:r>
              <a:r>
                <a:rPr lang="en-US" sz="2600" dirty="0">
                  <a:solidFill>
                    <a:schemeClr val="bg1"/>
                  </a:solidFill>
                </a:rPr>
                <a:t>BRITISH COLUMBIA / </a:t>
              </a:r>
              <a:r>
                <a:rPr lang="en-US" sz="2600" i="1" dirty="0">
                  <a:solidFill>
                    <a:schemeClr val="bg1"/>
                  </a:solidFill>
                </a:rPr>
                <a:t>COLOMBIE-BRITANNIQUE</a:t>
              </a:r>
            </a:p>
            <a:p>
              <a:pPr algn="ctr"/>
              <a:r>
                <a:rPr lang="en-US" sz="2600" dirty="0">
                  <a:solidFill>
                    <a:schemeClr val="bg1"/>
                  </a:solidFill>
                </a:rPr>
                <a:t>TRAINING AND  EDUCATION SAVINGS GRANT</a:t>
              </a:r>
            </a:p>
            <a:p>
              <a:pPr algn="ctr"/>
              <a:r>
                <a:rPr lang="fr-CA" sz="2600" i="1" dirty="0">
                  <a:solidFill>
                    <a:schemeClr val="bg1"/>
                  </a:solidFill>
                </a:rPr>
                <a:t>SUBVENTION ÉPARGNE-ÉTUDES/FORMATION</a:t>
              </a:r>
            </a:p>
          </p:txBody>
        </p:sp>
      </p:grpSp>
    </p:spTree>
    <p:extLst>
      <p:ext uri="{BB962C8B-B14F-4D97-AF65-F5344CB8AC3E}">
        <p14:creationId xmlns:p14="http://schemas.microsoft.com/office/powerpoint/2010/main" xmlns="" val="7645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64755" y="1705704"/>
            <a:ext cx="8614489" cy="5032375"/>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3F6CA6"/>
                </a:solidFill>
              </a:rPr>
              <a:t>Known as CQESI – this will help families save early for their children’s post secondary education or training</a:t>
            </a:r>
          </a:p>
          <a:p>
            <a:pPr marL="449263" indent="0">
              <a:buNone/>
            </a:pPr>
            <a:r>
              <a:rPr lang="fr-CA" sz="2000" i="1" dirty="0">
                <a:solidFill>
                  <a:srgbClr val="3F6CA6"/>
                </a:solidFill>
              </a:rPr>
              <a:t>Connu sous l’appellation CQESI – ce programme aidera les familles à épargner tôt pour l’éducation ou la formation post-secondaire de leurs enfants</a:t>
            </a:r>
            <a:endParaRPr lang="en-US" sz="2000" i="1" dirty="0">
              <a:solidFill>
                <a:srgbClr val="3F6CA6"/>
              </a:solidFill>
            </a:endParaRPr>
          </a:p>
          <a:p>
            <a:r>
              <a:rPr lang="en-US" sz="2400" b="1" dirty="0">
                <a:solidFill>
                  <a:srgbClr val="3F6CA6"/>
                </a:solidFill>
              </a:rPr>
              <a:t>The incentive is equal to 10% of your annual contributions</a:t>
            </a:r>
          </a:p>
          <a:p>
            <a:pPr marL="449263" indent="0">
              <a:buNone/>
            </a:pPr>
            <a:r>
              <a:rPr lang="fr-CA" sz="2400" i="1" dirty="0">
                <a:solidFill>
                  <a:srgbClr val="3F6CA6"/>
                </a:solidFill>
              </a:rPr>
              <a:t>L’incitatif équivaut à 10 % de vos contributions annuelles</a:t>
            </a:r>
            <a:endParaRPr lang="en-US" sz="2400" i="1" dirty="0">
              <a:solidFill>
                <a:srgbClr val="3F6CA6"/>
              </a:solidFill>
            </a:endParaRPr>
          </a:p>
          <a:p>
            <a:r>
              <a:rPr lang="en-US" sz="2400" b="1" dirty="0">
                <a:solidFill>
                  <a:srgbClr val="3F6CA6"/>
                </a:solidFill>
              </a:rPr>
              <a:t>Is a refundable tax credit payable straight into the Registered Educational Savings Plan of a Financial institution or RESP provider that offers the CQESI</a:t>
            </a:r>
          </a:p>
          <a:p>
            <a:pPr marL="449263" indent="0">
              <a:buNone/>
            </a:pPr>
            <a:r>
              <a:rPr lang="fr-CA" sz="2400" i="1" dirty="0">
                <a:solidFill>
                  <a:srgbClr val="3F6CA6"/>
                </a:solidFill>
              </a:rPr>
              <a:t>Il s’agit d’un crédit d’impôt remboursable payable directement dans le Plan enregistré d’épargnes-études d’une institution financière ou d’un fournisseur de REEE qui offre le CQESI</a:t>
            </a:r>
            <a:endParaRPr lang="en-US" sz="2400" i="1" dirty="0">
              <a:solidFill>
                <a:srgbClr val="3F6CA6"/>
              </a:solidFill>
            </a:endParaRPr>
          </a:p>
          <a:p>
            <a:r>
              <a:rPr lang="en-US" sz="2400" b="1" dirty="0">
                <a:solidFill>
                  <a:srgbClr val="3F6CA6"/>
                </a:solidFill>
              </a:rPr>
              <a:t>The trustee designated by the RESP must apply for the credit through revenue Quebec</a:t>
            </a:r>
          </a:p>
          <a:p>
            <a:pPr marL="449263" indent="0">
              <a:buNone/>
            </a:pPr>
            <a:r>
              <a:rPr lang="fr-CA" sz="2400" i="1" dirty="0">
                <a:solidFill>
                  <a:srgbClr val="3F6CA6"/>
                </a:solidFill>
              </a:rPr>
              <a:t>Le fiduciaire désigné par le REEE doit demander le crédit par l’entremise de Revenu Québec</a:t>
            </a:r>
          </a:p>
          <a:p>
            <a:pPr marL="449263" indent="0">
              <a:buNone/>
            </a:pPr>
            <a:endParaRPr lang="en-US" sz="2400" dirty="0">
              <a:solidFill>
                <a:srgbClr val="3F6CA6"/>
              </a:solidFill>
            </a:endParaRPr>
          </a:p>
        </p:txBody>
      </p:sp>
      <p:grpSp>
        <p:nvGrpSpPr>
          <p:cNvPr id="4" name="Group 3"/>
          <p:cNvGrpSpPr/>
          <p:nvPr/>
        </p:nvGrpSpPr>
        <p:grpSpPr>
          <a:xfrm>
            <a:off x="149904" y="401121"/>
            <a:ext cx="8994097" cy="1157856"/>
            <a:chOff x="651245" y="713098"/>
            <a:chExt cx="7632820" cy="1849598"/>
          </a:xfrm>
        </p:grpSpPr>
        <p:sp>
          <p:nvSpPr>
            <p:cNvPr id="5" name="Parallelogram 4"/>
            <p:cNvSpPr/>
            <p:nvPr/>
          </p:nvSpPr>
          <p:spPr>
            <a:xfrm>
              <a:off x="769855" y="713098"/>
              <a:ext cx="7514210" cy="1849598"/>
            </a:xfrm>
            <a:prstGeom prst="parallelogram">
              <a:avLst/>
            </a:prstGeom>
            <a:solidFill>
              <a:srgbClr val="3F6CA6"/>
            </a:solidFill>
            <a:ln>
              <a:solidFill>
                <a:srgbClr val="E5F1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51245" y="765716"/>
              <a:ext cx="7632819" cy="1622454"/>
            </a:xfrm>
            <a:prstGeom prst="rect">
              <a:avLst/>
            </a:prstGeom>
            <a:noFill/>
          </p:spPr>
          <p:txBody>
            <a:bodyPr wrap="square" rtlCol="0">
              <a:spAutoFit/>
            </a:bodyPr>
            <a:lstStyle/>
            <a:p>
              <a:pPr algn="ctr"/>
              <a:r>
                <a:rPr lang="en-US" sz="3200" dirty="0"/>
                <a:t>    </a:t>
              </a:r>
              <a:r>
                <a:rPr lang="en-US" sz="2800" dirty="0">
                  <a:solidFill>
                    <a:schemeClr val="bg1"/>
                  </a:solidFill>
                </a:rPr>
                <a:t>QUEBEC EDUCATION SAVINGS INCENTIVE</a:t>
              </a:r>
            </a:p>
            <a:p>
              <a:pPr algn="ctr"/>
              <a:r>
                <a:rPr lang="fr-CA" sz="2800" i="1" dirty="0">
                  <a:solidFill>
                    <a:schemeClr val="bg1"/>
                  </a:solidFill>
                </a:rPr>
                <a:t>INCITATIF QUÉBÉCOIS À L’ÉPARGNE-ÉTUDES</a:t>
              </a:r>
              <a:endParaRPr lang="en-US" sz="2800" i="1" dirty="0">
                <a:solidFill>
                  <a:schemeClr val="bg1"/>
                </a:solidFill>
              </a:endParaRPr>
            </a:p>
          </p:txBody>
        </p:sp>
      </p:grpSp>
    </p:spTree>
    <p:extLst>
      <p:ext uri="{BB962C8B-B14F-4D97-AF65-F5344CB8AC3E}">
        <p14:creationId xmlns:p14="http://schemas.microsoft.com/office/powerpoint/2010/main" xmlns="" val="427307676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FFC000"/>
      </a:accent2>
      <a:accent3>
        <a:srgbClr val="ED7D31"/>
      </a:accent3>
      <a:accent4>
        <a:srgbClr val="FFC000"/>
      </a:accent4>
      <a:accent5>
        <a:srgbClr val="4472C4"/>
      </a:accent5>
      <a:accent6>
        <a:srgbClr val="70AD47"/>
      </a:accent6>
      <a:hlink>
        <a:srgbClr val="0563C1"/>
      </a:hlink>
      <a:folHlink>
        <a:srgbClr val="4472C4"/>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41771</TotalTime>
  <Words>12058</Words>
  <Application>Microsoft Office PowerPoint</Application>
  <PresentationFormat>On-screen Show (4:3)</PresentationFormat>
  <Paragraphs>1062</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AWARENESS TO ACCESS LA SENSIBILISATION EN VUE DE L’ACCESSIBILITÉ</vt:lpstr>
      <vt:lpstr>Slide 30</vt:lpstr>
      <vt:lpstr>REMOVING BARRIERS ÉLIMINER LES OBSTACLES</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Kaila Basilij</dc:creator>
  <cp:lastModifiedBy>Linda</cp:lastModifiedBy>
  <cp:revision>547</cp:revision>
  <cp:lastPrinted>2016-06-12T12:35:21Z</cp:lastPrinted>
  <dcterms:created xsi:type="dcterms:W3CDTF">2015-03-07T06:32:43Z</dcterms:created>
  <dcterms:modified xsi:type="dcterms:W3CDTF">2018-07-07T19:41:47Z</dcterms:modified>
</cp:coreProperties>
</file>