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6"/>
  </p:notesMasterIdLst>
  <p:sldIdLst>
    <p:sldId id="261" r:id="rId4"/>
    <p:sldId id="263" r:id="rId5"/>
    <p:sldId id="258" r:id="rId6"/>
    <p:sldId id="277" r:id="rId7"/>
    <p:sldId id="264" r:id="rId8"/>
    <p:sldId id="280" r:id="rId9"/>
    <p:sldId id="267" r:id="rId10"/>
    <p:sldId id="279" r:id="rId11"/>
    <p:sldId id="269" r:id="rId12"/>
    <p:sldId id="281" r:id="rId13"/>
    <p:sldId id="268" r:id="rId14"/>
    <p:sldId id="282" r:id="rId15"/>
    <p:sldId id="274" r:id="rId16"/>
    <p:sldId id="275" r:id="rId17"/>
    <p:sldId id="270" r:id="rId18"/>
    <p:sldId id="276" r:id="rId19"/>
    <p:sldId id="271" r:id="rId20"/>
    <p:sldId id="272" r:id="rId21"/>
    <p:sldId id="273" r:id="rId22"/>
    <p:sldId id="283" r:id="rId23"/>
    <p:sldId id="278" r:id="rId24"/>
    <p:sldId id="284" r:id="rId25"/>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9240"/>
    <a:srgbClr val="C1DFC4"/>
    <a:srgbClr val="98C49F"/>
    <a:srgbClr val="9C2E6F"/>
    <a:srgbClr val="F6DEEE"/>
    <a:srgbClr val="F4C8CC"/>
    <a:srgbClr val="C74191"/>
    <a:srgbClr val="C8AD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15" autoAdjust="0"/>
  </p:normalViewPr>
  <p:slideViewPr>
    <p:cSldViewPr>
      <p:cViewPr varScale="1">
        <p:scale>
          <a:sx n="61" d="100"/>
          <a:sy n="61" d="100"/>
        </p:scale>
        <p:origin x="1430" y="4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83FAC99-191D-4C89-A75D-836AB1CB76DC}" type="datetimeFigureOut">
              <a:rPr lang="fr-CA"/>
              <a:pPr>
                <a:defRPr/>
              </a:pPr>
              <a:t>2018-07-02</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F2B0C8F-8529-4ACE-A753-1EC4C688889F}" type="slidenum">
              <a:rPr lang="fr-CA" altLang="en-US"/>
              <a:pPr/>
              <a:t>‹N°›</a:t>
            </a:fld>
            <a:endParaRPr lang="fr-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E754C43-9223-43AB-9055-D86BE5657422}" type="slidenum">
              <a:rPr lang="en-US" altLang="en-US"/>
              <a:pPr eaLnBrk="1" hangingPunct="1"/>
              <a:t>3</a:t>
            </a:fld>
            <a:endParaRPr lang="en-US" altLang="en-US"/>
          </a:p>
        </p:txBody>
      </p:sp>
      <p:sp>
        <p:nvSpPr>
          <p:cNvPr id="4099" name="Text Box 1"/>
          <p:cNvSpPr txBox="1">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9pPr>
          </a:lstStyle>
          <a:p>
            <a:pPr algn="r" eaLnBrk="1" hangingPunct="1"/>
            <a:fld id="{DC5F0204-2C4F-4997-B750-30245996F078}" type="slidenum">
              <a:rPr lang="en-US" altLang="en-US" sz="1200">
                <a:solidFill>
                  <a:srgbClr val="000000"/>
                </a:solidFill>
              </a:rPr>
              <a:pPr algn="r" eaLnBrk="1" hangingPunct="1"/>
              <a:t>3</a:t>
            </a:fld>
            <a:endParaRPr lang="en-US" altLang="en-US" sz="1200">
              <a:solidFill>
                <a:srgbClr val="000000"/>
              </a:solidFill>
            </a:endParaRPr>
          </a:p>
        </p:txBody>
      </p:sp>
      <p:sp>
        <p:nvSpPr>
          <p:cNvPr id="4100"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fr-CA" altLang="en-US"/>
          </a:p>
        </p:txBody>
      </p:sp>
      <p:sp>
        <p:nvSpPr>
          <p:cNvPr id="4101" name="Text Box 3"/>
          <p:cNvSpPr>
            <a:spLocks noGrp="1" noChangeArrowheads="1"/>
          </p:cNvSpPr>
          <p:nvPr>
            <p:ph type="body"/>
          </p:nvPr>
        </p:nvSpPr>
        <p:spPr bwMode="auto">
          <a:xfrm>
            <a:off x="914400" y="4343400"/>
            <a:ext cx="5029200" cy="4114800"/>
          </a:xfrm>
          <a:solidFill>
            <a:srgbClr val="FFFFFF"/>
          </a:solidFill>
          <a:ln w="9360">
            <a:solidFill>
              <a:srgbClr val="000000"/>
            </a:solidFill>
            <a:miter lim="800000"/>
            <a:headEnd/>
            <a:tailEnd/>
          </a:ln>
        </p:spPr>
        <p:txBody>
          <a:bodyPr wrap="square" numCol="1" anchor="t" anchorCtr="0" compatLnSpc="1">
            <a:prstTxWarp prst="textNoShape">
              <a:avLst/>
            </a:prstTxWarp>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ea typeface="ＭＳ Ｐゴシック" panose="020B0600070205080204" pitchFamily="34" charset="-128"/>
              </a:rPr>
              <a:t>What is interesting about this cycle is</a:t>
            </a:r>
          </a:p>
        </p:txBody>
      </p:sp>
    </p:spTree>
    <p:extLst>
      <p:ext uri="{BB962C8B-B14F-4D97-AF65-F5344CB8AC3E}">
        <p14:creationId xmlns:p14="http://schemas.microsoft.com/office/powerpoint/2010/main" val="2928696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F2B0C8F-8529-4ACE-A753-1EC4C688889F}" type="slidenum">
              <a:rPr lang="fr-CA" altLang="en-US" smtClean="0"/>
              <a:pPr/>
              <a:t>8</a:t>
            </a:fld>
            <a:endParaRPr lang="fr-CA" altLang="en-US"/>
          </a:p>
        </p:txBody>
      </p:sp>
    </p:spTree>
    <p:extLst>
      <p:ext uri="{BB962C8B-B14F-4D97-AF65-F5344CB8AC3E}">
        <p14:creationId xmlns:p14="http://schemas.microsoft.com/office/powerpoint/2010/main" val="3420526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pPr>
              <a:defRPr/>
            </a:pPr>
            <a:fld id="{44D6B262-B19F-4A75-B623-04041EFE728C}" type="datetimeFigureOut">
              <a:rPr lang="fr-CA"/>
              <a:pPr>
                <a:defRPr/>
              </a:pPr>
              <a:t>2018-07-02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fld id="{3D1502F4-2496-44AB-AE39-69EE8C6BAAA1}" type="slidenum">
              <a:rPr lang="fr-CA" altLang="en-US"/>
              <a:pPr/>
              <a:t>‹N°›</a:t>
            </a:fld>
            <a:endParaRPr lang="fr-CA" altLang="en-US"/>
          </a:p>
        </p:txBody>
      </p:sp>
    </p:spTree>
    <p:extLst>
      <p:ext uri="{BB962C8B-B14F-4D97-AF65-F5344CB8AC3E}">
        <p14:creationId xmlns:p14="http://schemas.microsoft.com/office/powerpoint/2010/main" val="386064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BBB2BE51-1D91-40D3-A547-AD0A1B30494F}" type="datetimeFigureOut">
              <a:rPr lang="fr-CA"/>
              <a:pPr>
                <a:defRPr/>
              </a:pPr>
              <a:t>2018-07-02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fld id="{49FC7156-E80D-46FE-8CD4-505C791C81A3}" type="slidenum">
              <a:rPr lang="fr-CA" altLang="en-US"/>
              <a:pPr/>
              <a:t>‹N°›</a:t>
            </a:fld>
            <a:endParaRPr lang="fr-CA" altLang="en-US"/>
          </a:p>
        </p:txBody>
      </p:sp>
    </p:spTree>
    <p:extLst>
      <p:ext uri="{BB962C8B-B14F-4D97-AF65-F5344CB8AC3E}">
        <p14:creationId xmlns:p14="http://schemas.microsoft.com/office/powerpoint/2010/main" val="4185190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943986C5-6F0A-4805-AE6D-2CD8D4D6B7D8}" type="datetimeFigureOut">
              <a:rPr lang="fr-CA"/>
              <a:pPr>
                <a:defRPr/>
              </a:pPr>
              <a:t>2018-07-02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fld id="{335450EF-5C75-475A-B871-419BC5C8CB39}" type="slidenum">
              <a:rPr lang="fr-CA" altLang="en-US"/>
              <a:pPr/>
              <a:t>‹N°›</a:t>
            </a:fld>
            <a:endParaRPr lang="fr-CA" altLang="en-US"/>
          </a:p>
        </p:txBody>
      </p:sp>
    </p:spTree>
    <p:extLst>
      <p:ext uri="{BB962C8B-B14F-4D97-AF65-F5344CB8AC3E}">
        <p14:creationId xmlns:p14="http://schemas.microsoft.com/office/powerpoint/2010/main" val="2034440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D4217678-CF0B-4726-822E-38D54203D6B8}" type="datetimeFigureOut">
              <a:rPr lang="fr-CA"/>
              <a:pPr>
                <a:defRPr/>
              </a:pPr>
              <a:t>2018-07-02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fld id="{740005D4-DFC2-459E-8EEF-83949A9D88D6}" type="slidenum">
              <a:rPr lang="fr-CA" altLang="en-US"/>
              <a:pPr/>
              <a:t>‹N°›</a:t>
            </a:fld>
            <a:endParaRPr lang="fr-CA" altLang="en-US"/>
          </a:p>
        </p:txBody>
      </p:sp>
    </p:spTree>
    <p:extLst>
      <p:ext uri="{BB962C8B-B14F-4D97-AF65-F5344CB8AC3E}">
        <p14:creationId xmlns:p14="http://schemas.microsoft.com/office/powerpoint/2010/main" val="74225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AE99A6ED-758D-4660-8861-9E50F459EA5D}" type="datetimeFigureOut">
              <a:rPr lang="fr-CA"/>
              <a:pPr>
                <a:defRPr/>
              </a:pPr>
              <a:t>2018-07-02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fld id="{A92FA9F3-4DEC-4EA8-8608-C78C6ED64DD4}" type="slidenum">
              <a:rPr lang="fr-CA" altLang="en-US"/>
              <a:pPr/>
              <a:t>‹N°›</a:t>
            </a:fld>
            <a:endParaRPr lang="fr-CA" altLang="en-US"/>
          </a:p>
        </p:txBody>
      </p:sp>
    </p:spTree>
    <p:extLst>
      <p:ext uri="{BB962C8B-B14F-4D97-AF65-F5344CB8AC3E}">
        <p14:creationId xmlns:p14="http://schemas.microsoft.com/office/powerpoint/2010/main" val="228815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3"/>
          <p:cNvSpPr>
            <a:spLocks noGrp="1"/>
          </p:cNvSpPr>
          <p:nvPr>
            <p:ph type="dt" sz="half" idx="10"/>
          </p:nvPr>
        </p:nvSpPr>
        <p:spPr/>
        <p:txBody>
          <a:bodyPr/>
          <a:lstStyle>
            <a:lvl1pPr>
              <a:defRPr/>
            </a:lvl1pPr>
          </a:lstStyle>
          <a:p>
            <a:pPr>
              <a:defRPr/>
            </a:pPr>
            <a:fld id="{D8282746-A435-43A2-8898-E6D4B4EC1E7B}" type="datetimeFigureOut">
              <a:rPr lang="fr-CA"/>
              <a:pPr>
                <a:defRPr/>
              </a:pPr>
              <a:t>2018-07-02</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fld id="{613087B9-A01B-4C6C-A5E1-79DC98CF4E47}" type="slidenum">
              <a:rPr lang="fr-CA" altLang="en-US"/>
              <a:pPr/>
              <a:t>‹N°›</a:t>
            </a:fld>
            <a:endParaRPr lang="fr-CA" altLang="en-US"/>
          </a:p>
        </p:txBody>
      </p:sp>
    </p:spTree>
    <p:extLst>
      <p:ext uri="{BB962C8B-B14F-4D97-AF65-F5344CB8AC3E}">
        <p14:creationId xmlns:p14="http://schemas.microsoft.com/office/powerpoint/2010/main" val="2776021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3"/>
          <p:cNvSpPr>
            <a:spLocks noGrp="1"/>
          </p:cNvSpPr>
          <p:nvPr>
            <p:ph type="dt" sz="half" idx="10"/>
          </p:nvPr>
        </p:nvSpPr>
        <p:spPr/>
        <p:txBody>
          <a:bodyPr/>
          <a:lstStyle>
            <a:lvl1pPr>
              <a:defRPr/>
            </a:lvl1pPr>
          </a:lstStyle>
          <a:p>
            <a:pPr>
              <a:defRPr/>
            </a:pPr>
            <a:fld id="{309F326A-92B8-4D06-B0FC-07A6977A8C98}" type="datetimeFigureOut">
              <a:rPr lang="fr-CA"/>
              <a:pPr>
                <a:defRPr/>
              </a:pPr>
              <a:t>2018-07-02</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fld id="{B550BAFF-9A97-4D8B-8013-EEEFA42E631D}" type="slidenum">
              <a:rPr lang="fr-CA" altLang="en-US"/>
              <a:pPr/>
              <a:t>‹N°›</a:t>
            </a:fld>
            <a:endParaRPr lang="fr-CA" altLang="en-US"/>
          </a:p>
        </p:txBody>
      </p:sp>
    </p:spTree>
    <p:extLst>
      <p:ext uri="{BB962C8B-B14F-4D97-AF65-F5344CB8AC3E}">
        <p14:creationId xmlns:p14="http://schemas.microsoft.com/office/powerpoint/2010/main" val="3243641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e la date 3"/>
          <p:cNvSpPr>
            <a:spLocks noGrp="1"/>
          </p:cNvSpPr>
          <p:nvPr>
            <p:ph type="dt" sz="half" idx="10"/>
          </p:nvPr>
        </p:nvSpPr>
        <p:spPr/>
        <p:txBody>
          <a:bodyPr/>
          <a:lstStyle>
            <a:lvl1pPr>
              <a:defRPr/>
            </a:lvl1pPr>
          </a:lstStyle>
          <a:p>
            <a:pPr>
              <a:defRPr/>
            </a:pPr>
            <a:fld id="{83BC63D5-EC52-48A2-9283-9DAA0AAE5DF5}" type="datetimeFigureOut">
              <a:rPr lang="fr-CA"/>
              <a:pPr>
                <a:defRPr/>
              </a:pPr>
              <a:t>2018-07-02</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fld id="{71A85352-00F1-417B-A658-931577F476C7}" type="slidenum">
              <a:rPr lang="fr-CA" altLang="en-US"/>
              <a:pPr/>
              <a:t>‹N°›</a:t>
            </a:fld>
            <a:endParaRPr lang="fr-CA" altLang="en-US"/>
          </a:p>
        </p:txBody>
      </p:sp>
    </p:spTree>
    <p:extLst>
      <p:ext uri="{BB962C8B-B14F-4D97-AF65-F5344CB8AC3E}">
        <p14:creationId xmlns:p14="http://schemas.microsoft.com/office/powerpoint/2010/main" val="134976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8C17BF59-0CFB-4A0D-8A95-827C2E6212F7}" type="datetimeFigureOut">
              <a:rPr lang="fr-CA"/>
              <a:pPr>
                <a:defRPr/>
              </a:pPr>
              <a:t>2018-07-02</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fld id="{AAA7E29A-3D07-484C-A32A-856474D2E544}" type="slidenum">
              <a:rPr lang="fr-CA" altLang="en-US"/>
              <a:pPr/>
              <a:t>‹N°›</a:t>
            </a:fld>
            <a:endParaRPr lang="fr-CA" altLang="en-US"/>
          </a:p>
        </p:txBody>
      </p:sp>
    </p:spTree>
    <p:extLst>
      <p:ext uri="{BB962C8B-B14F-4D97-AF65-F5344CB8AC3E}">
        <p14:creationId xmlns:p14="http://schemas.microsoft.com/office/powerpoint/2010/main" val="354376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6A1DA68-6CD4-456B-9AA4-8FE7EFEF0C58}" type="datetimeFigureOut">
              <a:rPr lang="fr-CA"/>
              <a:pPr>
                <a:defRPr/>
              </a:pPr>
              <a:t>2018-07-02</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fld id="{BA4A2FAE-D047-4A2D-9864-CEE6A84F496C}" type="slidenum">
              <a:rPr lang="fr-CA" altLang="en-US"/>
              <a:pPr/>
              <a:t>‹N°›</a:t>
            </a:fld>
            <a:endParaRPr lang="fr-CA" altLang="en-US"/>
          </a:p>
        </p:txBody>
      </p:sp>
    </p:spTree>
    <p:extLst>
      <p:ext uri="{BB962C8B-B14F-4D97-AF65-F5344CB8AC3E}">
        <p14:creationId xmlns:p14="http://schemas.microsoft.com/office/powerpoint/2010/main" val="3029561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20030CE-19B5-4174-9DD6-DA96A704FC0D}" type="datetimeFigureOut">
              <a:rPr lang="fr-CA"/>
              <a:pPr>
                <a:defRPr/>
              </a:pPr>
              <a:t>2018-07-02</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fld id="{8112E65F-174A-42D4-8A68-847E7A18689F}" type="slidenum">
              <a:rPr lang="fr-CA" altLang="en-US"/>
              <a:pPr/>
              <a:t>‹N°›</a:t>
            </a:fld>
            <a:endParaRPr lang="fr-CA" altLang="en-US"/>
          </a:p>
        </p:txBody>
      </p:sp>
    </p:spTree>
    <p:extLst>
      <p:ext uri="{BB962C8B-B14F-4D97-AF65-F5344CB8AC3E}">
        <p14:creationId xmlns:p14="http://schemas.microsoft.com/office/powerpoint/2010/main" val="3583399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Cliquez pour modifier le style du titre</a:t>
            </a:r>
            <a:endParaRPr lang="fr-CA" altLang="en-US"/>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endParaRPr lang="fr-CA" alt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5ED718A-666D-4D7A-B545-4A5C2B590224}" type="datetimeFigureOut">
              <a:rPr lang="fr-CA"/>
              <a:pPr>
                <a:defRPr/>
              </a:pPr>
              <a:t>2018-07-02</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6E9E143-E2E0-4B39-996C-7A4BC7F50266}" type="slidenum">
              <a:rPr lang="fr-CA" altLang="en-US"/>
              <a:pPr/>
              <a:t>‹N°›</a:t>
            </a:fld>
            <a:endParaRPr lang="fr-C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0F50B5-7F79-4B9F-B463-6877E58FC788}"/>
              </a:ext>
            </a:extLst>
          </p:cNvPr>
          <p:cNvSpPr>
            <a:spLocks noGrp="1"/>
          </p:cNvSpPr>
          <p:nvPr>
            <p:ph type="ctrTitle"/>
          </p:nvPr>
        </p:nvSpPr>
        <p:spPr>
          <a:xfrm>
            <a:off x="611560" y="1052736"/>
            <a:ext cx="7772400" cy="1470025"/>
          </a:xfrm>
        </p:spPr>
        <p:txBody>
          <a:bodyPr/>
          <a:lstStyle/>
          <a:p>
            <a:r>
              <a:rPr lang="fr-CA" sz="6600" dirty="0"/>
              <a:t>Adaptive Cycle</a:t>
            </a:r>
          </a:p>
        </p:txBody>
      </p:sp>
      <p:sp>
        <p:nvSpPr>
          <p:cNvPr id="3" name="Sous-titre 2">
            <a:extLst>
              <a:ext uri="{FF2B5EF4-FFF2-40B4-BE49-F238E27FC236}">
                <a16:creationId xmlns:a16="http://schemas.microsoft.com/office/drawing/2014/main" id="{39B9AF80-5394-4B36-A9D4-0C42C0E4DB7A}"/>
              </a:ext>
            </a:extLst>
          </p:cNvPr>
          <p:cNvSpPr>
            <a:spLocks noGrp="1"/>
          </p:cNvSpPr>
          <p:nvPr>
            <p:ph type="subTitle" idx="1"/>
          </p:nvPr>
        </p:nvSpPr>
        <p:spPr>
          <a:xfrm>
            <a:off x="1297360" y="2348880"/>
            <a:ext cx="6400800" cy="3816424"/>
          </a:xfrm>
        </p:spPr>
        <p:txBody>
          <a:bodyPr/>
          <a:lstStyle/>
          <a:p>
            <a:r>
              <a:rPr lang="fr-CA" sz="4800" dirty="0" err="1">
                <a:solidFill>
                  <a:srgbClr val="0070C0"/>
                </a:solidFill>
              </a:rPr>
              <a:t>Resiliency</a:t>
            </a:r>
            <a:r>
              <a:rPr lang="fr-CA" sz="4800" dirty="0">
                <a:solidFill>
                  <a:srgbClr val="0070C0"/>
                </a:solidFill>
              </a:rPr>
              <a:t> of an </a:t>
            </a:r>
            <a:r>
              <a:rPr lang="fr-CA" sz="4800" dirty="0" err="1">
                <a:solidFill>
                  <a:srgbClr val="0070C0"/>
                </a:solidFill>
              </a:rPr>
              <a:t>organization</a:t>
            </a:r>
            <a:endParaRPr lang="fr-CA" sz="4800" dirty="0">
              <a:solidFill>
                <a:srgbClr val="0070C0"/>
              </a:solidFill>
            </a:endParaRPr>
          </a:p>
          <a:p>
            <a:r>
              <a:rPr lang="fr-CA" sz="4000" dirty="0">
                <a:solidFill>
                  <a:srgbClr val="0070C0"/>
                </a:solidFill>
              </a:rPr>
              <a:t>June 2018 – </a:t>
            </a:r>
            <a:r>
              <a:rPr lang="fr-CA" sz="4000" dirty="0" err="1">
                <a:solidFill>
                  <a:srgbClr val="0070C0"/>
                </a:solidFill>
              </a:rPr>
              <a:t>St.John’s</a:t>
            </a:r>
            <a:endParaRPr lang="fr-CA" sz="4000" dirty="0">
              <a:solidFill>
                <a:srgbClr val="0070C0"/>
              </a:solidFill>
            </a:endParaRPr>
          </a:p>
          <a:p>
            <a:r>
              <a:rPr lang="fr-CA" sz="4000" dirty="0" err="1">
                <a:solidFill>
                  <a:srgbClr val="0070C0"/>
                </a:solidFill>
              </a:rPr>
              <a:t>Presented</a:t>
            </a:r>
            <a:r>
              <a:rPr lang="fr-CA" sz="4000" dirty="0">
                <a:solidFill>
                  <a:srgbClr val="0070C0"/>
                </a:solidFill>
              </a:rPr>
              <a:t> by</a:t>
            </a:r>
          </a:p>
          <a:p>
            <a:r>
              <a:rPr lang="fr-CA" sz="4000" dirty="0">
                <a:solidFill>
                  <a:srgbClr val="0070C0"/>
                </a:solidFill>
              </a:rPr>
              <a:t>Denise Ouellette</a:t>
            </a:r>
          </a:p>
          <a:p>
            <a:endParaRPr lang="fr-CA" sz="4800" dirty="0"/>
          </a:p>
        </p:txBody>
      </p:sp>
    </p:spTree>
    <p:extLst>
      <p:ext uri="{BB962C8B-B14F-4D97-AF65-F5344CB8AC3E}">
        <p14:creationId xmlns:p14="http://schemas.microsoft.com/office/powerpoint/2010/main" val="3426967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33BA10-0DEC-4430-A409-41BAAB020ED5}"/>
              </a:ext>
            </a:extLst>
          </p:cNvPr>
          <p:cNvSpPr>
            <a:spLocks noGrp="1"/>
          </p:cNvSpPr>
          <p:nvPr>
            <p:ph type="title"/>
          </p:nvPr>
        </p:nvSpPr>
        <p:spPr/>
        <p:txBody>
          <a:bodyPr/>
          <a:lstStyle/>
          <a:p>
            <a:r>
              <a:rPr lang="fr-CA" dirty="0"/>
              <a:t>Transition </a:t>
            </a:r>
            <a:r>
              <a:rPr lang="fr-CA" dirty="0" err="1"/>
              <a:t>toward</a:t>
            </a:r>
            <a:r>
              <a:rPr lang="fr-CA" dirty="0"/>
              <a:t> Exploitation</a:t>
            </a:r>
          </a:p>
        </p:txBody>
      </p:sp>
      <p:sp>
        <p:nvSpPr>
          <p:cNvPr id="3" name="Espace réservé du contenu 2">
            <a:extLst>
              <a:ext uri="{FF2B5EF4-FFF2-40B4-BE49-F238E27FC236}">
                <a16:creationId xmlns:a16="http://schemas.microsoft.com/office/drawing/2014/main" id="{D91777D9-CAA3-40B4-B463-5644FE31A147}"/>
              </a:ext>
            </a:extLst>
          </p:cNvPr>
          <p:cNvSpPr>
            <a:spLocks noGrp="1"/>
          </p:cNvSpPr>
          <p:nvPr>
            <p:ph idx="1"/>
          </p:nvPr>
        </p:nvSpPr>
        <p:spPr/>
        <p:txBody>
          <a:bodyPr/>
          <a:lstStyle/>
          <a:p>
            <a:r>
              <a:rPr lang="fr-CA" dirty="0" err="1"/>
              <a:t>Decision</a:t>
            </a:r>
            <a:r>
              <a:rPr lang="fr-CA" dirty="0"/>
              <a:t> have to </a:t>
            </a:r>
            <a:r>
              <a:rPr lang="fr-CA" dirty="0" err="1"/>
              <a:t>be</a:t>
            </a:r>
            <a:r>
              <a:rPr lang="fr-CA" dirty="0"/>
              <a:t> made on </a:t>
            </a:r>
            <a:r>
              <a:rPr lang="fr-CA" dirty="0" err="1"/>
              <a:t>which</a:t>
            </a:r>
            <a:r>
              <a:rPr lang="fr-CA" dirty="0"/>
              <a:t> </a:t>
            </a:r>
            <a:r>
              <a:rPr lang="fr-CA" dirty="0" err="1"/>
              <a:t>projects</a:t>
            </a:r>
            <a:r>
              <a:rPr lang="fr-CA" dirty="0"/>
              <a:t>, programs </a:t>
            </a:r>
            <a:r>
              <a:rPr lang="fr-CA" dirty="0" err="1"/>
              <a:t>we</a:t>
            </a:r>
            <a:r>
              <a:rPr lang="fr-CA" dirty="0"/>
              <a:t> </a:t>
            </a:r>
            <a:r>
              <a:rPr lang="fr-CA" dirty="0" err="1"/>
              <a:t>will</a:t>
            </a:r>
            <a:r>
              <a:rPr lang="fr-CA" dirty="0"/>
              <a:t> </a:t>
            </a:r>
            <a:r>
              <a:rPr lang="fr-CA" dirty="0" err="1"/>
              <a:t>develop</a:t>
            </a:r>
            <a:endParaRPr lang="fr-CA" dirty="0"/>
          </a:p>
          <a:p>
            <a:pPr marL="0" indent="0">
              <a:buNone/>
            </a:pPr>
            <a:r>
              <a:rPr lang="fr-CA" dirty="0"/>
              <a:t>A </a:t>
            </a:r>
            <a:r>
              <a:rPr lang="fr-CA" dirty="0" err="1"/>
              <a:t>successful</a:t>
            </a:r>
            <a:r>
              <a:rPr lang="fr-CA" dirty="0"/>
              <a:t> transition: </a:t>
            </a:r>
          </a:p>
          <a:p>
            <a:r>
              <a:rPr lang="fr-CA" dirty="0"/>
              <a:t>Resources are </a:t>
            </a:r>
            <a:r>
              <a:rPr lang="fr-CA" dirty="0" err="1"/>
              <a:t>allocated</a:t>
            </a:r>
            <a:r>
              <a:rPr lang="fr-CA" dirty="0"/>
              <a:t> to the </a:t>
            </a:r>
            <a:r>
              <a:rPr lang="fr-CA" dirty="0" err="1"/>
              <a:t>chosen</a:t>
            </a:r>
            <a:r>
              <a:rPr lang="fr-CA" dirty="0"/>
              <a:t> </a:t>
            </a:r>
            <a:r>
              <a:rPr lang="fr-CA" dirty="0" err="1"/>
              <a:t>projects</a:t>
            </a:r>
            <a:endParaRPr lang="fr-CA" dirty="0"/>
          </a:p>
          <a:p>
            <a:r>
              <a:rPr lang="fr-CA" dirty="0"/>
              <a:t>Budget </a:t>
            </a:r>
            <a:r>
              <a:rPr lang="fr-CA" dirty="0" err="1"/>
              <a:t>is</a:t>
            </a:r>
            <a:r>
              <a:rPr lang="fr-CA" dirty="0"/>
              <a:t> </a:t>
            </a:r>
            <a:r>
              <a:rPr lang="fr-CA" dirty="0" err="1"/>
              <a:t>decided</a:t>
            </a:r>
            <a:endParaRPr lang="fr-CA" dirty="0"/>
          </a:p>
          <a:p>
            <a:r>
              <a:rPr lang="fr-CA" dirty="0"/>
              <a:t>The right people are put on the </a:t>
            </a:r>
            <a:r>
              <a:rPr lang="fr-CA" dirty="0" err="1"/>
              <a:t>project</a:t>
            </a:r>
            <a:r>
              <a:rPr lang="fr-CA" dirty="0"/>
              <a:t>  </a:t>
            </a:r>
          </a:p>
        </p:txBody>
      </p:sp>
    </p:spTree>
    <p:extLst>
      <p:ext uri="{BB962C8B-B14F-4D97-AF65-F5344CB8AC3E}">
        <p14:creationId xmlns:p14="http://schemas.microsoft.com/office/powerpoint/2010/main" val="3900441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481125-0F7A-4EA2-B41E-0D4134FB2070}"/>
              </a:ext>
            </a:extLst>
          </p:cNvPr>
          <p:cNvSpPr>
            <a:spLocks noGrp="1"/>
          </p:cNvSpPr>
          <p:nvPr>
            <p:ph type="title"/>
          </p:nvPr>
        </p:nvSpPr>
        <p:spPr/>
        <p:txBody>
          <a:bodyPr/>
          <a:lstStyle/>
          <a:p>
            <a:r>
              <a:rPr lang="fr-CA" dirty="0"/>
              <a:t>Exploitation Phase</a:t>
            </a:r>
          </a:p>
        </p:txBody>
      </p:sp>
      <p:sp>
        <p:nvSpPr>
          <p:cNvPr id="3" name="Espace réservé du contenu 2">
            <a:extLst>
              <a:ext uri="{FF2B5EF4-FFF2-40B4-BE49-F238E27FC236}">
                <a16:creationId xmlns:a16="http://schemas.microsoft.com/office/drawing/2014/main" id="{7E765E3B-AA60-4449-9B96-B3EE4DB843F4}"/>
              </a:ext>
            </a:extLst>
          </p:cNvPr>
          <p:cNvSpPr>
            <a:spLocks noGrp="1"/>
          </p:cNvSpPr>
          <p:nvPr>
            <p:ph idx="1"/>
          </p:nvPr>
        </p:nvSpPr>
        <p:spPr/>
        <p:txBody>
          <a:bodyPr/>
          <a:lstStyle/>
          <a:p>
            <a:pPr lvl="0"/>
            <a:r>
              <a:rPr lang="en-CA" sz="2800" dirty="0"/>
              <a:t>A clear understanding of the project chosen</a:t>
            </a:r>
            <a:endParaRPr lang="fr-CA" sz="2800" dirty="0"/>
          </a:p>
          <a:p>
            <a:pPr lvl="0"/>
            <a:r>
              <a:rPr lang="en-CA" sz="2800" dirty="0"/>
              <a:t>A commitment to the project</a:t>
            </a:r>
            <a:endParaRPr lang="fr-CA" sz="2800" dirty="0"/>
          </a:p>
          <a:p>
            <a:pPr lvl="0"/>
            <a:r>
              <a:rPr lang="en-CA" sz="2800" dirty="0"/>
              <a:t>The project is getting organized—now visible to the community and the environment</a:t>
            </a:r>
            <a:endParaRPr lang="fr-CA" sz="2800" dirty="0"/>
          </a:p>
          <a:p>
            <a:pPr lvl="0"/>
            <a:r>
              <a:rPr lang="en-CA" sz="2800" dirty="0"/>
              <a:t>Changes to the original project vision may be required as the project develops by including partners and different stakeholders   </a:t>
            </a:r>
            <a:endParaRPr lang="fr-CA" sz="2800" dirty="0"/>
          </a:p>
          <a:p>
            <a:pPr lvl="0"/>
            <a:r>
              <a:rPr lang="en-CA" sz="2800" dirty="0"/>
              <a:t>A high level of resources are drawn to bring the project into reality</a:t>
            </a:r>
            <a:endParaRPr lang="fr-CA" sz="2800" dirty="0"/>
          </a:p>
          <a:p>
            <a:endParaRPr lang="fr-CA" dirty="0"/>
          </a:p>
        </p:txBody>
      </p:sp>
    </p:spTree>
    <p:extLst>
      <p:ext uri="{BB962C8B-B14F-4D97-AF65-F5344CB8AC3E}">
        <p14:creationId xmlns:p14="http://schemas.microsoft.com/office/powerpoint/2010/main" val="1206335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F13484-C9D1-4196-8123-4F9E9FF0404B}"/>
              </a:ext>
            </a:extLst>
          </p:cNvPr>
          <p:cNvSpPr>
            <a:spLocks noGrp="1"/>
          </p:cNvSpPr>
          <p:nvPr>
            <p:ph type="title"/>
          </p:nvPr>
        </p:nvSpPr>
        <p:spPr/>
        <p:txBody>
          <a:bodyPr/>
          <a:lstStyle/>
          <a:p>
            <a:r>
              <a:rPr lang="fr-CA" dirty="0"/>
              <a:t>Transition </a:t>
            </a:r>
            <a:r>
              <a:rPr lang="fr-CA" dirty="0" err="1"/>
              <a:t>toward</a:t>
            </a:r>
            <a:r>
              <a:rPr lang="fr-CA" dirty="0"/>
              <a:t> Conservation</a:t>
            </a:r>
          </a:p>
        </p:txBody>
      </p:sp>
      <p:sp>
        <p:nvSpPr>
          <p:cNvPr id="3" name="Espace réservé du contenu 2">
            <a:extLst>
              <a:ext uri="{FF2B5EF4-FFF2-40B4-BE49-F238E27FC236}">
                <a16:creationId xmlns:a16="http://schemas.microsoft.com/office/drawing/2014/main" id="{E3B739B0-17D6-493C-B1C1-CDEBEA9A112F}"/>
              </a:ext>
            </a:extLst>
          </p:cNvPr>
          <p:cNvSpPr>
            <a:spLocks noGrp="1"/>
          </p:cNvSpPr>
          <p:nvPr>
            <p:ph idx="1"/>
          </p:nvPr>
        </p:nvSpPr>
        <p:spPr/>
        <p:txBody>
          <a:bodyPr/>
          <a:lstStyle/>
          <a:p>
            <a:r>
              <a:rPr lang="en-US" dirty="0"/>
              <a:t>In the course of implementation the project can change to adapt to the reality.</a:t>
            </a:r>
          </a:p>
          <a:p>
            <a:r>
              <a:rPr lang="en-US" dirty="0"/>
              <a:t>This is done by making sure to keep the essence of the project</a:t>
            </a:r>
          </a:p>
          <a:p>
            <a:pPr marL="0" indent="0">
              <a:buNone/>
            </a:pPr>
            <a:r>
              <a:rPr lang="en-US" dirty="0"/>
              <a:t>To make the transition a success: put the resources needed to organize the project.</a:t>
            </a:r>
            <a:endParaRPr lang="fr-CA" dirty="0"/>
          </a:p>
        </p:txBody>
      </p:sp>
    </p:spTree>
    <p:extLst>
      <p:ext uri="{BB962C8B-B14F-4D97-AF65-F5344CB8AC3E}">
        <p14:creationId xmlns:p14="http://schemas.microsoft.com/office/powerpoint/2010/main" val="819290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228F6B-EA7A-44D1-9B2E-31F26E8EAB5B}"/>
              </a:ext>
            </a:extLst>
          </p:cNvPr>
          <p:cNvSpPr>
            <a:spLocks noGrp="1"/>
          </p:cNvSpPr>
          <p:nvPr>
            <p:ph type="title"/>
          </p:nvPr>
        </p:nvSpPr>
        <p:spPr>
          <a:xfrm>
            <a:off x="457200" y="212008"/>
            <a:ext cx="8229600" cy="1143000"/>
          </a:xfrm>
        </p:spPr>
        <p:txBody>
          <a:bodyPr/>
          <a:lstStyle/>
          <a:p>
            <a:r>
              <a:rPr lang="en-CA" sz="4000" dirty="0"/>
              <a:t>Critical Transition – Passage from one phase to the other</a:t>
            </a:r>
            <a:endParaRPr lang="fr-CA" sz="4000" dirty="0"/>
          </a:p>
        </p:txBody>
      </p:sp>
      <p:sp>
        <p:nvSpPr>
          <p:cNvPr id="3" name="Espace réservé du contenu 2">
            <a:extLst>
              <a:ext uri="{FF2B5EF4-FFF2-40B4-BE49-F238E27FC236}">
                <a16:creationId xmlns:a16="http://schemas.microsoft.com/office/drawing/2014/main" id="{FA678922-8F20-4992-A09B-C771B3104216}"/>
              </a:ext>
            </a:extLst>
          </p:cNvPr>
          <p:cNvSpPr>
            <a:spLocks noGrp="1"/>
          </p:cNvSpPr>
          <p:nvPr>
            <p:ph idx="1"/>
          </p:nvPr>
        </p:nvSpPr>
        <p:spPr/>
        <p:txBody>
          <a:bodyPr/>
          <a:lstStyle/>
          <a:p>
            <a:pPr lvl="0"/>
            <a:r>
              <a:rPr lang="en-US" sz="2600" dirty="0"/>
              <a:t>The moment of transition is unpredictable;</a:t>
            </a:r>
            <a:endParaRPr lang="fr-CA" sz="2600" dirty="0"/>
          </a:p>
          <a:p>
            <a:pPr lvl="0"/>
            <a:r>
              <a:rPr lang="en-US" sz="2600" dirty="0"/>
              <a:t>Must overcome “lag” when transitioning between phases that may be created from the need to maintain coherence (identity) and stability (resistance to change);</a:t>
            </a:r>
            <a:endParaRPr lang="fr-CA" sz="2600" dirty="0"/>
          </a:p>
          <a:p>
            <a:pPr lvl="0"/>
            <a:r>
              <a:rPr lang="en-US" sz="2600" dirty="0"/>
              <a:t>Requires a shift to other forms of evaluation since every phase is measured differently;</a:t>
            </a:r>
            <a:endParaRPr lang="fr-CA" sz="2600" dirty="0"/>
          </a:p>
          <a:p>
            <a:pPr lvl="0"/>
            <a:r>
              <a:rPr lang="en-US" sz="2600" dirty="0"/>
              <a:t>Calls for new leadership capacities (situational leadership);</a:t>
            </a:r>
            <a:endParaRPr lang="fr-CA" sz="2600" dirty="0"/>
          </a:p>
          <a:p>
            <a:pPr lvl="0"/>
            <a:r>
              <a:rPr lang="en-US" sz="2600" dirty="0"/>
              <a:t>Demands new and often different kinds of social connections or relationships (social capital investments);</a:t>
            </a:r>
            <a:endParaRPr lang="fr-CA" sz="2600" dirty="0"/>
          </a:p>
          <a:p>
            <a:pPr lvl="0"/>
            <a:r>
              <a:rPr lang="en-US" sz="2600" dirty="0"/>
              <a:t>Needs external resource re-alignments and support.</a:t>
            </a:r>
            <a:endParaRPr lang="fr-CA" sz="2600" dirty="0"/>
          </a:p>
          <a:p>
            <a:endParaRPr lang="fr-CA" dirty="0"/>
          </a:p>
        </p:txBody>
      </p:sp>
    </p:spTree>
    <p:extLst>
      <p:ext uri="{BB962C8B-B14F-4D97-AF65-F5344CB8AC3E}">
        <p14:creationId xmlns:p14="http://schemas.microsoft.com/office/powerpoint/2010/main" val="3633688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29B41-9AB2-4559-951E-6A665233A8EC}"/>
              </a:ext>
            </a:extLst>
          </p:cNvPr>
          <p:cNvSpPr>
            <a:spLocks noGrp="1"/>
          </p:cNvSpPr>
          <p:nvPr>
            <p:ph type="title"/>
          </p:nvPr>
        </p:nvSpPr>
        <p:spPr/>
        <p:txBody>
          <a:bodyPr/>
          <a:lstStyle/>
          <a:p>
            <a:r>
              <a:rPr lang="fr-CA" dirty="0"/>
              <a:t>Traps </a:t>
            </a:r>
          </a:p>
        </p:txBody>
      </p:sp>
      <p:sp>
        <p:nvSpPr>
          <p:cNvPr id="3" name="Espace réservé du contenu 2">
            <a:extLst>
              <a:ext uri="{FF2B5EF4-FFF2-40B4-BE49-F238E27FC236}">
                <a16:creationId xmlns:a16="http://schemas.microsoft.com/office/drawing/2014/main" id="{616F9240-B530-4736-85CB-4DC7E224D0DD}"/>
              </a:ext>
            </a:extLst>
          </p:cNvPr>
          <p:cNvSpPr>
            <a:spLocks noGrp="1"/>
          </p:cNvSpPr>
          <p:nvPr>
            <p:ph idx="1"/>
          </p:nvPr>
        </p:nvSpPr>
        <p:spPr/>
        <p:txBody>
          <a:bodyPr/>
          <a:lstStyle/>
          <a:p>
            <a:pPr marL="0" indent="0">
              <a:buNone/>
            </a:pPr>
            <a:r>
              <a:rPr lang="en-CA" sz="2600" dirty="0"/>
              <a:t>Traps are the barriers that can prevent an organization or a project from evolving, from moving from phase to phase.  </a:t>
            </a:r>
            <a:endParaRPr lang="fr-CA" sz="2600" dirty="0"/>
          </a:p>
          <a:p>
            <a:pPr marL="0" indent="0">
              <a:buNone/>
            </a:pPr>
            <a:r>
              <a:rPr lang="en-US" sz="2600" dirty="0"/>
              <a:t>One of the major signs that help an organization or project realize it is in a trap is a feeling that the organization is not progressing, rather going in circles. </a:t>
            </a:r>
          </a:p>
          <a:p>
            <a:r>
              <a:rPr lang="en-CA" sz="2600" dirty="0"/>
              <a:t>Four (4) traps have been identified:</a:t>
            </a:r>
            <a:endParaRPr lang="fr-CA" sz="2600" dirty="0"/>
          </a:p>
          <a:p>
            <a:pPr lvl="1"/>
            <a:r>
              <a:rPr lang="en-US" sz="2600" dirty="0"/>
              <a:t>Rigidity </a:t>
            </a:r>
          </a:p>
          <a:p>
            <a:pPr lvl="1"/>
            <a:r>
              <a:rPr lang="en-US" sz="2600" dirty="0"/>
              <a:t>Chronic Disaster </a:t>
            </a:r>
          </a:p>
          <a:p>
            <a:pPr lvl="1"/>
            <a:r>
              <a:rPr lang="en-US" sz="2600" dirty="0"/>
              <a:t>Poverty </a:t>
            </a:r>
            <a:endParaRPr lang="fr-CA" sz="2600" dirty="0"/>
          </a:p>
          <a:p>
            <a:pPr lvl="1"/>
            <a:r>
              <a:rPr lang="en-US" sz="2600" dirty="0"/>
              <a:t>Charisma Leader </a:t>
            </a:r>
            <a:endParaRPr lang="fr-CA" sz="2600" dirty="0"/>
          </a:p>
        </p:txBody>
      </p:sp>
    </p:spTree>
    <p:extLst>
      <p:ext uri="{BB962C8B-B14F-4D97-AF65-F5344CB8AC3E}">
        <p14:creationId xmlns:p14="http://schemas.microsoft.com/office/powerpoint/2010/main" val="110927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323C79-2268-4FE7-BA9C-C90A3F88466C}"/>
              </a:ext>
            </a:extLst>
          </p:cNvPr>
          <p:cNvSpPr>
            <a:spLocks noGrp="1"/>
          </p:cNvSpPr>
          <p:nvPr>
            <p:ph type="title"/>
          </p:nvPr>
        </p:nvSpPr>
        <p:spPr/>
        <p:txBody>
          <a:bodyPr/>
          <a:lstStyle/>
          <a:p>
            <a:r>
              <a:rPr lang="fr-CA" dirty="0" err="1"/>
              <a:t>Rigidity</a:t>
            </a:r>
            <a:r>
              <a:rPr lang="fr-CA" dirty="0"/>
              <a:t> Trap</a:t>
            </a:r>
          </a:p>
        </p:txBody>
      </p:sp>
      <p:sp>
        <p:nvSpPr>
          <p:cNvPr id="3" name="Espace réservé du contenu 2">
            <a:extLst>
              <a:ext uri="{FF2B5EF4-FFF2-40B4-BE49-F238E27FC236}">
                <a16:creationId xmlns:a16="http://schemas.microsoft.com/office/drawing/2014/main" id="{687B80CB-4D43-4FB3-88C7-B8FEDF5A3A07}"/>
              </a:ext>
            </a:extLst>
          </p:cNvPr>
          <p:cNvSpPr>
            <a:spLocks noGrp="1"/>
          </p:cNvSpPr>
          <p:nvPr>
            <p:ph idx="1"/>
          </p:nvPr>
        </p:nvSpPr>
        <p:spPr>
          <a:xfrm>
            <a:off x="457200" y="1484784"/>
            <a:ext cx="8229600" cy="4525963"/>
          </a:xfrm>
        </p:spPr>
        <p:txBody>
          <a:bodyPr/>
          <a:lstStyle/>
          <a:p>
            <a:pPr marL="0" indent="0">
              <a:buNone/>
            </a:pPr>
            <a:r>
              <a:rPr lang="en-CA" sz="2400" dirty="0"/>
              <a:t>The Rigidity Trap is characterized by low diversities in types of members, in ideas, in types of projects. There is great capacity to focus on a singular approach, and low capacity to explore alternatives.</a:t>
            </a:r>
          </a:p>
          <a:p>
            <a:pPr marL="0" indent="0">
              <a:buNone/>
            </a:pPr>
            <a:r>
              <a:rPr lang="en-US" sz="2400" dirty="0"/>
              <a:t>The organization is out of contact with its vision, its purpose, and its members. It is losing pertinence in the community.</a:t>
            </a:r>
            <a:endParaRPr lang="fr-CA" sz="2400" dirty="0"/>
          </a:p>
          <a:p>
            <a:pPr marL="0" indent="0">
              <a:buNone/>
            </a:pPr>
            <a:r>
              <a:rPr lang="en-CA" sz="2400" dirty="0"/>
              <a:t>Board and/or management by command and control severely reduce diversity in programs, in membership, in attracted volunteers. There is a low potential for change.</a:t>
            </a:r>
            <a:endParaRPr lang="fr-CA" sz="2400" dirty="0"/>
          </a:p>
          <a:p>
            <a:pPr lvl="0"/>
            <a:r>
              <a:rPr lang="en-US" sz="2400" dirty="0"/>
              <a:t>A mentality exists of: “We always done it this way”;</a:t>
            </a:r>
            <a:endParaRPr lang="fr-CA" sz="2400" dirty="0"/>
          </a:p>
          <a:p>
            <a:pPr lvl="0"/>
            <a:r>
              <a:rPr lang="en-US" sz="2400" dirty="0"/>
              <a:t>A sense of complacency within the organization: “Things are going well, why change?”</a:t>
            </a:r>
            <a:endParaRPr lang="fr-CA" sz="2400" dirty="0"/>
          </a:p>
          <a:p>
            <a:pPr marL="0" indent="0">
              <a:buNone/>
            </a:pPr>
            <a:endParaRPr lang="fr-CA" dirty="0"/>
          </a:p>
        </p:txBody>
      </p:sp>
    </p:spTree>
    <p:extLst>
      <p:ext uri="{BB962C8B-B14F-4D97-AF65-F5344CB8AC3E}">
        <p14:creationId xmlns:p14="http://schemas.microsoft.com/office/powerpoint/2010/main" val="1591695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C8711E-89F7-434D-A075-68EF16A5CCCB}"/>
              </a:ext>
            </a:extLst>
          </p:cNvPr>
          <p:cNvSpPr>
            <a:spLocks noGrp="1"/>
          </p:cNvSpPr>
          <p:nvPr>
            <p:ph type="title"/>
          </p:nvPr>
        </p:nvSpPr>
        <p:spPr/>
        <p:txBody>
          <a:bodyPr/>
          <a:lstStyle/>
          <a:p>
            <a:r>
              <a:rPr lang="fr-CA" dirty="0" err="1"/>
              <a:t>Chronic</a:t>
            </a:r>
            <a:r>
              <a:rPr lang="fr-CA" dirty="0"/>
              <a:t> </a:t>
            </a:r>
            <a:r>
              <a:rPr lang="fr-CA" dirty="0" err="1"/>
              <a:t>Disaster</a:t>
            </a:r>
            <a:r>
              <a:rPr lang="fr-CA" dirty="0"/>
              <a:t> Trap</a:t>
            </a:r>
          </a:p>
        </p:txBody>
      </p:sp>
      <p:sp>
        <p:nvSpPr>
          <p:cNvPr id="3" name="Espace réservé du contenu 2">
            <a:extLst>
              <a:ext uri="{FF2B5EF4-FFF2-40B4-BE49-F238E27FC236}">
                <a16:creationId xmlns:a16="http://schemas.microsoft.com/office/drawing/2014/main" id="{1F433F3C-20BB-45F0-8E19-8106C2D745B9}"/>
              </a:ext>
            </a:extLst>
          </p:cNvPr>
          <p:cNvSpPr>
            <a:spLocks noGrp="1"/>
          </p:cNvSpPr>
          <p:nvPr>
            <p:ph idx="1"/>
          </p:nvPr>
        </p:nvSpPr>
        <p:spPr/>
        <p:txBody>
          <a:bodyPr/>
          <a:lstStyle/>
          <a:p>
            <a:pPr marL="0" indent="0">
              <a:buNone/>
            </a:pPr>
            <a:r>
              <a:rPr lang="en-CA" dirty="0"/>
              <a:t>The Chronic Disaster Trap seems to have several levels of manifestation that can hinder the revival of the organization or actually destroy it:  </a:t>
            </a:r>
            <a:endParaRPr lang="fr-CA" dirty="0"/>
          </a:p>
          <a:p>
            <a:pPr lvl="0"/>
            <a:r>
              <a:rPr lang="en-CA" dirty="0"/>
              <a:t>Ending a program without a process to replace it</a:t>
            </a:r>
          </a:p>
          <a:p>
            <a:pPr lvl="0"/>
            <a:r>
              <a:rPr lang="en-CA" dirty="0"/>
              <a:t>Losing site of the essence of the vision and the mission</a:t>
            </a:r>
          </a:p>
          <a:p>
            <a:pPr lvl="0"/>
            <a:r>
              <a:rPr lang="en-CA" dirty="0"/>
              <a:t>Reacting to crisis within the organization</a:t>
            </a:r>
          </a:p>
          <a:p>
            <a:pPr marL="0" lvl="0" indent="0">
              <a:buNone/>
            </a:pPr>
            <a:endParaRPr lang="fr-CA" sz="2800" dirty="0"/>
          </a:p>
        </p:txBody>
      </p:sp>
    </p:spTree>
    <p:extLst>
      <p:ext uri="{BB962C8B-B14F-4D97-AF65-F5344CB8AC3E}">
        <p14:creationId xmlns:p14="http://schemas.microsoft.com/office/powerpoint/2010/main" val="3062670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1AA88-0DED-4A85-9BFF-80639E974CDF}"/>
              </a:ext>
            </a:extLst>
          </p:cNvPr>
          <p:cNvSpPr>
            <a:spLocks noGrp="1"/>
          </p:cNvSpPr>
          <p:nvPr>
            <p:ph type="title"/>
          </p:nvPr>
        </p:nvSpPr>
        <p:spPr/>
        <p:txBody>
          <a:bodyPr/>
          <a:lstStyle/>
          <a:p>
            <a:r>
              <a:rPr lang="fr-CA" dirty="0" err="1"/>
              <a:t>Poverty</a:t>
            </a:r>
            <a:r>
              <a:rPr lang="fr-CA" dirty="0"/>
              <a:t> Trap</a:t>
            </a:r>
          </a:p>
        </p:txBody>
      </p:sp>
      <p:sp>
        <p:nvSpPr>
          <p:cNvPr id="3" name="Espace réservé du contenu 2">
            <a:extLst>
              <a:ext uri="{FF2B5EF4-FFF2-40B4-BE49-F238E27FC236}">
                <a16:creationId xmlns:a16="http://schemas.microsoft.com/office/drawing/2014/main" id="{A52282C4-3149-444C-B286-403221FEDC61}"/>
              </a:ext>
            </a:extLst>
          </p:cNvPr>
          <p:cNvSpPr>
            <a:spLocks noGrp="1"/>
          </p:cNvSpPr>
          <p:nvPr>
            <p:ph idx="1"/>
          </p:nvPr>
        </p:nvSpPr>
        <p:spPr/>
        <p:txBody>
          <a:bodyPr/>
          <a:lstStyle/>
          <a:p>
            <a:pPr marL="0" indent="0">
              <a:buNone/>
            </a:pPr>
            <a:r>
              <a:rPr lang="en-CA" sz="2800" dirty="0"/>
              <a:t>In this trap, the organization and its potential for change are not realized. Ideas and raw materials may be abundant but nothing seems to get done. There is a lack of capacity to focus resources on a promising idea and to move them forward.</a:t>
            </a:r>
            <a:endParaRPr lang="fr-CA" sz="2800" dirty="0"/>
          </a:p>
          <a:p>
            <a:pPr marL="0" lvl="0" indent="0">
              <a:buNone/>
            </a:pPr>
            <a:r>
              <a:rPr lang="en-US" sz="2800" dirty="0"/>
              <a:t>No decisions are made and the organization cannot seem to accept that it must let go of lower priority projects in order to strategically focus efforts on the higher ones;</a:t>
            </a:r>
            <a:endParaRPr lang="fr-CA" sz="2800" dirty="0"/>
          </a:p>
          <a:p>
            <a:endParaRPr lang="fr-CA" dirty="0"/>
          </a:p>
        </p:txBody>
      </p:sp>
    </p:spTree>
    <p:extLst>
      <p:ext uri="{BB962C8B-B14F-4D97-AF65-F5344CB8AC3E}">
        <p14:creationId xmlns:p14="http://schemas.microsoft.com/office/powerpoint/2010/main" val="2030033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24B028-3194-40A7-B97E-49ECDA434AB4}"/>
              </a:ext>
            </a:extLst>
          </p:cNvPr>
          <p:cNvSpPr>
            <a:spLocks noGrp="1"/>
          </p:cNvSpPr>
          <p:nvPr>
            <p:ph type="title"/>
          </p:nvPr>
        </p:nvSpPr>
        <p:spPr/>
        <p:txBody>
          <a:bodyPr/>
          <a:lstStyle/>
          <a:p>
            <a:r>
              <a:rPr lang="en-CA" dirty="0"/>
              <a:t>Charisma Leader Trap</a:t>
            </a:r>
            <a:endParaRPr lang="fr-CA" dirty="0"/>
          </a:p>
        </p:txBody>
      </p:sp>
      <p:sp>
        <p:nvSpPr>
          <p:cNvPr id="3" name="Espace réservé du contenu 2">
            <a:extLst>
              <a:ext uri="{FF2B5EF4-FFF2-40B4-BE49-F238E27FC236}">
                <a16:creationId xmlns:a16="http://schemas.microsoft.com/office/drawing/2014/main" id="{73DB2AC0-0F3A-4226-BC68-C05002618777}"/>
              </a:ext>
            </a:extLst>
          </p:cNvPr>
          <p:cNvSpPr>
            <a:spLocks noGrp="1"/>
          </p:cNvSpPr>
          <p:nvPr>
            <p:ph idx="1"/>
          </p:nvPr>
        </p:nvSpPr>
        <p:spPr/>
        <p:txBody>
          <a:bodyPr/>
          <a:lstStyle/>
          <a:p>
            <a:pPr marL="0" indent="0">
              <a:buNone/>
            </a:pPr>
            <a:r>
              <a:rPr lang="en-CA" sz="2400" dirty="0"/>
              <a:t>There are at least 3 ways in which the Charisma Trap hinders the evolution of an organization</a:t>
            </a:r>
          </a:p>
          <a:p>
            <a:r>
              <a:rPr lang="en-CA" sz="2200" dirty="0"/>
              <a:t>The leader of the organization is appreciated but does not make the needed decisions to help the project evolve. </a:t>
            </a:r>
            <a:endParaRPr lang="fr-CA" sz="2200" dirty="0"/>
          </a:p>
          <a:p>
            <a:pPr lvl="0"/>
            <a:r>
              <a:rPr lang="en-CA" sz="2200" dirty="0"/>
              <a:t>The organization does not know how to deal with a leader of the project (organization), who has become an obstacle to the success of the project (organization). Since the project evolves from an initial idea, some leaders have a difficult time seeing their project veer off course from the initial vision.  </a:t>
            </a:r>
            <a:endParaRPr lang="fr-CA" sz="2200" dirty="0"/>
          </a:p>
          <a:p>
            <a:pPr lvl="0"/>
            <a:r>
              <a:rPr lang="en-CA" sz="2200" dirty="0"/>
              <a:t>The organization seems unable to grow or sustain itself because it has become “parasitic” on the host(s) that gave it birth. There has become an over reliance on key – often founding – members of the group, on an external partner or a founder. </a:t>
            </a:r>
            <a:endParaRPr lang="fr-CA" sz="2200" dirty="0"/>
          </a:p>
          <a:p>
            <a:pPr marL="0" indent="0">
              <a:buNone/>
            </a:pPr>
            <a:endParaRPr lang="fr-CA" dirty="0"/>
          </a:p>
        </p:txBody>
      </p:sp>
    </p:spTree>
    <p:extLst>
      <p:ext uri="{BB962C8B-B14F-4D97-AF65-F5344CB8AC3E}">
        <p14:creationId xmlns:p14="http://schemas.microsoft.com/office/powerpoint/2010/main" val="409892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870D59-3EFB-4884-B892-4D455EABD502}"/>
              </a:ext>
            </a:extLst>
          </p:cNvPr>
          <p:cNvSpPr>
            <a:spLocks noGrp="1"/>
          </p:cNvSpPr>
          <p:nvPr>
            <p:ph type="title"/>
          </p:nvPr>
        </p:nvSpPr>
        <p:spPr/>
        <p:txBody>
          <a:bodyPr/>
          <a:lstStyle/>
          <a:p>
            <a:r>
              <a:rPr lang="fr-CA" dirty="0" err="1"/>
              <a:t>Your</a:t>
            </a:r>
            <a:r>
              <a:rPr lang="fr-CA" dirty="0"/>
              <a:t> </a:t>
            </a:r>
            <a:r>
              <a:rPr lang="fr-CA" dirty="0" err="1"/>
              <a:t>organization</a:t>
            </a:r>
            <a:r>
              <a:rPr lang="fr-CA" dirty="0"/>
              <a:t> </a:t>
            </a:r>
            <a:r>
              <a:rPr lang="fr-CA" dirty="0" err="1"/>
              <a:t>is</a:t>
            </a:r>
            <a:r>
              <a:rPr lang="fr-CA" dirty="0"/>
              <a:t> resilient if…</a:t>
            </a:r>
          </a:p>
        </p:txBody>
      </p:sp>
      <p:sp>
        <p:nvSpPr>
          <p:cNvPr id="3" name="Espace réservé du contenu 2">
            <a:extLst>
              <a:ext uri="{FF2B5EF4-FFF2-40B4-BE49-F238E27FC236}">
                <a16:creationId xmlns:a16="http://schemas.microsoft.com/office/drawing/2014/main" id="{6A7CC81D-621F-41FA-9AAD-1CEAD95B3CCC}"/>
              </a:ext>
            </a:extLst>
          </p:cNvPr>
          <p:cNvSpPr>
            <a:spLocks noGrp="1"/>
          </p:cNvSpPr>
          <p:nvPr>
            <p:ph idx="1"/>
          </p:nvPr>
        </p:nvSpPr>
        <p:spPr/>
        <p:txBody>
          <a:bodyPr/>
          <a:lstStyle/>
          <a:p>
            <a:r>
              <a:rPr lang="fr-CA" dirty="0"/>
              <a:t>You have </a:t>
            </a:r>
            <a:r>
              <a:rPr lang="fr-CA" dirty="0" err="1"/>
              <a:t>project</a:t>
            </a:r>
            <a:r>
              <a:rPr lang="fr-CA" dirty="0"/>
              <a:t> in </a:t>
            </a:r>
            <a:r>
              <a:rPr lang="fr-CA" dirty="0" err="1"/>
              <a:t>every</a:t>
            </a:r>
            <a:r>
              <a:rPr lang="fr-CA" dirty="0"/>
              <a:t> phases </a:t>
            </a:r>
            <a:r>
              <a:rPr lang="fr-CA" dirty="0" err="1"/>
              <a:t>so</a:t>
            </a:r>
            <a:r>
              <a:rPr lang="fr-CA" dirty="0"/>
              <a:t> </a:t>
            </a:r>
            <a:r>
              <a:rPr lang="fr-CA" dirty="0" err="1"/>
              <a:t>it</a:t>
            </a:r>
            <a:r>
              <a:rPr lang="fr-CA" dirty="0"/>
              <a:t> one </a:t>
            </a:r>
            <a:r>
              <a:rPr lang="fr-CA" dirty="0" err="1"/>
              <a:t>does</a:t>
            </a:r>
            <a:r>
              <a:rPr lang="fr-CA" dirty="0"/>
              <a:t> not go </a:t>
            </a:r>
            <a:r>
              <a:rPr lang="fr-CA" dirty="0" err="1"/>
              <a:t>thru</a:t>
            </a:r>
            <a:r>
              <a:rPr lang="fr-CA" dirty="0"/>
              <a:t> or </a:t>
            </a:r>
            <a:r>
              <a:rPr lang="fr-CA" dirty="0" err="1"/>
              <a:t>it</a:t>
            </a:r>
            <a:r>
              <a:rPr lang="fr-CA" dirty="0"/>
              <a:t> </a:t>
            </a:r>
            <a:r>
              <a:rPr lang="fr-CA" dirty="0" err="1"/>
              <a:t>is</a:t>
            </a:r>
            <a:r>
              <a:rPr lang="fr-CA" dirty="0"/>
              <a:t> a the end of </a:t>
            </a:r>
            <a:r>
              <a:rPr lang="fr-CA" dirty="0" err="1"/>
              <a:t>its</a:t>
            </a:r>
            <a:r>
              <a:rPr lang="fr-CA" dirty="0"/>
              <a:t> </a:t>
            </a:r>
            <a:r>
              <a:rPr lang="fr-CA" dirty="0" err="1"/>
              <a:t>effectiveness</a:t>
            </a:r>
            <a:r>
              <a:rPr lang="fr-CA" dirty="0"/>
              <a:t> </a:t>
            </a:r>
            <a:r>
              <a:rPr lang="fr-CA" dirty="0" err="1"/>
              <a:t>you</a:t>
            </a:r>
            <a:r>
              <a:rPr lang="fr-CA" dirty="0"/>
              <a:t> have one </a:t>
            </a:r>
            <a:r>
              <a:rPr lang="fr-CA" dirty="0" err="1"/>
              <a:t>ready</a:t>
            </a:r>
            <a:r>
              <a:rPr lang="fr-CA" dirty="0"/>
              <a:t> to go.</a:t>
            </a:r>
          </a:p>
          <a:p>
            <a:r>
              <a:rPr lang="fr-CA" dirty="0"/>
              <a:t>It </a:t>
            </a:r>
            <a:r>
              <a:rPr lang="fr-CA" dirty="0" err="1"/>
              <a:t>helps</a:t>
            </a:r>
            <a:r>
              <a:rPr lang="fr-CA" dirty="0"/>
              <a:t> to use the </a:t>
            </a:r>
            <a:r>
              <a:rPr lang="fr-CA" dirty="0" err="1"/>
              <a:t>different</a:t>
            </a:r>
            <a:r>
              <a:rPr lang="fr-CA" dirty="0"/>
              <a:t> </a:t>
            </a:r>
            <a:r>
              <a:rPr lang="fr-CA" dirty="0" err="1"/>
              <a:t>competencies</a:t>
            </a:r>
            <a:r>
              <a:rPr lang="fr-CA" dirty="0"/>
              <a:t> </a:t>
            </a:r>
            <a:r>
              <a:rPr lang="fr-CA" dirty="0" err="1"/>
              <a:t>among</a:t>
            </a:r>
            <a:r>
              <a:rPr lang="fr-CA" dirty="0"/>
              <a:t> the people of </a:t>
            </a:r>
            <a:r>
              <a:rPr lang="fr-CA" dirty="0" err="1"/>
              <a:t>your</a:t>
            </a:r>
            <a:r>
              <a:rPr lang="fr-CA" dirty="0"/>
              <a:t> </a:t>
            </a:r>
            <a:r>
              <a:rPr lang="fr-CA" dirty="0" err="1"/>
              <a:t>organization</a:t>
            </a:r>
            <a:r>
              <a:rPr lang="fr-CA" dirty="0"/>
              <a:t>.</a:t>
            </a:r>
          </a:p>
          <a:p>
            <a:endParaRPr lang="fr-CA" dirty="0"/>
          </a:p>
          <a:p>
            <a:endParaRPr lang="fr-CA" dirty="0"/>
          </a:p>
        </p:txBody>
      </p:sp>
    </p:spTree>
    <p:extLst>
      <p:ext uri="{BB962C8B-B14F-4D97-AF65-F5344CB8AC3E}">
        <p14:creationId xmlns:p14="http://schemas.microsoft.com/office/powerpoint/2010/main" val="625689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520416-7D28-4A75-A94B-336212E8C7BD}"/>
              </a:ext>
            </a:extLst>
          </p:cNvPr>
          <p:cNvSpPr>
            <a:spLocks noGrp="1"/>
          </p:cNvSpPr>
          <p:nvPr>
            <p:ph type="title"/>
          </p:nvPr>
        </p:nvSpPr>
        <p:spPr/>
        <p:txBody>
          <a:bodyPr/>
          <a:lstStyle/>
          <a:p>
            <a:r>
              <a:rPr lang="fr-CA" sz="4000" dirty="0"/>
              <a:t>The Need </a:t>
            </a:r>
            <a:r>
              <a:rPr lang="en-CA" sz="4000" dirty="0"/>
              <a:t>of</a:t>
            </a:r>
            <a:r>
              <a:rPr lang="fr-CA" sz="4000" dirty="0"/>
              <a:t> </a:t>
            </a:r>
            <a:r>
              <a:rPr lang="fr-CA" sz="4000" dirty="0" err="1"/>
              <a:t>Resiliency</a:t>
            </a:r>
            <a:r>
              <a:rPr lang="fr-CA" sz="4000" dirty="0"/>
              <a:t> in </a:t>
            </a:r>
            <a:r>
              <a:rPr lang="fr-CA" sz="4000" dirty="0" err="1"/>
              <a:t>organization</a:t>
            </a:r>
            <a:endParaRPr lang="fr-CA" sz="4000" dirty="0"/>
          </a:p>
        </p:txBody>
      </p:sp>
      <p:sp>
        <p:nvSpPr>
          <p:cNvPr id="3" name="Espace réservé du contenu 2">
            <a:extLst>
              <a:ext uri="{FF2B5EF4-FFF2-40B4-BE49-F238E27FC236}">
                <a16:creationId xmlns:a16="http://schemas.microsoft.com/office/drawing/2014/main" id="{FF537AB4-4072-4960-8079-CA2176675608}"/>
              </a:ext>
            </a:extLst>
          </p:cNvPr>
          <p:cNvSpPr>
            <a:spLocks noGrp="1"/>
          </p:cNvSpPr>
          <p:nvPr>
            <p:ph idx="1"/>
          </p:nvPr>
        </p:nvSpPr>
        <p:spPr/>
        <p:txBody>
          <a:bodyPr/>
          <a:lstStyle/>
          <a:p>
            <a:r>
              <a:rPr lang="en-CA" sz="2600" dirty="0"/>
              <a:t>An organization needs to be able to adapt to its environment in order to remain pertinent and to ensure financial viability. The organization needs to be resilient.</a:t>
            </a:r>
            <a:endParaRPr lang="fr-CA" sz="2600" dirty="0"/>
          </a:p>
          <a:p>
            <a:r>
              <a:rPr lang="en-CA" sz="2600" dirty="0"/>
              <a:t>Resilience is about the organization’s capacity to experience change, while simultaneously maintaining the integrity of its key values and functions.  </a:t>
            </a:r>
            <a:endParaRPr lang="fr-CA" sz="2600" dirty="0"/>
          </a:p>
          <a:p>
            <a:r>
              <a:rPr lang="en-CA" sz="2600" dirty="0"/>
              <a:t>The organization can’t be afraid to let go of what is no longer necessary, while staying true to its core spirit. The organization must embrace learning and innovation otherwise resiliency erodes while rigidity increases.</a:t>
            </a:r>
            <a:endParaRPr lang="fr-CA" sz="2600" dirty="0"/>
          </a:p>
          <a:p>
            <a:endParaRPr lang="fr-CA" dirty="0"/>
          </a:p>
        </p:txBody>
      </p:sp>
    </p:spTree>
    <p:extLst>
      <p:ext uri="{BB962C8B-B14F-4D97-AF65-F5344CB8AC3E}">
        <p14:creationId xmlns:p14="http://schemas.microsoft.com/office/powerpoint/2010/main" val="391952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68FCE2-0176-4133-9C1F-6693AD9700E9}"/>
              </a:ext>
            </a:extLst>
          </p:cNvPr>
          <p:cNvSpPr>
            <a:spLocks noGrp="1"/>
          </p:cNvSpPr>
          <p:nvPr>
            <p:ph type="title"/>
          </p:nvPr>
        </p:nvSpPr>
        <p:spPr/>
        <p:txBody>
          <a:bodyPr/>
          <a:lstStyle/>
          <a:p>
            <a:r>
              <a:rPr lang="fr-CA" dirty="0"/>
              <a:t>The </a:t>
            </a:r>
            <a:r>
              <a:rPr lang="fr-CA" dirty="0" err="1"/>
              <a:t>organization</a:t>
            </a:r>
            <a:r>
              <a:rPr lang="fr-CA" dirty="0"/>
              <a:t> </a:t>
            </a:r>
            <a:r>
              <a:rPr lang="fr-CA" dirty="0" err="1"/>
              <a:t>is</a:t>
            </a:r>
            <a:r>
              <a:rPr lang="fr-CA" dirty="0"/>
              <a:t> resilient…</a:t>
            </a:r>
          </a:p>
        </p:txBody>
      </p:sp>
      <p:sp>
        <p:nvSpPr>
          <p:cNvPr id="3" name="Espace réservé du contenu 2">
            <a:extLst>
              <a:ext uri="{FF2B5EF4-FFF2-40B4-BE49-F238E27FC236}">
                <a16:creationId xmlns:a16="http://schemas.microsoft.com/office/drawing/2014/main" id="{5EE72181-D276-4B9E-B0AA-2AC7FB3813B3}"/>
              </a:ext>
            </a:extLst>
          </p:cNvPr>
          <p:cNvSpPr>
            <a:spLocks noGrp="1"/>
          </p:cNvSpPr>
          <p:nvPr>
            <p:ph idx="1"/>
          </p:nvPr>
        </p:nvSpPr>
        <p:spPr/>
        <p:txBody>
          <a:bodyPr/>
          <a:lstStyle/>
          <a:p>
            <a:r>
              <a:rPr lang="en-US" dirty="0"/>
              <a:t>When it has projects in the 4 phases</a:t>
            </a:r>
          </a:p>
          <a:p>
            <a:r>
              <a:rPr lang="en-US" dirty="0"/>
              <a:t>When it has processes to support them when a project comes to the stage of creative destruction, in order to learn and extract the essence and let go of what is no longer needed for the organization</a:t>
            </a:r>
          </a:p>
          <a:p>
            <a:r>
              <a:rPr lang="en-US" dirty="0"/>
              <a:t>When it is connected to her environment and evolves with him</a:t>
            </a:r>
            <a:endParaRPr lang="fr-CA" dirty="0"/>
          </a:p>
        </p:txBody>
      </p:sp>
    </p:spTree>
    <p:extLst>
      <p:ext uri="{BB962C8B-B14F-4D97-AF65-F5344CB8AC3E}">
        <p14:creationId xmlns:p14="http://schemas.microsoft.com/office/powerpoint/2010/main" val="3929651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DDC148-97C1-4CB9-AB34-3A1A5DCE397D}"/>
              </a:ext>
            </a:extLst>
          </p:cNvPr>
          <p:cNvSpPr>
            <a:spLocks noGrp="1"/>
          </p:cNvSpPr>
          <p:nvPr>
            <p:ph type="title"/>
          </p:nvPr>
        </p:nvSpPr>
        <p:spPr/>
        <p:txBody>
          <a:bodyPr/>
          <a:lstStyle/>
          <a:p>
            <a:r>
              <a:rPr lang="fr-CA" dirty="0" err="1"/>
              <a:t>Why</a:t>
            </a:r>
            <a:r>
              <a:rPr lang="fr-CA" dirty="0"/>
              <a:t> the adaptive Cycle as a </a:t>
            </a:r>
            <a:r>
              <a:rPr lang="fr-CA" dirty="0" err="1"/>
              <a:t>tool</a:t>
            </a:r>
            <a:r>
              <a:rPr lang="fr-CA" dirty="0"/>
              <a:t>?</a:t>
            </a:r>
          </a:p>
        </p:txBody>
      </p:sp>
      <p:sp>
        <p:nvSpPr>
          <p:cNvPr id="3" name="Espace réservé du contenu 2">
            <a:extLst>
              <a:ext uri="{FF2B5EF4-FFF2-40B4-BE49-F238E27FC236}">
                <a16:creationId xmlns:a16="http://schemas.microsoft.com/office/drawing/2014/main" id="{B056D362-BA8D-4FFF-AE12-948855C64C10}"/>
              </a:ext>
            </a:extLst>
          </p:cNvPr>
          <p:cNvSpPr>
            <a:spLocks noGrp="1"/>
          </p:cNvSpPr>
          <p:nvPr>
            <p:ph idx="1"/>
          </p:nvPr>
        </p:nvSpPr>
        <p:spPr>
          <a:xfrm>
            <a:off x="476022" y="1340768"/>
            <a:ext cx="8229600" cy="4752528"/>
          </a:xfrm>
        </p:spPr>
        <p:txBody>
          <a:bodyPr/>
          <a:lstStyle/>
          <a:p>
            <a:pPr lvl="0"/>
            <a:r>
              <a:rPr lang="en-CA" sz="2800" dirty="0"/>
              <a:t>Learn to listen, to be attune to messages and attentive to signs from the field, the community and the environment that may have an impact on the organization and its mission</a:t>
            </a:r>
            <a:endParaRPr lang="fr-CA" sz="2800" dirty="0"/>
          </a:p>
          <a:p>
            <a:pPr lvl="0"/>
            <a:r>
              <a:rPr lang="en-CA" sz="2800" dirty="0"/>
              <a:t>Habitually review and scan its environment and the needs of its community, becoming adaptable or making adjustments to the program or organization as necessary, to maintain relevancy</a:t>
            </a:r>
            <a:endParaRPr lang="fr-CA" sz="2800" dirty="0"/>
          </a:p>
          <a:p>
            <a:pPr marL="0" indent="0">
              <a:buNone/>
            </a:pPr>
            <a:endParaRPr lang="fr-CA" dirty="0"/>
          </a:p>
        </p:txBody>
      </p:sp>
    </p:spTree>
    <p:extLst>
      <p:ext uri="{BB962C8B-B14F-4D97-AF65-F5344CB8AC3E}">
        <p14:creationId xmlns:p14="http://schemas.microsoft.com/office/powerpoint/2010/main" val="2504398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606DFF-2F80-4A33-B547-E61F90C6F8DF}"/>
              </a:ext>
            </a:extLst>
          </p:cNvPr>
          <p:cNvSpPr>
            <a:spLocks noGrp="1"/>
          </p:cNvSpPr>
          <p:nvPr>
            <p:ph type="title"/>
          </p:nvPr>
        </p:nvSpPr>
        <p:spPr/>
        <p:txBody>
          <a:bodyPr/>
          <a:lstStyle/>
          <a:p>
            <a:r>
              <a:rPr lang="fr-CA" dirty="0" err="1"/>
              <a:t>Inspired</a:t>
            </a:r>
            <a:r>
              <a:rPr lang="fr-CA" dirty="0"/>
              <a:t> by</a:t>
            </a:r>
          </a:p>
        </p:txBody>
      </p:sp>
      <p:sp>
        <p:nvSpPr>
          <p:cNvPr id="3" name="Espace réservé du contenu 2">
            <a:extLst>
              <a:ext uri="{FF2B5EF4-FFF2-40B4-BE49-F238E27FC236}">
                <a16:creationId xmlns:a16="http://schemas.microsoft.com/office/drawing/2014/main" id="{07FBB6C1-7A84-4F97-B4FD-2438EDC8C89E}"/>
              </a:ext>
            </a:extLst>
          </p:cNvPr>
          <p:cNvSpPr>
            <a:spLocks noGrp="1"/>
          </p:cNvSpPr>
          <p:nvPr>
            <p:ph idx="1"/>
          </p:nvPr>
        </p:nvSpPr>
        <p:spPr>
          <a:xfrm>
            <a:off x="467544" y="1268760"/>
            <a:ext cx="8229600" cy="4968552"/>
          </a:xfrm>
        </p:spPr>
        <p:txBody>
          <a:bodyPr/>
          <a:lstStyle/>
          <a:p>
            <a:pPr marL="0" indent="0">
              <a:buNone/>
            </a:pPr>
            <a:r>
              <a:rPr lang="fr-CA" sz="2200" dirty="0"/>
              <a:t>France </a:t>
            </a:r>
            <a:r>
              <a:rPr lang="fr-CA" sz="2200" dirty="0" err="1"/>
              <a:t>Westley</a:t>
            </a:r>
            <a:r>
              <a:rPr lang="fr-CA" sz="2200" dirty="0"/>
              <a:t>, Brenda Zimmerman and Michael Quinn Patton, </a:t>
            </a:r>
            <a:r>
              <a:rPr lang="fr-CA" sz="2200" b="1" dirty="0" err="1"/>
              <a:t>Getting</a:t>
            </a:r>
            <a:r>
              <a:rPr lang="fr-CA" sz="2200" b="1" dirty="0"/>
              <a:t> to </a:t>
            </a:r>
            <a:r>
              <a:rPr lang="fr-CA" sz="2200" b="1" dirty="0" err="1"/>
              <a:t>maybe</a:t>
            </a:r>
            <a:r>
              <a:rPr lang="fr-CA" sz="2200" dirty="0"/>
              <a:t>, Vintage Canada. </a:t>
            </a:r>
          </a:p>
          <a:p>
            <a:pPr marL="0" indent="0">
              <a:buNone/>
            </a:pPr>
            <a:r>
              <a:rPr lang="fr-CA" sz="2200" dirty="0" err="1"/>
              <a:t>Comment`s</a:t>
            </a:r>
            <a:r>
              <a:rPr lang="fr-CA" sz="2200" dirty="0"/>
              <a:t>: </a:t>
            </a:r>
          </a:p>
          <a:p>
            <a:r>
              <a:rPr lang="fr-CA" sz="2000" dirty="0"/>
              <a:t>This </a:t>
            </a:r>
            <a:r>
              <a:rPr lang="fr-CA" sz="2000" dirty="0" err="1"/>
              <a:t>is</a:t>
            </a:r>
            <a:r>
              <a:rPr lang="fr-CA" sz="2000" dirty="0"/>
              <a:t> </a:t>
            </a:r>
            <a:r>
              <a:rPr lang="fr-CA" sz="2000" dirty="0" err="1"/>
              <a:t>very</a:t>
            </a:r>
            <a:r>
              <a:rPr lang="fr-CA" sz="2000" dirty="0"/>
              <a:t> good book, but </a:t>
            </a:r>
            <a:r>
              <a:rPr lang="fr-CA" sz="2000" dirty="0" err="1"/>
              <a:t>there</a:t>
            </a:r>
            <a:r>
              <a:rPr lang="fr-CA" sz="2000" dirty="0"/>
              <a:t> </a:t>
            </a:r>
            <a:r>
              <a:rPr lang="fr-CA" sz="2000" dirty="0" err="1"/>
              <a:t>is</a:t>
            </a:r>
            <a:r>
              <a:rPr lang="fr-CA" sz="2000" dirty="0"/>
              <a:t> </a:t>
            </a:r>
            <a:r>
              <a:rPr lang="fr-CA" sz="2000" dirty="0" err="1"/>
              <a:t>only</a:t>
            </a:r>
            <a:r>
              <a:rPr lang="fr-CA" sz="2000" dirty="0"/>
              <a:t> a few pages on the Adaptive Cycle and </a:t>
            </a:r>
            <a:r>
              <a:rPr lang="fr-CA" sz="2000" dirty="0" err="1"/>
              <a:t>it</a:t>
            </a:r>
            <a:r>
              <a:rPr lang="fr-CA" sz="2000" dirty="0"/>
              <a:t> </a:t>
            </a:r>
            <a:r>
              <a:rPr lang="fr-CA" sz="2000" dirty="0" err="1"/>
              <a:t>is</a:t>
            </a:r>
            <a:r>
              <a:rPr lang="fr-CA" sz="2000" dirty="0"/>
              <a:t> not as </a:t>
            </a:r>
            <a:r>
              <a:rPr lang="fr-CA" sz="2000" dirty="0" err="1"/>
              <a:t>completed</a:t>
            </a:r>
            <a:r>
              <a:rPr lang="fr-CA" sz="2000" dirty="0"/>
              <a:t> as </a:t>
            </a:r>
            <a:r>
              <a:rPr lang="fr-CA" sz="2000" dirty="0" err="1"/>
              <a:t>presented</a:t>
            </a:r>
            <a:r>
              <a:rPr lang="fr-CA" sz="2000" dirty="0"/>
              <a:t> </a:t>
            </a:r>
            <a:r>
              <a:rPr lang="fr-CA" sz="2000" dirty="0" err="1"/>
              <a:t>during</a:t>
            </a:r>
            <a:r>
              <a:rPr lang="fr-CA" sz="2000" dirty="0"/>
              <a:t> the National Convention.</a:t>
            </a:r>
          </a:p>
          <a:p>
            <a:r>
              <a:rPr lang="fr-CA" sz="2000" dirty="0"/>
              <a:t>France </a:t>
            </a:r>
            <a:r>
              <a:rPr lang="fr-CA" sz="2000" dirty="0" err="1"/>
              <a:t>Westley</a:t>
            </a:r>
            <a:r>
              <a:rPr lang="fr-CA" sz="2000" dirty="0"/>
              <a:t> </a:t>
            </a:r>
            <a:r>
              <a:rPr lang="fr-CA" sz="2000" dirty="0" err="1"/>
              <a:t>is</a:t>
            </a:r>
            <a:r>
              <a:rPr lang="fr-CA" sz="2000" dirty="0"/>
              <a:t> the </a:t>
            </a:r>
            <a:r>
              <a:rPr lang="fr-CA" sz="2000" dirty="0" err="1"/>
              <a:t>panelist</a:t>
            </a:r>
            <a:r>
              <a:rPr lang="fr-CA" sz="2000" dirty="0"/>
              <a:t> </a:t>
            </a:r>
            <a:r>
              <a:rPr lang="fr-CA" sz="2000" dirty="0" err="1"/>
              <a:t>that</a:t>
            </a:r>
            <a:r>
              <a:rPr lang="fr-CA" sz="2000" dirty="0"/>
              <a:t> </a:t>
            </a:r>
            <a:r>
              <a:rPr lang="fr-CA" sz="2000" dirty="0" err="1"/>
              <a:t>presented</a:t>
            </a:r>
            <a:r>
              <a:rPr lang="fr-CA" sz="2000" dirty="0"/>
              <a:t> </a:t>
            </a:r>
            <a:r>
              <a:rPr lang="fr-CA" sz="2000" dirty="0" err="1"/>
              <a:t>this</a:t>
            </a:r>
            <a:r>
              <a:rPr lang="fr-CA" sz="2000" dirty="0"/>
              <a:t> model </a:t>
            </a:r>
            <a:r>
              <a:rPr lang="fr-CA" sz="2000" dirty="0" err="1"/>
              <a:t>during</a:t>
            </a:r>
            <a:r>
              <a:rPr lang="fr-CA" sz="2000" dirty="0"/>
              <a:t> the BBBS of Canada 2008 Convention.</a:t>
            </a:r>
          </a:p>
          <a:p>
            <a:pPr marL="0" indent="0">
              <a:buNone/>
            </a:pPr>
            <a:r>
              <a:rPr lang="fr-CA" sz="2200" dirty="0"/>
              <a:t>Lance H. </a:t>
            </a:r>
            <a:r>
              <a:rPr lang="fr-CA" sz="2200" dirty="0" err="1"/>
              <a:t>Gunderson</a:t>
            </a:r>
            <a:r>
              <a:rPr lang="fr-CA" sz="2200" dirty="0"/>
              <a:t> and C.S. Holling, </a:t>
            </a:r>
            <a:r>
              <a:rPr lang="fr-CA" sz="2200" b="1" dirty="0" err="1"/>
              <a:t>Panarchy</a:t>
            </a:r>
            <a:r>
              <a:rPr lang="fr-CA" sz="2200" b="1" dirty="0"/>
              <a:t> – </a:t>
            </a:r>
            <a:r>
              <a:rPr lang="fr-CA" sz="2200" b="1" dirty="0" err="1"/>
              <a:t>Understanding</a:t>
            </a:r>
            <a:r>
              <a:rPr lang="fr-CA" sz="2200" b="1" dirty="0"/>
              <a:t> Transformations in Human and Natural System</a:t>
            </a:r>
            <a:r>
              <a:rPr lang="fr-CA" sz="2200" dirty="0"/>
              <a:t>, Island </a:t>
            </a:r>
            <a:r>
              <a:rPr lang="fr-CA" sz="2200" dirty="0" err="1"/>
              <a:t>Press</a:t>
            </a:r>
            <a:r>
              <a:rPr lang="fr-CA" sz="2200" dirty="0"/>
              <a:t>, </a:t>
            </a:r>
            <a:r>
              <a:rPr lang="fr-CA" sz="2200" dirty="0" err="1"/>
              <a:t>Environmental</a:t>
            </a:r>
            <a:r>
              <a:rPr lang="fr-CA" sz="2200" dirty="0"/>
              <a:t> Management col.</a:t>
            </a:r>
          </a:p>
          <a:p>
            <a:pPr marL="0" indent="0">
              <a:buNone/>
            </a:pPr>
            <a:r>
              <a:rPr lang="fr-CA" sz="2200" dirty="0"/>
              <a:t>Comment:</a:t>
            </a:r>
          </a:p>
          <a:p>
            <a:r>
              <a:rPr lang="fr-CA" sz="2000" dirty="0"/>
              <a:t>This </a:t>
            </a:r>
            <a:r>
              <a:rPr lang="fr-CA" sz="2000" dirty="0" err="1"/>
              <a:t>is</a:t>
            </a:r>
            <a:r>
              <a:rPr lang="fr-CA" sz="2000" dirty="0"/>
              <a:t> a </a:t>
            </a:r>
            <a:r>
              <a:rPr lang="fr-CA" sz="2000" dirty="0" err="1"/>
              <a:t>very</a:t>
            </a:r>
            <a:r>
              <a:rPr lang="fr-CA" sz="2000" dirty="0"/>
              <a:t> </a:t>
            </a:r>
            <a:r>
              <a:rPr lang="fr-CA" sz="2000" dirty="0" err="1"/>
              <a:t>academic</a:t>
            </a:r>
            <a:r>
              <a:rPr lang="fr-CA" sz="2000" dirty="0"/>
              <a:t> book. I have </a:t>
            </a:r>
            <a:r>
              <a:rPr lang="fr-CA" sz="2000" dirty="0" err="1"/>
              <a:t>it</a:t>
            </a:r>
            <a:r>
              <a:rPr lang="fr-CA" sz="2000" dirty="0"/>
              <a:t>, I </a:t>
            </a:r>
            <a:r>
              <a:rPr lang="fr-CA" sz="2000" dirty="0" err="1"/>
              <a:t>tried</a:t>
            </a:r>
            <a:r>
              <a:rPr lang="fr-CA" sz="2000" dirty="0"/>
              <a:t> to </a:t>
            </a:r>
            <a:r>
              <a:rPr lang="fr-CA" sz="2000" dirty="0" err="1"/>
              <a:t>read</a:t>
            </a:r>
            <a:r>
              <a:rPr lang="fr-CA" sz="2000" dirty="0"/>
              <a:t> </a:t>
            </a:r>
            <a:r>
              <a:rPr lang="fr-CA" sz="2000" dirty="0" err="1"/>
              <a:t>it</a:t>
            </a:r>
            <a:r>
              <a:rPr lang="fr-CA" sz="2000" dirty="0"/>
              <a:t>, </a:t>
            </a:r>
            <a:r>
              <a:rPr lang="fr-CA" sz="2000" dirty="0" err="1"/>
              <a:t>too</a:t>
            </a:r>
            <a:r>
              <a:rPr lang="fr-CA" sz="2000" dirty="0"/>
              <a:t> </a:t>
            </a:r>
            <a:r>
              <a:rPr lang="fr-CA" sz="2000" dirty="0" err="1"/>
              <a:t>very</a:t>
            </a:r>
            <a:r>
              <a:rPr lang="fr-CA" sz="2000" dirty="0"/>
              <a:t> </a:t>
            </a:r>
            <a:r>
              <a:rPr lang="fr-CA" sz="2000" dirty="0" err="1"/>
              <a:t>scientific</a:t>
            </a:r>
            <a:r>
              <a:rPr lang="fr-CA" sz="2000" dirty="0"/>
              <a:t> and </a:t>
            </a:r>
            <a:r>
              <a:rPr lang="fr-CA" sz="2000" dirty="0" err="1"/>
              <a:t>environmental</a:t>
            </a:r>
            <a:r>
              <a:rPr lang="fr-CA" sz="2000" dirty="0"/>
              <a:t> for me. C.S. Holling </a:t>
            </a:r>
            <a:r>
              <a:rPr lang="fr-CA" sz="2000" dirty="0" err="1"/>
              <a:t>inspired</a:t>
            </a:r>
            <a:r>
              <a:rPr lang="fr-CA" sz="2000" dirty="0"/>
              <a:t> France </a:t>
            </a:r>
            <a:r>
              <a:rPr lang="fr-CA" sz="2000" dirty="0" err="1"/>
              <a:t>Westley</a:t>
            </a:r>
            <a:r>
              <a:rPr lang="fr-CA" sz="2000" dirty="0"/>
              <a:t>.</a:t>
            </a:r>
          </a:p>
          <a:p>
            <a:endParaRPr lang="fr-CA" sz="2400" dirty="0"/>
          </a:p>
          <a:p>
            <a:endParaRPr lang="fr-CA" sz="2400" dirty="0"/>
          </a:p>
          <a:p>
            <a:endParaRPr lang="fr-CA" sz="2400" dirty="0"/>
          </a:p>
          <a:p>
            <a:pPr marL="0" indent="0">
              <a:buNone/>
            </a:pPr>
            <a:endParaRPr lang="fr-CA" sz="2400" dirty="0"/>
          </a:p>
          <a:p>
            <a:endParaRPr lang="fr-CA" dirty="0"/>
          </a:p>
        </p:txBody>
      </p:sp>
    </p:spTree>
    <p:extLst>
      <p:ext uri="{BB962C8B-B14F-4D97-AF65-F5344CB8AC3E}">
        <p14:creationId xmlns:p14="http://schemas.microsoft.com/office/powerpoint/2010/main" val="186234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4"/>
          <p:cNvSpPr txBox="1">
            <a:spLocks noChangeArrowheads="1"/>
          </p:cNvSpPr>
          <p:nvPr/>
        </p:nvSpPr>
        <p:spPr bwMode="auto">
          <a:xfrm>
            <a:off x="1608138" y="765175"/>
            <a:ext cx="10922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9pPr>
          </a:lstStyle>
          <a:p>
            <a:pPr algn="r" eaLnBrk="1" hangingPunct="1">
              <a:spcBef>
                <a:spcPts val="1500"/>
              </a:spcBef>
            </a:pPr>
            <a:r>
              <a:rPr lang="en-US" altLang="en-US" sz="1600">
                <a:solidFill>
                  <a:srgbClr val="000000"/>
                </a:solidFill>
                <a:latin typeface="Arial" panose="020B0604020202020204" pitchFamily="34" charset="0"/>
              </a:rPr>
              <a:t>Stored</a:t>
            </a:r>
          </a:p>
        </p:txBody>
      </p:sp>
      <p:sp>
        <p:nvSpPr>
          <p:cNvPr id="2051" name="Text Box 16"/>
          <p:cNvSpPr txBox="1">
            <a:spLocks noChangeArrowheads="1"/>
          </p:cNvSpPr>
          <p:nvPr/>
        </p:nvSpPr>
        <p:spPr bwMode="auto">
          <a:xfrm>
            <a:off x="2268538" y="5229225"/>
            <a:ext cx="8794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9pPr>
          </a:lstStyle>
          <a:p>
            <a:pPr algn="r" eaLnBrk="1" hangingPunct="1">
              <a:spcBef>
                <a:spcPts val="1500"/>
              </a:spcBef>
            </a:pPr>
            <a:r>
              <a:rPr lang="en-US" altLang="en-US" sz="1600">
                <a:solidFill>
                  <a:srgbClr val="000000"/>
                </a:solidFill>
                <a:latin typeface="Arial" panose="020B0604020202020204" pitchFamily="34" charset="0"/>
              </a:rPr>
              <a:t>Variety </a:t>
            </a:r>
          </a:p>
        </p:txBody>
      </p:sp>
      <p:sp>
        <p:nvSpPr>
          <p:cNvPr id="2052" name="Text Box 17"/>
          <p:cNvSpPr txBox="1">
            <a:spLocks noChangeArrowheads="1"/>
          </p:cNvSpPr>
          <p:nvPr/>
        </p:nvSpPr>
        <p:spPr bwMode="auto">
          <a:xfrm>
            <a:off x="7092950" y="5229225"/>
            <a:ext cx="13462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9pPr>
          </a:lstStyle>
          <a:p>
            <a:pPr eaLnBrk="1" hangingPunct="1">
              <a:spcBef>
                <a:spcPts val="1500"/>
              </a:spcBef>
            </a:pPr>
            <a:r>
              <a:rPr lang="en-US" altLang="en-US" sz="1600">
                <a:solidFill>
                  <a:srgbClr val="000000"/>
                </a:solidFill>
                <a:latin typeface="Arial" panose="020B0604020202020204" pitchFamily="34" charset="0"/>
              </a:rPr>
              <a:t>Sameness</a:t>
            </a:r>
          </a:p>
        </p:txBody>
      </p:sp>
      <p:sp>
        <p:nvSpPr>
          <p:cNvPr id="21527" name="Text Box 23"/>
          <p:cNvSpPr txBox="1">
            <a:spLocks noChangeArrowheads="1"/>
          </p:cNvSpPr>
          <p:nvPr/>
        </p:nvSpPr>
        <p:spPr bwMode="auto">
          <a:xfrm>
            <a:off x="3851275" y="5876925"/>
            <a:ext cx="26289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9pPr>
          </a:lstStyle>
          <a:p>
            <a:pPr algn="ctr" eaLnBrk="1" hangingPunct="1">
              <a:spcBef>
                <a:spcPts val="1250"/>
              </a:spcBef>
            </a:pPr>
            <a:r>
              <a:rPr lang="en-US" altLang="en-US">
                <a:solidFill>
                  <a:schemeClr val="accent2"/>
                </a:solidFill>
                <a:latin typeface="Arial" panose="020B0604020202020204" pitchFamily="34" charset="0"/>
              </a:rPr>
              <a:t>Chronic disaster trap</a:t>
            </a:r>
          </a:p>
        </p:txBody>
      </p:sp>
      <p:sp>
        <p:nvSpPr>
          <p:cNvPr id="2054" name="TextBox 3"/>
          <p:cNvSpPr txBox="1">
            <a:spLocks noChangeArrowheads="1"/>
          </p:cNvSpPr>
          <p:nvPr/>
        </p:nvSpPr>
        <p:spPr bwMode="auto">
          <a:xfrm>
            <a:off x="4211638" y="450850"/>
            <a:ext cx="1963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CA" altLang="en-US">
                <a:solidFill>
                  <a:schemeClr val="accent2"/>
                </a:solidFill>
                <a:latin typeface="Arial" panose="020B0604020202020204" pitchFamily="34" charset="0"/>
              </a:rPr>
              <a:t>Charisma Trap</a:t>
            </a:r>
            <a:endParaRPr lang="fr-CA" altLang="en-US">
              <a:solidFill>
                <a:schemeClr val="accent2"/>
              </a:solidFill>
              <a:latin typeface="Arial" panose="020B0604020202020204" pitchFamily="34" charset="0"/>
            </a:endParaRPr>
          </a:p>
        </p:txBody>
      </p:sp>
      <p:sp>
        <p:nvSpPr>
          <p:cNvPr id="2055" name="TextBox 58"/>
          <p:cNvSpPr txBox="1">
            <a:spLocks noChangeArrowheads="1"/>
          </p:cNvSpPr>
          <p:nvPr/>
        </p:nvSpPr>
        <p:spPr bwMode="auto">
          <a:xfrm>
            <a:off x="7848600" y="2811463"/>
            <a:ext cx="1187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CA" altLang="en-US">
                <a:solidFill>
                  <a:schemeClr val="accent2"/>
                </a:solidFill>
                <a:latin typeface="Arial" panose="020B0604020202020204" pitchFamily="34" charset="0"/>
              </a:rPr>
              <a:t>Rigidity</a:t>
            </a:r>
            <a:br>
              <a:rPr lang="en-CA" altLang="en-US">
                <a:solidFill>
                  <a:schemeClr val="accent2"/>
                </a:solidFill>
                <a:latin typeface="Arial" panose="020B0604020202020204" pitchFamily="34" charset="0"/>
              </a:rPr>
            </a:br>
            <a:r>
              <a:rPr lang="en-CA" altLang="en-US">
                <a:solidFill>
                  <a:schemeClr val="accent2"/>
                </a:solidFill>
                <a:latin typeface="Arial" panose="020B0604020202020204" pitchFamily="34" charset="0"/>
              </a:rPr>
              <a:t>Trap</a:t>
            </a:r>
            <a:endParaRPr lang="fr-CA" altLang="en-US">
              <a:solidFill>
                <a:schemeClr val="accent2"/>
              </a:solidFill>
              <a:latin typeface="Arial" panose="020B0604020202020204" pitchFamily="34" charset="0"/>
            </a:endParaRPr>
          </a:p>
        </p:txBody>
      </p:sp>
      <p:sp>
        <p:nvSpPr>
          <p:cNvPr id="2056" name="TextBox 59"/>
          <p:cNvSpPr txBox="1">
            <a:spLocks noChangeArrowheads="1"/>
          </p:cNvSpPr>
          <p:nvPr/>
        </p:nvSpPr>
        <p:spPr bwMode="auto">
          <a:xfrm>
            <a:off x="900113" y="2781300"/>
            <a:ext cx="10985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r>
              <a:rPr lang="en-CA" altLang="en-US">
                <a:solidFill>
                  <a:schemeClr val="accent2"/>
                </a:solidFill>
                <a:latin typeface="Arial" panose="020B0604020202020204" pitchFamily="34" charset="0"/>
              </a:rPr>
              <a:t>Poverty</a:t>
            </a:r>
            <a:br>
              <a:rPr lang="en-CA" altLang="en-US">
                <a:solidFill>
                  <a:schemeClr val="accent2"/>
                </a:solidFill>
                <a:latin typeface="Arial" panose="020B0604020202020204" pitchFamily="34" charset="0"/>
              </a:rPr>
            </a:br>
            <a:r>
              <a:rPr lang="en-CA" altLang="en-US">
                <a:solidFill>
                  <a:schemeClr val="accent2"/>
                </a:solidFill>
                <a:latin typeface="Arial" panose="020B0604020202020204" pitchFamily="34" charset="0"/>
              </a:rPr>
              <a:t>Trap</a:t>
            </a:r>
            <a:endParaRPr lang="fr-CA" altLang="en-US">
              <a:solidFill>
                <a:schemeClr val="accent2"/>
              </a:solidFill>
              <a:latin typeface="Arial" panose="020B0604020202020204" pitchFamily="34" charset="0"/>
            </a:endParaRPr>
          </a:p>
        </p:txBody>
      </p:sp>
      <p:sp>
        <p:nvSpPr>
          <p:cNvPr id="61" name="Text Box 24"/>
          <p:cNvSpPr txBox="1">
            <a:spLocks noChangeArrowheads="1"/>
          </p:cNvSpPr>
          <p:nvPr/>
        </p:nvSpPr>
        <p:spPr bwMode="auto">
          <a:xfrm rot="-5400000">
            <a:off x="1646238" y="2898775"/>
            <a:ext cx="12954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9pPr>
          </a:lstStyle>
          <a:p>
            <a:pPr algn="ctr" eaLnBrk="1" hangingPunct="1">
              <a:spcBef>
                <a:spcPts val="1250"/>
              </a:spcBef>
            </a:pPr>
            <a:r>
              <a:rPr lang="en-US" altLang="en-US" sz="1600" b="1">
                <a:solidFill>
                  <a:schemeClr val="tx2"/>
                </a:solidFill>
                <a:latin typeface="Arial" panose="020B0604020202020204" pitchFamily="34" charset="0"/>
              </a:rPr>
              <a:t>Potential</a:t>
            </a:r>
          </a:p>
        </p:txBody>
      </p:sp>
      <p:cxnSp>
        <p:nvCxnSpPr>
          <p:cNvPr id="62" name="Straight Arrow Connector 61"/>
          <p:cNvCxnSpPr>
            <a:stCxn id="61" idx="3"/>
          </p:cNvCxnSpPr>
          <p:nvPr/>
        </p:nvCxnSpPr>
        <p:spPr>
          <a:xfrm flipV="1">
            <a:off x="2293938" y="1803400"/>
            <a:ext cx="0" cy="617538"/>
          </a:xfrm>
          <a:prstGeom prst="straightConnector1">
            <a:avLst/>
          </a:prstGeom>
          <a:ln w="28575">
            <a:solidFill>
              <a:schemeClr val="tx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Text Box 24"/>
          <p:cNvSpPr txBox="1">
            <a:spLocks noChangeArrowheads="1"/>
          </p:cNvSpPr>
          <p:nvPr/>
        </p:nvSpPr>
        <p:spPr bwMode="auto">
          <a:xfrm>
            <a:off x="4211638" y="5373688"/>
            <a:ext cx="202565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libri" panose="020F0502020204030204" pitchFamily="34" charset="0"/>
                <a:cs typeface="Arial" panose="020B0604020202020204" pitchFamily="34" charset="0"/>
              </a:defRPr>
            </a:lvl9pPr>
          </a:lstStyle>
          <a:p>
            <a:pPr algn="ctr" eaLnBrk="1" hangingPunct="1">
              <a:spcBef>
                <a:spcPts val="1250"/>
              </a:spcBef>
            </a:pPr>
            <a:r>
              <a:rPr lang="en-US" altLang="en-US" sz="1600" b="1">
                <a:solidFill>
                  <a:schemeClr val="tx2"/>
                </a:solidFill>
                <a:latin typeface="Arial" panose="020B0604020202020204" pitchFamily="34" charset="0"/>
              </a:rPr>
              <a:t>Connectedness</a:t>
            </a:r>
          </a:p>
        </p:txBody>
      </p:sp>
      <p:cxnSp>
        <p:nvCxnSpPr>
          <p:cNvPr id="64" name="Straight Arrow Connector 63"/>
          <p:cNvCxnSpPr>
            <a:stCxn id="63" idx="3"/>
          </p:cNvCxnSpPr>
          <p:nvPr/>
        </p:nvCxnSpPr>
        <p:spPr>
          <a:xfrm flipV="1">
            <a:off x="6237288" y="5545138"/>
            <a:ext cx="636587" cy="0"/>
          </a:xfrm>
          <a:prstGeom prst="straightConnector1">
            <a:avLst/>
          </a:prstGeom>
          <a:ln w="28575">
            <a:solidFill>
              <a:schemeClr val="tx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61" name="TextBox 64"/>
          <p:cNvSpPr txBox="1">
            <a:spLocks noChangeArrowheads="1"/>
          </p:cNvSpPr>
          <p:nvPr/>
        </p:nvSpPr>
        <p:spPr bwMode="auto">
          <a:xfrm>
            <a:off x="1476375" y="4868863"/>
            <a:ext cx="12239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CA" altLang="en-US" sz="1600">
                <a:latin typeface="Arial" panose="020B0604020202020204" pitchFamily="34" charset="0"/>
              </a:rPr>
              <a:t>Released</a:t>
            </a:r>
            <a:endParaRPr lang="fr-CA" altLang="en-US" sz="1600">
              <a:latin typeface="Arial" panose="020B0604020202020204" pitchFamily="34" charset="0"/>
            </a:endParaRPr>
          </a:p>
        </p:txBody>
      </p:sp>
      <p:grpSp>
        <p:nvGrpSpPr>
          <p:cNvPr id="2062" name="Group 23"/>
          <p:cNvGrpSpPr>
            <a:grpSpLocks/>
          </p:cNvGrpSpPr>
          <p:nvPr/>
        </p:nvGrpSpPr>
        <p:grpSpPr bwMode="auto">
          <a:xfrm>
            <a:off x="1998663" y="820738"/>
            <a:ext cx="5813425" cy="4984750"/>
            <a:chOff x="1998949" y="820738"/>
            <a:chExt cx="5813411" cy="4985047"/>
          </a:xfrm>
        </p:grpSpPr>
        <p:sp>
          <p:nvSpPr>
            <p:cNvPr id="2064" name="AutoShape 3"/>
            <p:cNvSpPr>
              <a:spLocks noChangeArrowheads="1"/>
            </p:cNvSpPr>
            <p:nvPr/>
          </p:nvSpPr>
          <p:spPr bwMode="auto">
            <a:xfrm>
              <a:off x="3429000" y="1981200"/>
              <a:ext cx="228600" cy="304800"/>
            </a:xfrm>
            <a:prstGeom prst="flowChartSort">
              <a:avLst/>
            </a:prstGeom>
            <a:solidFill>
              <a:srgbClr val="4F81BD"/>
            </a:solidFill>
            <a:ln w="9360">
              <a:solidFill>
                <a:srgbClr val="000000"/>
              </a:solidFill>
              <a:miter lim="800000"/>
              <a:headEnd/>
              <a:tailEnd/>
            </a:ln>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fr-CA" altLang="en-US"/>
            </a:p>
          </p:txBody>
        </p:sp>
        <p:sp>
          <p:nvSpPr>
            <p:cNvPr id="2065" name="AutoShape 4"/>
            <p:cNvSpPr>
              <a:spLocks noChangeArrowheads="1"/>
            </p:cNvSpPr>
            <p:nvPr/>
          </p:nvSpPr>
          <p:spPr bwMode="auto">
            <a:xfrm>
              <a:off x="3581400" y="1752600"/>
              <a:ext cx="228600" cy="304800"/>
            </a:xfrm>
            <a:prstGeom prst="flowChartSort">
              <a:avLst/>
            </a:prstGeom>
            <a:solidFill>
              <a:srgbClr val="4F81BD"/>
            </a:solidFill>
            <a:ln w="9360">
              <a:solidFill>
                <a:srgbClr val="000000"/>
              </a:solidFill>
              <a:miter lim="800000"/>
              <a:headEnd/>
              <a:tailEnd/>
            </a:ln>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fr-CA" altLang="en-US"/>
            </a:p>
          </p:txBody>
        </p:sp>
        <p:sp>
          <p:nvSpPr>
            <p:cNvPr id="2066" name="AutoShape 5"/>
            <p:cNvSpPr>
              <a:spLocks noChangeArrowheads="1"/>
            </p:cNvSpPr>
            <p:nvPr/>
          </p:nvSpPr>
          <p:spPr bwMode="auto">
            <a:xfrm>
              <a:off x="2895600" y="4572000"/>
              <a:ext cx="228600" cy="304800"/>
            </a:xfrm>
            <a:prstGeom prst="flowChartSort">
              <a:avLst/>
            </a:prstGeom>
            <a:solidFill>
              <a:srgbClr val="4F81BD"/>
            </a:solidFill>
            <a:ln w="9360">
              <a:solidFill>
                <a:srgbClr val="000000"/>
              </a:solidFill>
              <a:miter lim="800000"/>
              <a:headEnd/>
              <a:tailEnd/>
            </a:ln>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fr-CA" altLang="en-US"/>
            </a:p>
          </p:txBody>
        </p:sp>
        <p:sp>
          <p:nvSpPr>
            <p:cNvPr id="2067" name="AutoShape 6"/>
            <p:cNvSpPr>
              <a:spLocks noChangeArrowheads="1"/>
            </p:cNvSpPr>
            <p:nvPr/>
          </p:nvSpPr>
          <p:spPr bwMode="auto">
            <a:xfrm>
              <a:off x="6172200" y="2057400"/>
              <a:ext cx="228600" cy="304800"/>
            </a:xfrm>
            <a:prstGeom prst="flowChartSort">
              <a:avLst/>
            </a:prstGeom>
            <a:solidFill>
              <a:srgbClr val="4F81BD"/>
            </a:solidFill>
            <a:ln w="9360">
              <a:solidFill>
                <a:srgbClr val="000000"/>
              </a:solidFill>
              <a:miter lim="800000"/>
              <a:headEnd/>
              <a:tailEnd/>
            </a:ln>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fr-CA" altLang="en-US"/>
            </a:p>
          </p:txBody>
        </p:sp>
        <p:sp>
          <p:nvSpPr>
            <p:cNvPr id="2068" name="AutoShape 7"/>
            <p:cNvSpPr>
              <a:spLocks noChangeArrowheads="1"/>
            </p:cNvSpPr>
            <p:nvPr/>
          </p:nvSpPr>
          <p:spPr bwMode="auto">
            <a:xfrm>
              <a:off x="3810000" y="2209800"/>
              <a:ext cx="228600" cy="304800"/>
            </a:xfrm>
            <a:prstGeom prst="flowChartSort">
              <a:avLst/>
            </a:prstGeom>
            <a:solidFill>
              <a:srgbClr val="4F81BD"/>
            </a:solidFill>
            <a:ln w="9360">
              <a:solidFill>
                <a:srgbClr val="000000"/>
              </a:solidFill>
              <a:miter lim="800000"/>
              <a:headEnd/>
              <a:tailEnd/>
            </a:ln>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fr-CA" altLang="en-US"/>
            </a:p>
          </p:txBody>
        </p:sp>
        <p:sp>
          <p:nvSpPr>
            <p:cNvPr id="2069" name="AutoShape 8"/>
            <p:cNvSpPr>
              <a:spLocks noChangeArrowheads="1"/>
            </p:cNvSpPr>
            <p:nvPr/>
          </p:nvSpPr>
          <p:spPr bwMode="auto">
            <a:xfrm>
              <a:off x="7010400" y="3810000"/>
              <a:ext cx="228600" cy="304800"/>
            </a:xfrm>
            <a:prstGeom prst="flowChartSort">
              <a:avLst/>
            </a:prstGeom>
            <a:solidFill>
              <a:srgbClr val="4F81BD"/>
            </a:solidFill>
            <a:ln w="9360">
              <a:solidFill>
                <a:srgbClr val="000000"/>
              </a:solidFill>
              <a:miter lim="800000"/>
              <a:headEnd/>
              <a:tailEnd/>
            </a:ln>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fr-CA" altLang="en-US"/>
            </a:p>
          </p:txBody>
        </p:sp>
        <p:sp>
          <p:nvSpPr>
            <p:cNvPr id="2070" name="AutoShape 9"/>
            <p:cNvSpPr>
              <a:spLocks noChangeArrowheads="1"/>
            </p:cNvSpPr>
            <p:nvPr/>
          </p:nvSpPr>
          <p:spPr bwMode="auto">
            <a:xfrm>
              <a:off x="6019800" y="3581400"/>
              <a:ext cx="228600" cy="304800"/>
            </a:xfrm>
            <a:prstGeom prst="flowChartSort">
              <a:avLst/>
            </a:prstGeom>
            <a:solidFill>
              <a:srgbClr val="4F81BD"/>
            </a:solidFill>
            <a:ln w="9360">
              <a:solidFill>
                <a:srgbClr val="000000"/>
              </a:solidFill>
              <a:miter lim="800000"/>
              <a:headEnd/>
              <a:tailEnd/>
            </a:ln>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fr-CA" altLang="en-US"/>
            </a:p>
          </p:txBody>
        </p:sp>
        <p:sp>
          <p:nvSpPr>
            <p:cNvPr id="2071" name="AutoShape 10"/>
            <p:cNvSpPr>
              <a:spLocks noChangeArrowheads="1"/>
            </p:cNvSpPr>
            <p:nvPr/>
          </p:nvSpPr>
          <p:spPr bwMode="auto">
            <a:xfrm>
              <a:off x="2895600" y="4267200"/>
              <a:ext cx="228600" cy="304800"/>
            </a:xfrm>
            <a:prstGeom prst="flowChartSort">
              <a:avLst/>
            </a:prstGeom>
            <a:solidFill>
              <a:srgbClr val="4F81BD"/>
            </a:solidFill>
            <a:ln w="9360">
              <a:solidFill>
                <a:srgbClr val="000000"/>
              </a:solidFill>
              <a:miter lim="800000"/>
              <a:headEnd/>
              <a:tailEnd/>
            </a:ln>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fr-CA" altLang="en-US"/>
            </a:p>
          </p:txBody>
        </p:sp>
        <p:sp>
          <p:nvSpPr>
            <p:cNvPr id="2072" name="Text Box 12"/>
            <p:cNvSpPr txBox="1">
              <a:spLocks noChangeArrowheads="1"/>
            </p:cNvSpPr>
            <p:nvPr/>
          </p:nvSpPr>
          <p:spPr bwMode="auto">
            <a:xfrm>
              <a:off x="3733800" y="1828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fr-CA" altLang="en-US"/>
            </a:p>
          </p:txBody>
        </p:sp>
        <p:grpSp>
          <p:nvGrpSpPr>
            <p:cNvPr id="2073" name="Group 2"/>
            <p:cNvGrpSpPr>
              <a:grpSpLocks/>
            </p:cNvGrpSpPr>
            <p:nvPr/>
          </p:nvGrpSpPr>
          <p:grpSpPr bwMode="auto">
            <a:xfrm>
              <a:off x="2721463" y="1087701"/>
              <a:ext cx="4962574" cy="4070879"/>
              <a:chOff x="2721463" y="1087701"/>
              <a:chExt cx="4962574" cy="4070879"/>
            </a:xfrm>
          </p:grpSpPr>
          <p:sp>
            <p:nvSpPr>
              <p:cNvPr id="2" name="Rectangle 1"/>
              <p:cNvSpPr/>
              <p:nvPr/>
            </p:nvSpPr>
            <p:spPr>
              <a:xfrm>
                <a:off x="2721463" y="1087701"/>
                <a:ext cx="2329408" cy="1888330"/>
              </a:xfrm>
              <a:prstGeom prst="rect">
                <a:avLst/>
              </a:prstGeom>
              <a:gradFill flip="none" rotWithShape="1">
                <a:gsLst>
                  <a:gs pos="0">
                    <a:schemeClr val="tx2">
                      <a:lumMod val="20000"/>
                      <a:lumOff val="80000"/>
                    </a:schemeClr>
                  </a:gs>
                  <a:gs pos="50000">
                    <a:schemeClr val="tx2">
                      <a:lumMod val="40000"/>
                      <a:lumOff val="60000"/>
                    </a:schemeClr>
                  </a:gs>
                  <a:gs pos="100000">
                    <a:schemeClr val="accent1">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30" name="Rectangle 29"/>
              <p:cNvSpPr/>
              <p:nvPr/>
            </p:nvSpPr>
            <p:spPr>
              <a:xfrm>
                <a:off x="5354629" y="1087701"/>
                <a:ext cx="2329408" cy="1888330"/>
              </a:xfrm>
              <a:prstGeom prst="rect">
                <a:avLst/>
              </a:prstGeom>
              <a:gradFill flip="none" rotWithShape="1">
                <a:gsLst>
                  <a:gs pos="0">
                    <a:srgbClr val="FCFDBF"/>
                  </a:gs>
                  <a:gs pos="50000">
                    <a:srgbClr val="ECF96F"/>
                  </a:gs>
                  <a:gs pos="100000">
                    <a:srgbClr val="C8AD0E"/>
                  </a:gs>
                </a:gsLst>
                <a:path path="circle">
                  <a:fillToRect l="100000" b="100000"/>
                </a:path>
                <a:tileRect t="-100000" r="-100000"/>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8" name="Rectangle 27"/>
              <p:cNvSpPr/>
              <p:nvPr/>
            </p:nvSpPr>
            <p:spPr>
              <a:xfrm>
                <a:off x="5354629" y="3270250"/>
                <a:ext cx="2329408" cy="1888330"/>
              </a:xfrm>
              <a:prstGeom prst="rect">
                <a:avLst/>
              </a:prstGeom>
              <a:gradFill flip="none" rotWithShape="1">
                <a:gsLst>
                  <a:gs pos="0">
                    <a:srgbClr val="F6DEEE"/>
                  </a:gs>
                  <a:gs pos="50000">
                    <a:srgbClr val="F4C8CC"/>
                  </a:gs>
                  <a:gs pos="100000">
                    <a:srgbClr val="C74191"/>
                  </a:gs>
                </a:gsLst>
                <a:path path="circle">
                  <a:fillToRect l="100000" t="100000"/>
                </a:path>
                <a:tileRect r="-100000" b="-100000"/>
              </a:gradFill>
              <a:ln>
                <a:solidFill>
                  <a:srgbClr val="9C2E6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sp>
            <p:nvSpPr>
              <p:cNvPr id="29" name="Rectangle 28"/>
              <p:cNvSpPr/>
              <p:nvPr/>
            </p:nvSpPr>
            <p:spPr>
              <a:xfrm>
                <a:off x="2726978" y="3270250"/>
                <a:ext cx="2329408" cy="1888330"/>
              </a:xfrm>
              <a:prstGeom prst="rect">
                <a:avLst/>
              </a:prstGeom>
              <a:gradFill flip="none" rotWithShape="1">
                <a:gsLst>
                  <a:gs pos="0">
                    <a:srgbClr val="C1DFC4"/>
                  </a:gs>
                  <a:gs pos="50000">
                    <a:srgbClr val="98C49F"/>
                  </a:gs>
                  <a:gs pos="100000">
                    <a:srgbClr val="3E9240"/>
                  </a:gs>
                </a:gsLst>
                <a:path path="circle">
                  <a:fillToRect t="100000" r="100000"/>
                </a:path>
                <a:tileRect l="-100000" b="-100000"/>
              </a:gradFill>
              <a:ln>
                <a:solidFill>
                  <a:srgbClr val="3E924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CA"/>
              </a:p>
            </p:txBody>
          </p:sp>
        </p:grpSp>
        <p:pic>
          <p:nvPicPr>
            <p:cNvPr id="2074" name="Picture 1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00868" y="1611226"/>
              <a:ext cx="4762511" cy="3041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p:cNvCxnSpPr/>
            <p:nvPr/>
          </p:nvCxnSpPr>
          <p:spPr>
            <a:xfrm flipV="1">
              <a:off x="4645305" y="3622842"/>
              <a:ext cx="133350" cy="206387"/>
            </a:xfrm>
            <a:prstGeom prst="straightConnector1">
              <a:avLst/>
            </a:prstGeom>
            <a:ln w="28575">
              <a:solidFill>
                <a:schemeClr val="tx2">
                  <a:lumMod val="75000"/>
                </a:schemeClr>
              </a:solidFill>
              <a:headEnd type="none" w="med" len="med"/>
              <a:tailEnd type="triangle" w="med" len="med"/>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flipV="1">
              <a:off x="4800879" y="3333900"/>
              <a:ext cx="100013" cy="204800"/>
            </a:xfrm>
            <a:prstGeom prst="straightConnector1">
              <a:avLst/>
            </a:prstGeom>
            <a:ln w="28575">
              <a:solidFill>
                <a:schemeClr val="tx2">
                  <a:lumMod val="75000"/>
                </a:schemeClr>
              </a:solidFill>
              <a:headEnd type="none" w="med" len="med"/>
              <a:tailEnd type="triangle" w="med" len="med"/>
            </a:ln>
          </p:spPr>
          <p:style>
            <a:lnRef idx="2">
              <a:schemeClr val="dk1"/>
            </a:lnRef>
            <a:fillRef idx="0">
              <a:schemeClr val="dk1"/>
            </a:fillRef>
            <a:effectRef idx="1">
              <a:schemeClr val="dk1"/>
            </a:effectRef>
            <a:fontRef idx="minor">
              <a:schemeClr val="tx1"/>
            </a:fontRef>
          </p:style>
        </p:cxnSp>
        <p:cxnSp>
          <p:nvCxnSpPr>
            <p:cNvPr id="37" name="Straight Arrow Connector 36"/>
            <p:cNvCxnSpPr/>
            <p:nvPr/>
          </p:nvCxnSpPr>
          <p:spPr>
            <a:xfrm flipV="1">
              <a:off x="4910417" y="3081473"/>
              <a:ext cx="92075" cy="206387"/>
            </a:xfrm>
            <a:prstGeom prst="straightConnector1">
              <a:avLst/>
            </a:prstGeom>
            <a:ln w="28575">
              <a:solidFill>
                <a:schemeClr val="tx2">
                  <a:lumMod val="75000"/>
                </a:schemeClr>
              </a:solidFill>
              <a:headEnd type="none" w="med" len="med"/>
              <a:tailEnd type="triangle" w="med" len="med"/>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flipV="1">
              <a:off x="5012017" y="2827458"/>
              <a:ext cx="109537" cy="206387"/>
            </a:xfrm>
            <a:prstGeom prst="straightConnector1">
              <a:avLst/>
            </a:prstGeom>
            <a:ln w="28575">
              <a:solidFill>
                <a:schemeClr val="tx2">
                  <a:lumMod val="75000"/>
                </a:schemeClr>
              </a:solidFill>
              <a:headEnd type="none" w="med" len="med"/>
              <a:tailEnd type="triangle" w="med" len="med"/>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a:xfrm flipV="1">
              <a:off x="5142191" y="2565504"/>
              <a:ext cx="120650" cy="204800"/>
            </a:xfrm>
            <a:prstGeom prst="straightConnector1">
              <a:avLst/>
            </a:prstGeom>
            <a:ln w="28575">
              <a:solidFill>
                <a:schemeClr val="tx2">
                  <a:lumMod val="75000"/>
                </a:schemeClr>
              </a:solidFill>
              <a:headEnd type="none" w="med" len="med"/>
              <a:tailEnd type="triangle" w="med" len="med"/>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flipV="1">
              <a:off x="5302528" y="2133678"/>
              <a:ext cx="277812" cy="349271"/>
            </a:xfrm>
            <a:prstGeom prst="straightConnector1">
              <a:avLst/>
            </a:prstGeom>
            <a:ln w="28575">
              <a:solidFill>
                <a:schemeClr val="tx2">
                  <a:lumMod val="75000"/>
                </a:schemeClr>
              </a:solidFill>
              <a:headEnd type="none" w="med" len="med"/>
              <a:tailEnd type="triangle" w="med" len="med"/>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5524778" y="1763769"/>
              <a:ext cx="1443035" cy="292117"/>
            </a:xfrm>
            <a:prstGeom prst="rect">
              <a:avLst/>
            </a:prstGeom>
            <a:noFill/>
          </p:spPr>
          <p:txBody>
            <a:bodyPr>
              <a:spAutoFit/>
            </a:bodyPr>
            <a:lstStyle/>
            <a:p>
              <a:pPr algn="ctr" fontAlgn="auto">
                <a:spcBef>
                  <a:spcPts val="0"/>
                </a:spcBef>
                <a:spcAft>
                  <a:spcPts val="0"/>
                </a:spcAft>
                <a:defRPr/>
              </a:pPr>
              <a:r>
                <a:rPr lang="en-CA" sz="1300" dirty="0">
                  <a:solidFill>
                    <a:schemeClr val="bg1"/>
                  </a:solidFill>
                  <a:effectLst>
                    <a:outerShdw blurRad="38100" dist="38100" dir="2700000" algn="tl">
                      <a:srgbClr val="000000">
                        <a:alpha val="43137"/>
                      </a:srgbClr>
                    </a:outerShdw>
                  </a:effectLst>
                  <a:latin typeface="Arial" pitchFamily="34" charset="0"/>
                </a:rPr>
                <a:t>conservation</a:t>
              </a:r>
              <a:endParaRPr lang="fr-CA" sz="1300" dirty="0">
                <a:solidFill>
                  <a:schemeClr val="bg1"/>
                </a:solidFill>
                <a:effectLst>
                  <a:outerShdw blurRad="38100" dist="38100" dir="2700000" algn="tl">
                    <a:srgbClr val="000000">
                      <a:alpha val="43137"/>
                    </a:srgbClr>
                  </a:outerShdw>
                </a:effectLst>
                <a:latin typeface="Arial" pitchFamily="34" charset="0"/>
              </a:endParaRPr>
            </a:p>
          </p:txBody>
        </p:sp>
        <p:sp>
          <p:nvSpPr>
            <p:cNvPr id="43" name="TextBox 42"/>
            <p:cNvSpPr txBox="1"/>
            <p:nvPr/>
          </p:nvSpPr>
          <p:spPr>
            <a:xfrm>
              <a:off x="5462548" y="4182719"/>
              <a:ext cx="1443035" cy="492472"/>
            </a:xfrm>
            <a:prstGeom prst="rect">
              <a:avLst/>
            </a:prstGeom>
            <a:noFill/>
          </p:spPr>
          <p:txBody>
            <a:bodyPr>
              <a:spAutoFit/>
            </a:bodyPr>
            <a:lstStyle/>
            <a:p>
              <a:pPr algn="ctr" fontAlgn="auto">
                <a:spcBef>
                  <a:spcPts val="0"/>
                </a:spcBef>
                <a:spcAft>
                  <a:spcPts val="0"/>
                </a:spcAft>
                <a:defRPr/>
              </a:pPr>
              <a:r>
                <a:rPr lang="fr-CA" sz="1300" dirty="0">
                  <a:solidFill>
                    <a:schemeClr val="bg1"/>
                  </a:solidFill>
                  <a:effectLst>
                    <a:outerShdw blurRad="38100" dist="38100" dir="2700000" algn="tl">
                      <a:srgbClr val="000000">
                        <a:alpha val="43137"/>
                      </a:srgbClr>
                    </a:outerShdw>
                  </a:effectLst>
                  <a:latin typeface="Arial" pitchFamily="34" charset="0"/>
                </a:rPr>
                <a:t>Creative destruction</a:t>
              </a:r>
            </a:p>
          </p:txBody>
        </p:sp>
        <p:sp>
          <p:nvSpPr>
            <p:cNvPr id="44" name="TextBox 43"/>
            <p:cNvSpPr txBox="1"/>
            <p:nvPr/>
          </p:nvSpPr>
          <p:spPr>
            <a:xfrm>
              <a:off x="3243546" y="2527402"/>
              <a:ext cx="1552571" cy="293705"/>
            </a:xfrm>
            <a:prstGeom prst="rect">
              <a:avLst/>
            </a:prstGeom>
            <a:noFill/>
          </p:spPr>
          <p:txBody>
            <a:bodyPr>
              <a:spAutoFit/>
            </a:bodyPr>
            <a:lstStyle/>
            <a:p>
              <a:pPr algn="ctr" fontAlgn="auto">
                <a:spcBef>
                  <a:spcPts val="0"/>
                </a:spcBef>
                <a:spcAft>
                  <a:spcPts val="0"/>
                </a:spcAft>
                <a:defRPr/>
              </a:pPr>
              <a:r>
                <a:rPr lang="en-CA" sz="1300" dirty="0">
                  <a:solidFill>
                    <a:schemeClr val="bg1"/>
                  </a:solidFill>
                  <a:effectLst>
                    <a:outerShdw blurRad="38100" dist="38100" dir="2700000" algn="tl">
                      <a:srgbClr val="000000">
                        <a:alpha val="43137"/>
                      </a:srgbClr>
                    </a:outerShdw>
                  </a:effectLst>
                  <a:latin typeface="Arial" pitchFamily="34" charset="0"/>
                </a:rPr>
                <a:t>reorganization</a:t>
              </a:r>
              <a:endParaRPr lang="fr-CA" sz="1300" dirty="0">
                <a:solidFill>
                  <a:schemeClr val="bg1"/>
                </a:solidFill>
                <a:effectLst>
                  <a:outerShdw blurRad="38100" dist="38100" dir="2700000" algn="tl">
                    <a:srgbClr val="000000">
                      <a:alpha val="43137"/>
                    </a:srgbClr>
                  </a:outerShdw>
                </a:effectLst>
                <a:latin typeface="Arial" pitchFamily="34" charset="0"/>
              </a:endParaRPr>
            </a:p>
          </p:txBody>
        </p:sp>
        <p:sp>
          <p:nvSpPr>
            <p:cNvPr id="45" name="TextBox 44"/>
            <p:cNvSpPr txBox="1"/>
            <p:nvPr/>
          </p:nvSpPr>
          <p:spPr>
            <a:xfrm>
              <a:off x="3322921" y="4103884"/>
              <a:ext cx="1443034" cy="292117"/>
            </a:xfrm>
            <a:prstGeom prst="rect">
              <a:avLst/>
            </a:prstGeom>
            <a:noFill/>
          </p:spPr>
          <p:txBody>
            <a:bodyPr>
              <a:spAutoFit/>
            </a:bodyPr>
            <a:lstStyle/>
            <a:p>
              <a:pPr algn="ctr" fontAlgn="auto">
                <a:spcBef>
                  <a:spcPts val="0"/>
                </a:spcBef>
                <a:spcAft>
                  <a:spcPts val="0"/>
                </a:spcAft>
                <a:defRPr/>
              </a:pPr>
              <a:r>
                <a:rPr lang="en-CA" sz="1300" dirty="0">
                  <a:solidFill>
                    <a:schemeClr val="bg1"/>
                  </a:solidFill>
                  <a:effectLst>
                    <a:outerShdw blurRad="38100" dist="38100" dir="2700000" algn="tl">
                      <a:srgbClr val="000000">
                        <a:alpha val="43137"/>
                      </a:srgbClr>
                    </a:outerShdw>
                  </a:effectLst>
                  <a:latin typeface="Arial" pitchFamily="34" charset="0"/>
                </a:rPr>
                <a:t>exploitation</a:t>
              </a:r>
              <a:endParaRPr lang="fr-CA" sz="1300" dirty="0">
                <a:solidFill>
                  <a:schemeClr val="bg1"/>
                </a:solidFill>
                <a:effectLst>
                  <a:outerShdw blurRad="38100" dist="38100" dir="2700000" algn="tl">
                    <a:srgbClr val="000000">
                      <a:alpha val="43137"/>
                    </a:srgbClr>
                  </a:outerShdw>
                </a:effectLst>
                <a:latin typeface="Arial" pitchFamily="34" charset="0"/>
              </a:endParaRPr>
            </a:p>
          </p:txBody>
        </p:sp>
        <p:sp>
          <p:nvSpPr>
            <p:cNvPr id="46" name="TextBox 45"/>
            <p:cNvSpPr txBox="1"/>
            <p:nvPr/>
          </p:nvSpPr>
          <p:spPr>
            <a:xfrm>
              <a:off x="2579973" y="3687934"/>
              <a:ext cx="409574" cy="307993"/>
            </a:xfrm>
            <a:prstGeom prst="rect">
              <a:avLst/>
            </a:prstGeom>
            <a:noFill/>
            <a:effectLst/>
          </p:spPr>
          <p:txBody>
            <a:bodyPr>
              <a:spAutoFit/>
            </a:bodyPr>
            <a:lstStyle/>
            <a:p>
              <a:pPr algn="ctr" fontAlgn="auto">
                <a:spcBef>
                  <a:spcPts val="0"/>
                </a:spcBef>
                <a:spcAft>
                  <a:spcPts val="0"/>
                </a:spcAft>
                <a:defRPr/>
              </a:pPr>
              <a:r>
                <a:rPr lang="en-CA" sz="1400" dirty="0">
                  <a:solidFill>
                    <a:schemeClr val="bg1"/>
                  </a:solidFill>
                  <a:effectLst>
                    <a:outerShdw blurRad="38100" dist="38100" dir="2700000" algn="tl">
                      <a:srgbClr val="000000">
                        <a:alpha val="43137"/>
                      </a:srgbClr>
                    </a:outerShdw>
                  </a:effectLst>
                  <a:latin typeface="+mn-lt"/>
                  <a:cs typeface="+mn-cs"/>
                </a:rPr>
                <a:t>x</a:t>
              </a:r>
              <a:endParaRPr lang="fr-CA" sz="1400" dirty="0">
                <a:solidFill>
                  <a:schemeClr val="bg1"/>
                </a:solidFill>
                <a:effectLst>
                  <a:outerShdw blurRad="38100" dist="38100" dir="2700000" algn="tl">
                    <a:srgbClr val="000000">
                      <a:alpha val="43137"/>
                    </a:srgbClr>
                  </a:outerShdw>
                </a:effectLst>
                <a:latin typeface="+mn-lt"/>
                <a:cs typeface="+mn-cs"/>
              </a:endParaRPr>
            </a:p>
          </p:txBody>
        </p:sp>
        <p:sp>
          <p:nvSpPr>
            <p:cNvPr id="18" name="Arc 17"/>
            <p:cNvSpPr/>
            <p:nvPr/>
          </p:nvSpPr>
          <p:spPr>
            <a:xfrm rot="20406406">
              <a:off x="6158189" y="1881251"/>
              <a:ext cx="1068384" cy="1779693"/>
            </a:xfrm>
            <a:prstGeom prst="arc">
              <a:avLst>
                <a:gd name="adj1" fmla="val 17945254"/>
                <a:gd name="adj2" fmla="val 2893605"/>
              </a:avLst>
            </a:prstGeom>
            <a:ln w="28575">
              <a:solidFill>
                <a:schemeClr val="bg1"/>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CA">
                <a:ln w="38100">
                  <a:solidFill>
                    <a:schemeClr val="tx1"/>
                  </a:solidFill>
                </a:ln>
              </a:endParaRPr>
            </a:p>
          </p:txBody>
        </p:sp>
        <p:sp>
          <p:nvSpPr>
            <p:cNvPr id="6" name="Arc 5"/>
            <p:cNvSpPr/>
            <p:nvPr/>
          </p:nvSpPr>
          <p:spPr>
            <a:xfrm rot="4480222">
              <a:off x="6072436" y="3318060"/>
              <a:ext cx="893815" cy="1163635"/>
            </a:xfrm>
            <a:prstGeom prst="arc">
              <a:avLst>
                <a:gd name="adj1" fmla="val 17717586"/>
                <a:gd name="adj2" fmla="val 0"/>
              </a:avLst>
            </a:prstGeom>
            <a:ln w="28575">
              <a:solidFill>
                <a:schemeClr val="bg1"/>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CA"/>
            </a:p>
          </p:txBody>
        </p:sp>
        <p:sp>
          <p:nvSpPr>
            <p:cNvPr id="47" name="Arc 46"/>
            <p:cNvSpPr/>
            <p:nvPr/>
          </p:nvSpPr>
          <p:spPr>
            <a:xfrm rot="8859863">
              <a:off x="5178703" y="2889373"/>
              <a:ext cx="893761" cy="1524091"/>
            </a:xfrm>
            <a:prstGeom prst="arc">
              <a:avLst>
                <a:gd name="adj1" fmla="val 17717586"/>
                <a:gd name="adj2" fmla="val 0"/>
              </a:avLst>
            </a:prstGeom>
            <a:ln w="28575">
              <a:solidFill>
                <a:schemeClr val="bg1"/>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CA"/>
            </a:p>
          </p:txBody>
        </p:sp>
        <p:sp>
          <p:nvSpPr>
            <p:cNvPr id="48" name="Arc 47"/>
            <p:cNvSpPr/>
            <p:nvPr/>
          </p:nvSpPr>
          <p:spPr>
            <a:xfrm rot="7682888" flipH="1">
              <a:off x="3811048" y="2623487"/>
              <a:ext cx="882703" cy="1163635"/>
            </a:xfrm>
            <a:prstGeom prst="arc">
              <a:avLst>
                <a:gd name="adj1" fmla="val 19799230"/>
                <a:gd name="adj2" fmla="val 0"/>
              </a:avLst>
            </a:prstGeom>
            <a:ln w="28575">
              <a:solidFill>
                <a:schemeClr val="bg1"/>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CA"/>
            </a:p>
          </p:txBody>
        </p:sp>
        <p:sp>
          <p:nvSpPr>
            <p:cNvPr id="49" name="Arc 48"/>
            <p:cNvSpPr/>
            <p:nvPr/>
          </p:nvSpPr>
          <p:spPr>
            <a:xfrm rot="1482054" flipH="1">
              <a:off x="3418171" y="2652822"/>
              <a:ext cx="498474" cy="814436"/>
            </a:xfrm>
            <a:prstGeom prst="arc">
              <a:avLst>
                <a:gd name="adj1" fmla="val 19781408"/>
                <a:gd name="adj2" fmla="val 0"/>
              </a:avLst>
            </a:prstGeom>
            <a:ln w="28575">
              <a:solidFill>
                <a:schemeClr val="bg1"/>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CA"/>
            </a:p>
          </p:txBody>
        </p:sp>
        <p:sp>
          <p:nvSpPr>
            <p:cNvPr id="50" name="Arc 49"/>
            <p:cNvSpPr/>
            <p:nvPr/>
          </p:nvSpPr>
          <p:spPr>
            <a:xfrm rot="2174432" flipH="1">
              <a:off x="2886359" y="3554576"/>
              <a:ext cx="309562" cy="630275"/>
            </a:xfrm>
            <a:prstGeom prst="arc">
              <a:avLst>
                <a:gd name="adj1" fmla="val 19066139"/>
                <a:gd name="adj2" fmla="val 0"/>
              </a:avLst>
            </a:prstGeom>
            <a:ln w="28575">
              <a:solidFill>
                <a:schemeClr val="bg1"/>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CA"/>
            </a:p>
          </p:txBody>
        </p:sp>
        <p:cxnSp>
          <p:nvCxnSpPr>
            <p:cNvPr id="51" name="Straight Arrow Connector 50"/>
            <p:cNvCxnSpPr/>
            <p:nvPr/>
          </p:nvCxnSpPr>
          <p:spPr>
            <a:xfrm>
              <a:off x="3381658" y="4114996"/>
              <a:ext cx="131763" cy="95256"/>
            </a:xfrm>
            <a:prstGeom prst="straightConnector1">
              <a:avLst/>
            </a:prstGeom>
            <a:ln w="28575">
              <a:solidFill>
                <a:schemeClr val="bg1"/>
              </a:solidFill>
              <a:headEnd type="none" w="med" len="med"/>
              <a:tailEnd type="triangle" w="med" len="med"/>
            </a:ln>
          </p:spPr>
          <p:style>
            <a:lnRef idx="2">
              <a:schemeClr val="dk1"/>
            </a:lnRef>
            <a:fillRef idx="0">
              <a:schemeClr val="dk1"/>
            </a:fillRef>
            <a:effectRef idx="1">
              <a:schemeClr val="dk1"/>
            </a:effectRef>
            <a:fontRef idx="minor">
              <a:schemeClr val="tx1"/>
            </a:fontRef>
          </p:style>
        </p:cxnSp>
        <p:sp>
          <p:nvSpPr>
            <p:cNvPr id="12" name="Arc 11"/>
            <p:cNvSpPr/>
            <p:nvPr/>
          </p:nvSpPr>
          <p:spPr>
            <a:xfrm rot="3703638">
              <a:off x="3109374" y="3226756"/>
              <a:ext cx="914454" cy="592137"/>
            </a:xfrm>
            <a:prstGeom prst="arc">
              <a:avLst>
                <a:gd name="adj1" fmla="val 5400000"/>
                <a:gd name="adj2" fmla="val 8990038"/>
              </a:avLst>
            </a:prstGeom>
            <a:ln w="28575">
              <a:solidFill>
                <a:schemeClr val="bg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CA"/>
            </a:p>
          </p:txBody>
        </p:sp>
        <p:sp>
          <p:nvSpPr>
            <p:cNvPr id="2094" name="TextBox 54"/>
            <p:cNvSpPr txBox="1">
              <a:spLocks noChangeArrowheads="1"/>
            </p:cNvSpPr>
            <p:nvPr/>
          </p:nvSpPr>
          <p:spPr bwMode="auto">
            <a:xfrm>
              <a:off x="2746052" y="964895"/>
              <a:ext cx="4577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l-GR" altLang="en-US" sz="3600"/>
                <a:t>α</a:t>
              </a:r>
              <a:endParaRPr lang="fr-CA" altLang="en-US" sz="3600"/>
            </a:p>
          </p:txBody>
        </p:sp>
        <p:sp>
          <p:nvSpPr>
            <p:cNvPr id="2095" name="TextBox 55"/>
            <p:cNvSpPr txBox="1">
              <a:spLocks noChangeArrowheads="1"/>
            </p:cNvSpPr>
            <p:nvPr/>
          </p:nvSpPr>
          <p:spPr bwMode="auto">
            <a:xfrm>
              <a:off x="7195476" y="4562773"/>
              <a:ext cx="4577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l-GR" altLang="en-US" sz="3600"/>
                <a:t>Ω</a:t>
              </a:r>
              <a:endParaRPr lang="fr-CA" altLang="en-US" sz="3600"/>
            </a:p>
          </p:txBody>
        </p:sp>
        <p:sp>
          <p:nvSpPr>
            <p:cNvPr id="2096" name="TextBox 56"/>
            <p:cNvSpPr txBox="1">
              <a:spLocks noChangeArrowheads="1"/>
            </p:cNvSpPr>
            <p:nvPr/>
          </p:nvSpPr>
          <p:spPr bwMode="auto">
            <a:xfrm>
              <a:off x="7252412" y="1039001"/>
              <a:ext cx="45779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CA" altLang="en-US" sz="3200"/>
                <a:t>K</a:t>
              </a:r>
              <a:endParaRPr lang="fr-CA" altLang="en-US" sz="3200"/>
            </a:p>
          </p:txBody>
        </p:sp>
        <p:sp>
          <p:nvSpPr>
            <p:cNvPr id="2097" name="TextBox 57"/>
            <p:cNvSpPr txBox="1">
              <a:spLocks noChangeArrowheads="1"/>
            </p:cNvSpPr>
            <p:nvPr/>
          </p:nvSpPr>
          <p:spPr bwMode="auto">
            <a:xfrm>
              <a:off x="2818060" y="4567797"/>
              <a:ext cx="4577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CA" altLang="en-US" sz="3600"/>
                <a:t>r</a:t>
              </a:r>
              <a:endParaRPr lang="fr-CA" altLang="en-US" sz="3600"/>
            </a:p>
          </p:txBody>
        </p:sp>
        <p:cxnSp>
          <p:nvCxnSpPr>
            <p:cNvPr id="10" name="Straight Arrow Connector 9"/>
            <p:cNvCxnSpPr>
              <a:endCxn id="2056" idx="3"/>
            </p:cNvCxnSpPr>
            <p:nvPr/>
          </p:nvCxnSpPr>
          <p:spPr>
            <a:xfrm flipH="1" flipV="1">
              <a:off x="1998949" y="3103699"/>
              <a:ext cx="1217609" cy="6350"/>
            </a:xfrm>
            <a:prstGeom prst="straightConnector1">
              <a:avLst/>
            </a:prstGeom>
            <a:ln w="28575">
              <a:solidFill>
                <a:schemeClr val="accent2"/>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7272611" y="3110049"/>
              <a:ext cx="539749" cy="3175"/>
            </a:xfrm>
            <a:prstGeom prst="straightConnector1">
              <a:avLst/>
            </a:prstGeom>
            <a:ln w="28575">
              <a:solidFill>
                <a:schemeClr val="accent2"/>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endCxn id="2054" idx="2"/>
            </p:cNvCxnSpPr>
            <p:nvPr/>
          </p:nvCxnSpPr>
          <p:spPr>
            <a:xfrm flipV="1">
              <a:off x="5192991" y="820738"/>
              <a:ext cx="0" cy="1662211"/>
            </a:xfrm>
            <a:prstGeom prst="straightConnector1">
              <a:avLst/>
            </a:prstGeom>
            <a:ln w="28575">
              <a:solidFill>
                <a:schemeClr val="accent2"/>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5192991" y="4016565"/>
              <a:ext cx="26987" cy="1789220"/>
            </a:xfrm>
            <a:prstGeom prst="straightConnector1">
              <a:avLst/>
            </a:prstGeom>
            <a:ln w="28575">
              <a:solidFill>
                <a:schemeClr val="accent2"/>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76" name="Text Box 24"/>
          <p:cNvSpPr txBox="1">
            <a:spLocks noChangeArrowheads="1"/>
          </p:cNvSpPr>
          <p:nvPr/>
        </p:nvSpPr>
        <p:spPr bwMode="auto">
          <a:xfrm>
            <a:off x="395536" y="2420888"/>
            <a:ext cx="551090" cy="1368152"/>
          </a:xfrm>
          <a:prstGeom prst="rect">
            <a:avLst/>
          </a:prstGeom>
          <a:noFill/>
          <a:ln w="9525">
            <a:noFill/>
            <a:round/>
            <a:headEnd/>
            <a:tailEnd/>
          </a:ln>
        </p:spPr>
        <p:txBody>
          <a:bodyPr vert="vert270" lIns="90000" tIns="46800" rIns="90000" bIns="46800">
            <a:spAutoFit/>
            <a:scene3d>
              <a:camera prst="orthographicFront"/>
              <a:lightRig rig="threePt" dir="t"/>
            </a:scene3d>
            <a:sp3d extrusionH="57150">
              <a:bevelT w="38100" h="38100"/>
            </a:sp3d>
          </a:bodyPr>
          <a:lstStyle/>
          <a:p>
            <a:pPr algn="ctr" fontAlgn="auto">
              <a:spcBef>
                <a:spcPts val="125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dirty="0">
                <a:ln w="1905"/>
                <a:solidFill>
                  <a:schemeClr val="accent3">
                    <a:lumMod val="75000"/>
                  </a:schemeClr>
                </a:solidFill>
                <a:effectLst>
                  <a:innerShdw blurRad="69850" dist="43180" dir="5400000">
                    <a:srgbClr val="000000">
                      <a:alpha val="65000"/>
                    </a:srgbClr>
                  </a:innerShdw>
                </a:effectLst>
                <a:latin typeface="Arial" pitchFamily="34" charset="0"/>
              </a:rPr>
              <a:t>Capital</a:t>
            </a:r>
            <a:endParaRPr lang="en-US" sz="2400" b="1" dirty="0">
              <a:solidFill>
                <a:schemeClr val="accent3">
                  <a:lumMod val="75000"/>
                </a:schemeClr>
              </a:solidFill>
              <a:latin typeface="Arial" pitchFamily="34" charset="0"/>
            </a:endParaRPr>
          </a:p>
        </p:txBody>
      </p:sp>
    </p:spTree>
    <p:extLst>
      <p:ext uri="{BB962C8B-B14F-4D97-AF65-F5344CB8AC3E}">
        <p14:creationId xmlns:p14="http://schemas.microsoft.com/office/powerpoint/2010/main" val="288868263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fill="hold" nodeType="withEffect">
                                  <p:stCondLst>
                                    <p:cond delay="0"/>
                                  </p:stCondLst>
                                  <p:childTnLst>
                                    <p:set>
                                      <p:cBhvr additive="repl">
                                        <p:cTn id="6" dur="1" fill="hold">
                                          <p:stCondLst>
                                            <p:cond delay="0"/>
                                          </p:stCondLst>
                                        </p:cTn>
                                        <p:tgtEl>
                                          <p:spTgt spid="21527"/>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61"/>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63"/>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3C7F55-DC52-46F0-AF9B-A09D5F640816}"/>
              </a:ext>
            </a:extLst>
          </p:cNvPr>
          <p:cNvSpPr>
            <a:spLocks noGrp="1"/>
          </p:cNvSpPr>
          <p:nvPr>
            <p:ph type="title"/>
          </p:nvPr>
        </p:nvSpPr>
        <p:spPr/>
        <p:txBody>
          <a:bodyPr/>
          <a:lstStyle/>
          <a:p>
            <a:r>
              <a:rPr lang="fr-CA" dirty="0"/>
              <a:t>Phases</a:t>
            </a:r>
          </a:p>
        </p:txBody>
      </p:sp>
      <p:sp>
        <p:nvSpPr>
          <p:cNvPr id="3" name="Espace réservé du contenu 2">
            <a:extLst>
              <a:ext uri="{FF2B5EF4-FFF2-40B4-BE49-F238E27FC236}">
                <a16:creationId xmlns:a16="http://schemas.microsoft.com/office/drawing/2014/main" id="{49AAA1F8-B778-4A81-92AE-58B168B7C761}"/>
              </a:ext>
            </a:extLst>
          </p:cNvPr>
          <p:cNvSpPr>
            <a:spLocks noGrp="1"/>
          </p:cNvSpPr>
          <p:nvPr>
            <p:ph idx="1"/>
          </p:nvPr>
        </p:nvSpPr>
        <p:spPr/>
        <p:txBody>
          <a:bodyPr/>
          <a:lstStyle/>
          <a:p>
            <a:pPr marL="0" indent="0">
              <a:buNone/>
            </a:pPr>
            <a:r>
              <a:rPr lang="en-CA" dirty="0"/>
              <a:t>The Adaptive Cycle is divided in four phases, inspired by the ecosystem, which reflects the phases that organizations or projects experience in their evolution:  </a:t>
            </a:r>
            <a:endParaRPr lang="fr-CA" dirty="0"/>
          </a:p>
          <a:p>
            <a:pPr lvl="0"/>
            <a:r>
              <a:rPr lang="en-CA" dirty="0"/>
              <a:t>Conservation</a:t>
            </a:r>
            <a:endParaRPr lang="fr-CA" dirty="0"/>
          </a:p>
          <a:p>
            <a:pPr lvl="0"/>
            <a:r>
              <a:rPr lang="en-CA" dirty="0"/>
              <a:t>Creative Destruction – Release</a:t>
            </a:r>
            <a:r>
              <a:rPr lang="fr-CA" dirty="0"/>
              <a:t> </a:t>
            </a:r>
          </a:p>
          <a:p>
            <a:pPr lvl="0"/>
            <a:r>
              <a:rPr lang="en-CA" dirty="0"/>
              <a:t>Exploration - Reorganization – Renewal</a:t>
            </a:r>
            <a:endParaRPr lang="fr-CA" dirty="0"/>
          </a:p>
          <a:p>
            <a:pPr lvl="0"/>
            <a:r>
              <a:rPr lang="en-CA" dirty="0"/>
              <a:t>Exploitation – Growth</a:t>
            </a:r>
            <a:endParaRPr lang="fr-CA" dirty="0"/>
          </a:p>
          <a:p>
            <a:endParaRPr lang="fr-CA" dirty="0"/>
          </a:p>
        </p:txBody>
      </p:sp>
    </p:spTree>
    <p:extLst>
      <p:ext uri="{BB962C8B-B14F-4D97-AF65-F5344CB8AC3E}">
        <p14:creationId xmlns:p14="http://schemas.microsoft.com/office/powerpoint/2010/main" val="963945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676E25-DF4E-4FDF-9196-DAA0AB734A5D}"/>
              </a:ext>
            </a:extLst>
          </p:cNvPr>
          <p:cNvSpPr>
            <a:spLocks noGrp="1"/>
          </p:cNvSpPr>
          <p:nvPr>
            <p:ph type="title"/>
          </p:nvPr>
        </p:nvSpPr>
        <p:spPr/>
        <p:txBody>
          <a:bodyPr/>
          <a:lstStyle/>
          <a:p>
            <a:r>
              <a:rPr lang="fr-CA" dirty="0"/>
              <a:t>Conservation phase</a:t>
            </a:r>
          </a:p>
        </p:txBody>
      </p:sp>
      <p:sp>
        <p:nvSpPr>
          <p:cNvPr id="3" name="Espace réservé du contenu 2">
            <a:extLst>
              <a:ext uri="{FF2B5EF4-FFF2-40B4-BE49-F238E27FC236}">
                <a16:creationId xmlns:a16="http://schemas.microsoft.com/office/drawing/2014/main" id="{81C2699B-3BED-424A-9D1E-9B07629476E3}"/>
              </a:ext>
            </a:extLst>
          </p:cNvPr>
          <p:cNvSpPr>
            <a:spLocks noGrp="1"/>
          </p:cNvSpPr>
          <p:nvPr>
            <p:ph idx="1"/>
          </p:nvPr>
        </p:nvSpPr>
        <p:spPr/>
        <p:txBody>
          <a:bodyPr/>
          <a:lstStyle/>
          <a:p>
            <a:pPr lvl="0"/>
            <a:r>
              <a:rPr lang="en-CA" sz="2600" dirty="0"/>
              <a:t>Mature product or program</a:t>
            </a:r>
            <a:endParaRPr lang="fr-CA" sz="2600" dirty="0"/>
          </a:p>
          <a:p>
            <a:pPr lvl="0"/>
            <a:r>
              <a:rPr lang="en-CA" sz="2600" dirty="0"/>
              <a:t>Standards are set, with measurable benchmarks in place</a:t>
            </a:r>
            <a:endParaRPr lang="fr-CA" sz="2600" dirty="0"/>
          </a:p>
          <a:p>
            <a:pPr lvl="0"/>
            <a:r>
              <a:rPr lang="en-CA" sz="2600" dirty="0"/>
              <a:t>Return on investment</a:t>
            </a:r>
            <a:endParaRPr lang="fr-CA" sz="2600" dirty="0"/>
          </a:p>
          <a:p>
            <a:pPr lvl="0"/>
            <a:r>
              <a:rPr lang="en-CA" sz="2600" dirty="0"/>
              <a:t>Comfortable and easy since processes are working and clear</a:t>
            </a:r>
            <a:endParaRPr lang="fr-CA" sz="2600" dirty="0"/>
          </a:p>
          <a:p>
            <a:pPr lvl="0"/>
            <a:r>
              <a:rPr lang="en-CA" sz="2600" dirty="0"/>
              <a:t>Employees, volunteers, and partners know what is expected of them</a:t>
            </a:r>
            <a:endParaRPr lang="fr-CA" sz="2600" dirty="0"/>
          </a:p>
          <a:p>
            <a:pPr lvl="0"/>
            <a:r>
              <a:rPr lang="en-CA" sz="2600" dirty="0"/>
              <a:t>Sustainable, accessible resources</a:t>
            </a:r>
            <a:endParaRPr lang="fr-CA" sz="2600" dirty="0"/>
          </a:p>
          <a:p>
            <a:pPr lvl="0"/>
            <a:r>
              <a:rPr lang="en-CA" sz="2600" dirty="0"/>
              <a:t>Phase of high visibility for the project and the organization</a:t>
            </a:r>
            <a:endParaRPr lang="fr-CA" sz="2600" dirty="0"/>
          </a:p>
          <a:p>
            <a:endParaRPr lang="fr-CA" dirty="0"/>
          </a:p>
        </p:txBody>
      </p:sp>
    </p:spTree>
    <p:extLst>
      <p:ext uri="{BB962C8B-B14F-4D97-AF65-F5344CB8AC3E}">
        <p14:creationId xmlns:p14="http://schemas.microsoft.com/office/powerpoint/2010/main" val="209729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25F784-1B8E-48D2-BC19-52C5C72325C9}"/>
              </a:ext>
            </a:extLst>
          </p:cNvPr>
          <p:cNvSpPr>
            <a:spLocks noGrp="1"/>
          </p:cNvSpPr>
          <p:nvPr>
            <p:ph type="title"/>
          </p:nvPr>
        </p:nvSpPr>
        <p:spPr/>
        <p:txBody>
          <a:bodyPr/>
          <a:lstStyle/>
          <a:p>
            <a:r>
              <a:rPr lang="fr-CA" dirty="0"/>
              <a:t>Transition </a:t>
            </a:r>
            <a:r>
              <a:rPr lang="fr-CA" dirty="0" err="1"/>
              <a:t>toward</a:t>
            </a:r>
            <a:r>
              <a:rPr lang="fr-CA" dirty="0"/>
              <a:t> Creative destruction</a:t>
            </a:r>
          </a:p>
        </p:txBody>
      </p:sp>
      <p:sp>
        <p:nvSpPr>
          <p:cNvPr id="3" name="Espace réservé du contenu 2">
            <a:extLst>
              <a:ext uri="{FF2B5EF4-FFF2-40B4-BE49-F238E27FC236}">
                <a16:creationId xmlns:a16="http://schemas.microsoft.com/office/drawing/2014/main" id="{B65D34A7-FC21-490C-B352-82326870FD19}"/>
              </a:ext>
            </a:extLst>
          </p:cNvPr>
          <p:cNvSpPr>
            <a:spLocks noGrp="1"/>
          </p:cNvSpPr>
          <p:nvPr>
            <p:ph idx="1"/>
          </p:nvPr>
        </p:nvSpPr>
        <p:spPr/>
        <p:txBody>
          <a:bodyPr/>
          <a:lstStyle/>
          <a:p>
            <a:r>
              <a:rPr lang="en-CA" dirty="0"/>
              <a:t>It is harder to get things done</a:t>
            </a:r>
          </a:p>
          <a:p>
            <a:r>
              <a:rPr lang="en-CA" dirty="0"/>
              <a:t>Volunteers are harder to recruit</a:t>
            </a:r>
          </a:p>
          <a:p>
            <a:r>
              <a:rPr lang="en-CA" dirty="0"/>
              <a:t>Partners are not contributing as much are usual or are no longer contributing</a:t>
            </a:r>
          </a:p>
          <a:p>
            <a:r>
              <a:rPr lang="en-CA" dirty="0"/>
              <a:t>Some positions are harder or impossible to fill</a:t>
            </a:r>
          </a:p>
          <a:p>
            <a:pPr marL="0" indent="0">
              <a:buNone/>
            </a:pPr>
            <a:r>
              <a:rPr lang="en-CA" dirty="0"/>
              <a:t>A successful transition: Start asking tough questions </a:t>
            </a:r>
          </a:p>
        </p:txBody>
      </p:sp>
    </p:spTree>
    <p:extLst>
      <p:ext uri="{BB962C8B-B14F-4D97-AF65-F5344CB8AC3E}">
        <p14:creationId xmlns:p14="http://schemas.microsoft.com/office/powerpoint/2010/main" val="3951786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EECD8B-5000-4DE5-8B18-4CE0B19D588A}"/>
              </a:ext>
            </a:extLst>
          </p:cNvPr>
          <p:cNvSpPr>
            <a:spLocks noGrp="1"/>
          </p:cNvSpPr>
          <p:nvPr>
            <p:ph type="title"/>
          </p:nvPr>
        </p:nvSpPr>
        <p:spPr/>
        <p:txBody>
          <a:bodyPr/>
          <a:lstStyle/>
          <a:p>
            <a:r>
              <a:rPr lang="fr-CA" dirty="0"/>
              <a:t>Creative destruction phase</a:t>
            </a:r>
          </a:p>
        </p:txBody>
      </p:sp>
      <p:sp>
        <p:nvSpPr>
          <p:cNvPr id="3" name="Espace réservé du contenu 2">
            <a:extLst>
              <a:ext uri="{FF2B5EF4-FFF2-40B4-BE49-F238E27FC236}">
                <a16:creationId xmlns:a16="http://schemas.microsoft.com/office/drawing/2014/main" id="{3BEE6676-ECB2-4B64-91DF-7DA1D5A27241}"/>
              </a:ext>
            </a:extLst>
          </p:cNvPr>
          <p:cNvSpPr>
            <a:spLocks noGrp="1"/>
          </p:cNvSpPr>
          <p:nvPr>
            <p:ph idx="1"/>
          </p:nvPr>
        </p:nvSpPr>
        <p:spPr>
          <a:xfrm>
            <a:off x="457200" y="1417638"/>
            <a:ext cx="8229600" cy="4525963"/>
          </a:xfrm>
        </p:spPr>
        <p:txBody>
          <a:bodyPr/>
          <a:lstStyle/>
          <a:p>
            <a:pPr lvl="0"/>
            <a:r>
              <a:rPr lang="en-CA" sz="2800" dirty="0"/>
              <a:t>The board, management, employees may feel lost, with the sense that the organization is going nowhere; the program or the project no longer works or resonates for the community</a:t>
            </a:r>
            <a:endParaRPr lang="fr-CA" sz="2800" dirty="0"/>
          </a:p>
          <a:p>
            <a:pPr lvl="0"/>
            <a:r>
              <a:rPr lang="en-CA" sz="2800" dirty="0"/>
              <a:t>Board meetings may be more administrative/operational instead of strategic</a:t>
            </a:r>
            <a:endParaRPr lang="fr-CA" sz="2800" dirty="0"/>
          </a:p>
          <a:p>
            <a:pPr lvl="0"/>
            <a:r>
              <a:rPr lang="en-CA" sz="2800" dirty="0"/>
              <a:t>Lost of interest in the organization may be generalized</a:t>
            </a:r>
            <a:endParaRPr lang="fr-CA" sz="2800" dirty="0"/>
          </a:p>
          <a:p>
            <a:pPr lvl="0"/>
            <a:r>
              <a:rPr lang="en-CA" sz="2800" dirty="0"/>
              <a:t>The Board and Management may seemed disoriented, operating  without a clear purpose</a:t>
            </a:r>
            <a:endParaRPr lang="fr-CA" sz="2800" dirty="0"/>
          </a:p>
        </p:txBody>
      </p:sp>
    </p:spTree>
    <p:extLst>
      <p:ext uri="{BB962C8B-B14F-4D97-AF65-F5344CB8AC3E}">
        <p14:creationId xmlns:p14="http://schemas.microsoft.com/office/powerpoint/2010/main" val="288273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9C7A6C-0722-43FA-B546-5B41C9255432}"/>
              </a:ext>
            </a:extLst>
          </p:cNvPr>
          <p:cNvSpPr>
            <a:spLocks noGrp="1"/>
          </p:cNvSpPr>
          <p:nvPr>
            <p:ph type="title"/>
          </p:nvPr>
        </p:nvSpPr>
        <p:spPr/>
        <p:txBody>
          <a:bodyPr/>
          <a:lstStyle/>
          <a:p>
            <a:r>
              <a:rPr lang="fr-CA" dirty="0"/>
              <a:t>Transition </a:t>
            </a:r>
            <a:r>
              <a:rPr lang="fr-CA" dirty="0" err="1"/>
              <a:t>toward</a:t>
            </a:r>
            <a:r>
              <a:rPr lang="fr-CA" dirty="0"/>
              <a:t> </a:t>
            </a:r>
            <a:r>
              <a:rPr lang="fr-CA" dirty="0" err="1"/>
              <a:t>Reorganization</a:t>
            </a:r>
            <a:endParaRPr lang="fr-CA" dirty="0"/>
          </a:p>
        </p:txBody>
      </p:sp>
      <p:sp>
        <p:nvSpPr>
          <p:cNvPr id="3" name="Espace réservé du contenu 2">
            <a:extLst>
              <a:ext uri="{FF2B5EF4-FFF2-40B4-BE49-F238E27FC236}">
                <a16:creationId xmlns:a16="http://schemas.microsoft.com/office/drawing/2014/main" id="{B2DDF87C-C74C-4DD7-A5DF-E232C90D64B4}"/>
              </a:ext>
            </a:extLst>
          </p:cNvPr>
          <p:cNvSpPr>
            <a:spLocks noGrp="1"/>
          </p:cNvSpPr>
          <p:nvPr>
            <p:ph idx="1"/>
          </p:nvPr>
        </p:nvSpPr>
        <p:spPr/>
        <p:txBody>
          <a:bodyPr/>
          <a:lstStyle/>
          <a:p>
            <a:r>
              <a:rPr lang="fr-CA" dirty="0" err="1"/>
              <a:t>Ask</a:t>
            </a:r>
            <a:r>
              <a:rPr lang="fr-CA" dirty="0"/>
              <a:t> the tough questions and </a:t>
            </a:r>
            <a:r>
              <a:rPr lang="fr-CA" dirty="0" err="1"/>
              <a:t>answer</a:t>
            </a:r>
            <a:r>
              <a:rPr lang="fr-CA" dirty="0"/>
              <a:t> </a:t>
            </a:r>
            <a:r>
              <a:rPr lang="fr-CA" dirty="0" err="1"/>
              <a:t>them</a:t>
            </a:r>
            <a:r>
              <a:rPr lang="fr-CA" dirty="0"/>
              <a:t> </a:t>
            </a:r>
            <a:r>
              <a:rPr lang="fr-CA" dirty="0" err="1"/>
              <a:t>truly</a:t>
            </a:r>
            <a:endParaRPr lang="fr-CA" dirty="0"/>
          </a:p>
          <a:p>
            <a:r>
              <a:rPr lang="fr-CA" dirty="0"/>
              <a:t>Go back to the essence </a:t>
            </a:r>
            <a:r>
              <a:rPr lang="fr-CA" dirty="0" err="1"/>
              <a:t>so</a:t>
            </a:r>
            <a:r>
              <a:rPr lang="fr-CA" dirty="0"/>
              <a:t> </a:t>
            </a:r>
            <a:r>
              <a:rPr lang="fr-CA" dirty="0" err="1"/>
              <a:t>we</a:t>
            </a:r>
            <a:r>
              <a:rPr lang="fr-CA" dirty="0"/>
              <a:t> can </a:t>
            </a:r>
            <a:r>
              <a:rPr lang="fr-CA" dirty="0" err="1"/>
              <a:t>discern</a:t>
            </a:r>
            <a:r>
              <a:rPr lang="fr-CA" dirty="0"/>
              <a:t> </a:t>
            </a:r>
            <a:r>
              <a:rPr lang="fr-CA" dirty="0" err="1"/>
              <a:t>what</a:t>
            </a:r>
            <a:r>
              <a:rPr lang="fr-CA" dirty="0"/>
              <a:t> </a:t>
            </a:r>
            <a:r>
              <a:rPr lang="fr-CA" dirty="0" err="1"/>
              <a:t>should</a:t>
            </a:r>
            <a:r>
              <a:rPr lang="fr-CA" dirty="0"/>
              <a:t> </a:t>
            </a:r>
            <a:r>
              <a:rPr lang="fr-CA" dirty="0" err="1"/>
              <a:t>be</a:t>
            </a:r>
            <a:r>
              <a:rPr lang="fr-CA" dirty="0"/>
              <a:t> </a:t>
            </a:r>
            <a:r>
              <a:rPr lang="fr-CA" dirty="0" err="1"/>
              <a:t>keep</a:t>
            </a:r>
            <a:r>
              <a:rPr lang="fr-CA" dirty="0"/>
              <a:t>, </a:t>
            </a:r>
            <a:r>
              <a:rPr lang="fr-CA" dirty="0" err="1"/>
              <a:t>what</a:t>
            </a:r>
            <a:r>
              <a:rPr lang="fr-CA" dirty="0"/>
              <a:t> </a:t>
            </a:r>
            <a:r>
              <a:rPr lang="fr-CA" dirty="0" err="1"/>
              <a:t>should</a:t>
            </a:r>
            <a:r>
              <a:rPr lang="fr-CA" dirty="0"/>
              <a:t> </a:t>
            </a:r>
            <a:r>
              <a:rPr lang="fr-CA" dirty="0" err="1"/>
              <a:t>we</a:t>
            </a:r>
            <a:r>
              <a:rPr lang="fr-CA" dirty="0"/>
              <a:t> let go</a:t>
            </a:r>
          </a:p>
          <a:p>
            <a:r>
              <a:rPr lang="fr-CA" dirty="0"/>
              <a:t>A </a:t>
            </a:r>
            <a:r>
              <a:rPr lang="fr-CA" dirty="0" err="1"/>
              <a:t>successful</a:t>
            </a:r>
            <a:r>
              <a:rPr lang="fr-CA" dirty="0"/>
              <a:t> transition: The organisation </a:t>
            </a:r>
            <a:r>
              <a:rPr lang="fr-CA" dirty="0" err="1"/>
              <a:t>is</a:t>
            </a:r>
            <a:r>
              <a:rPr lang="fr-CA" dirty="0"/>
              <a:t> </a:t>
            </a:r>
            <a:r>
              <a:rPr lang="fr-CA" dirty="0" err="1"/>
              <a:t>clear</a:t>
            </a:r>
            <a:r>
              <a:rPr lang="fr-CA" dirty="0"/>
              <a:t> about </a:t>
            </a:r>
            <a:r>
              <a:rPr lang="fr-CA" dirty="0" err="1"/>
              <a:t>its</a:t>
            </a:r>
            <a:r>
              <a:rPr lang="fr-CA" dirty="0"/>
              <a:t> essence </a:t>
            </a:r>
            <a:r>
              <a:rPr lang="fr-CA"/>
              <a:t>and mission</a:t>
            </a:r>
            <a:endParaRPr lang="fr-CA" dirty="0"/>
          </a:p>
          <a:p>
            <a:endParaRPr lang="fr-CA" dirty="0"/>
          </a:p>
        </p:txBody>
      </p:sp>
    </p:spTree>
    <p:extLst>
      <p:ext uri="{BB962C8B-B14F-4D97-AF65-F5344CB8AC3E}">
        <p14:creationId xmlns:p14="http://schemas.microsoft.com/office/powerpoint/2010/main" val="1123748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98844F-3AF1-459C-891B-7DAA342BF1D1}"/>
              </a:ext>
            </a:extLst>
          </p:cNvPr>
          <p:cNvSpPr>
            <a:spLocks noGrp="1"/>
          </p:cNvSpPr>
          <p:nvPr>
            <p:ph type="title"/>
          </p:nvPr>
        </p:nvSpPr>
        <p:spPr/>
        <p:txBody>
          <a:bodyPr/>
          <a:lstStyle/>
          <a:p>
            <a:r>
              <a:rPr lang="en-CA" dirty="0"/>
              <a:t>Reorganization Phase</a:t>
            </a:r>
            <a:endParaRPr lang="fr-CA" dirty="0"/>
          </a:p>
        </p:txBody>
      </p:sp>
      <p:sp>
        <p:nvSpPr>
          <p:cNvPr id="3" name="Espace réservé du contenu 2">
            <a:extLst>
              <a:ext uri="{FF2B5EF4-FFF2-40B4-BE49-F238E27FC236}">
                <a16:creationId xmlns:a16="http://schemas.microsoft.com/office/drawing/2014/main" id="{0B25104F-1975-4E7F-B2A6-40172E817BDC}"/>
              </a:ext>
            </a:extLst>
          </p:cNvPr>
          <p:cNvSpPr>
            <a:spLocks noGrp="1"/>
          </p:cNvSpPr>
          <p:nvPr>
            <p:ph idx="1"/>
          </p:nvPr>
        </p:nvSpPr>
        <p:spPr>
          <a:xfrm>
            <a:off x="457400" y="1436843"/>
            <a:ext cx="8229600" cy="4525963"/>
          </a:xfrm>
        </p:spPr>
        <p:txBody>
          <a:bodyPr/>
          <a:lstStyle/>
          <a:p>
            <a:pPr lvl="0"/>
            <a:r>
              <a:rPr lang="en-CA" sz="2800" dirty="0"/>
              <a:t>Intense competition for available market spaces and resources occurs</a:t>
            </a:r>
            <a:endParaRPr lang="fr-CA" sz="2800" dirty="0"/>
          </a:p>
          <a:p>
            <a:pPr lvl="0"/>
            <a:r>
              <a:rPr lang="en-CA" sz="2800" dirty="0"/>
              <a:t>New opportunities are sought and new connections made</a:t>
            </a:r>
            <a:endParaRPr lang="fr-CA" sz="2800" dirty="0"/>
          </a:p>
          <a:p>
            <a:pPr lvl="0"/>
            <a:r>
              <a:rPr lang="en-CA" sz="2800" dirty="0"/>
              <a:t>An optimistic mood during a heady time of exploration; anything seems possible</a:t>
            </a:r>
            <a:endParaRPr lang="fr-CA" sz="2800" dirty="0"/>
          </a:p>
          <a:p>
            <a:pPr lvl="0"/>
            <a:r>
              <a:rPr lang="en-CA" sz="2800" dirty="0"/>
              <a:t>Abundance of new ideas, new opportunity of explore, to understand</a:t>
            </a:r>
            <a:endParaRPr lang="fr-CA" sz="2800" dirty="0"/>
          </a:p>
          <a:p>
            <a:pPr lvl="0"/>
            <a:r>
              <a:rPr lang="en-CA" sz="2800" dirty="0"/>
              <a:t>In touch and open to emergent needs; looking into new trends and partnerships</a:t>
            </a:r>
            <a:endParaRPr lang="fr-CA" sz="2800" dirty="0"/>
          </a:p>
          <a:p>
            <a:pPr marL="0" indent="0">
              <a:buNone/>
            </a:pPr>
            <a:endParaRPr lang="fr-CA" dirty="0"/>
          </a:p>
        </p:txBody>
      </p:sp>
    </p:spTree>
    <p:extLst>
      <p:ext uri="{BB962C8B-B14F-4D97-AF65-F5344CB8AC3E}">
        <p14:creationId xmlns:p14="http://schemas.microsoft.com/office/powerpoint/2010/main" val="291306993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Word" ma:contentTypeID="0x010100EAB8113B9A44FA419CBA33FA6C161667009ECBCCC88D877C48A202ED9B9FD5DC74" ma:contentTypeVersion="4" ma:contentTypeDescription="Crée un document." ma:contentTypeScope="" ma:versionID="0c54bb9034d2f6f87d6523fd15ecc89f">
  <xsd:schema xmlns:xsd="http://www.w3.org/2001/XMLSchema" xmlns:xs="http://www.w3.org/2001/XMLSchema" xmlns:p="http://schemas.microsoft.com/office/2006/metadata/properties" xmlns:ns2="f7968532-31d4-447f-8b80-c1c8f1d20743" targetNamespace="http://schemas.microsoft.com/office/2006/metadata/properties" ma:root="true" ma:fieldsID="c8236a03e2ba36f8b400a7e8ee7d3836" ns2:_="">
    <xsd:import namespace="f7968532-31d4-447f-8b80-c1c8f1d20743"/>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968532-31d4-447f-8b80-c1c8f1d20743"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Partage du hachage d’indicateur" ma:internalName="SharingHintHash" ma:readOnly="true">
      <xsd:simpleType>
        <xsd:restriction base="dms:Text"/>
      </xsd:simpleType>
    </xsd:element>
    <xsd:element name="SharedWithDetails" ma:index="10" nillable="true" ma:displayName="Partagé avec dé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E93217-2B17-4D7C-83E9-EF6A8B91C2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968532-31d4-447f-8b80-c1c8f1d207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812661-EAAD-404C-B6DC-0870C4EC31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459</TotalTime>
  <Words>1477</Words>
  <Application>Microsoft Office PowerPoint</Application>
  <PresentationFormat>Affichage à l'écran (4:3)</PresentationFormat>
  <Paragraphs>139</Paragraphs>
  <Slides>22</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22</vt:i4>
      </vt:variant>
    </vt:vector>
  </HeadingPairs>
  <TitlesOfParts>
    <vt:vector size="26" baseType="lpstr">
      <vt:lpstr>ＭＳ Ｐゴシック</vt:lpstr>
      <vt:lpstr>Arial</vt:lpstr>
      <vt:lpstr>Calibri</vt:lpstr>
      <vt:lpstr>Thème Office</vt:lpstr>
      <vt:lpstr>Adaptive Cycle</vt:lpstr>
      <vt:lpstr>The Need of Resiliency in organization</vt:lpstr>
      <vt:lpstr>Présentation PowerPoint</vt:lpstr>
      <vt:lpstr>Phases</vt:lpstr>
      <vt:lpstr>Conservation phase</vt:lpstr>
      <vt:lpstr>Transition toward Creative destruction</vt:lpstr>
      <vt:lpstr>Creative destruction phase</vt:lpstr>
      <vt:lpstr>Transition toward Reorganization</vt:lpstr>
      <vt:lpstr>Reorganization Phase</vt:lpstr>
      <vt:lpstr>Transition toward Exploitation</vt:lpstr>
      <vt:lpstr>Exploitation Phase</vt:lpstr>
      <vt:lpstr>Transition toward Conservation</vt:lpstr>
      <vt:lpstr>Critical Transition – Passage from one phase to the other</vt:lpstr>
      <vt:lpstr>Traps </vt:lpstr>
      <vt:lpstr>Rigidity Trap</vt:lpstr>
      <vt:lpstr>Chronic Disaster Trap</vt:lpstr>
      <vt:lpstr>Poverty Trap</vt:lpstr>
      <vt:lpstr>Charisma Leader Trap</vt:lpstr>
      <vt:lpstr>Your organization is resilient if…</vt:lpstr>
      <vt:lpstr>The organization is resilient…</vt:lpstr>
      <vt:lpstr>Why the adaptive Cycle as a tool?</vt:lpstr>
      <vt:lpstr>Inspired by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Denise Ouellette</dc:creator>
  <cp:lastModifiedBy>Denise Ouellette</cp:lastModifiedBy>
  <cp:revision>65</cp:revision>
  <dcterms:created xsi:type="dcterms:W3CDTF">2011-03-25T13:55:24Z</dcterms:created>
  <dcterms:modified xsi:type="dcterms:W3CDTF">2018-07-02T18:19:38Z</dcterms:modified>
</cp:coreProperties>
</file>