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90" r:id="rId6"/>
    <p:sldId id="301" r:id="rId7"/>
    <p:sldId id="291" r:id="rId8"/>
    <p:sldId id="292" r:id="rId9"/>
    <p:sldId id="298" r:id="rId10"/>
    <p:sldId id="299" r:id="rId11"/>
    <p:sldId id="296" r:id="rId12"/>
    <p:sldId id="297" r:id="rId13"/>
    <p:sldId id="300" r:id="rId14"/>
    <p:sldId id="260" r:id="rId15"/>
    <p:sldId id="261" r:id="rId16"/>
    <p:sldId id="263" r:id="rId17"/>
    <p:sldId id="264" r:id="rId18"/>
    <p:sldId id="265" r:id="rId19"/>
    <p:sldId id="288" r:id="rId20"/>
    <p:sldId id="266" r:id="rId21"/>
    <p:sldId id="267" r:id="rId22"/>
    <p:sldId id="268" r:id="rId23"/>
    <p:sldId id="269" r:id="rId24"/>
    <p:sldId id="270" r:id="rId25"/>
    <p:sldId id="271" r:id="rId26"/>
    <p:sldId id="272" r:id="rId27"/>
    <p:sldId id="289" r:id="rId28"/>
    <p:sldId id="273" r:id="rId29"/>
    <p:sldId id="274" r:id="rId30"/>
    <p:sldId id="275" r:id="rId31"/>
    <p:sldId id="277" r:id="rId32"/>
    <p:sldId id="276" r:id="rId33"/>
    <p:sldId id="278" r:id="rId34"/>
    <p:sldId id="279" r:id="rId35"/>
    <p:sldId id="287" r:id="rId36"/>
    <p:sldId id="280" r:id="rId37"/>
    <p:sldId id="281" r:id="rId38"/>
    <p:sldId id="282" r:id="rId39"/>
    <p:sldId id="283" r:id="rId40"/>
    <p:sldId id="284" r:id="rId41"/>
    <p:sldId id="294" r:id="rId42"/>
    <p:sldId id="295" r:id="rId43"/>
    <p:sldId id="285" r:id="rId44"/>
    <p:sldId id="286"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D8C"/>
    <a:srgbClr val="C00065"/>
    <a:srgbClr val="B30DA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94638" autoAdjust="0"/>
  </p:normalViewPr>
  <p:slideViewPr>
    <p:cSldViewPr snapToGrid="0">
      <p:cViewPr varScale="1">
        <p:scale>
          <a:sx n="60" d="100"/>
          <a:sy n="60" d="100"/>
        </p:scale>
        <p:origin x="-78" y="-23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DB78A697-9D75-4DE8-8C28-1296A6CF43C1}" type="datetimeFigureOut">
              <a:rPr lang="en-US" dirty="0"/>
              <a:pPr/>
              <a:t>4/27/2018</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pPr algn="r"/>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F3075A-B3CA-4308-8288-4AA3FDE33D80}" type="datetimeFigureOut">
              <a:rPr lang="en-US" dirty="0"/>
              <a:pPr/>
              <a:t>4/27/2018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674B8D-FEEF-4ACC-AE11-BD533592BCDC}" type="datetimeFigureOut">
              <a:rPr lang="en-US" dirty="0"/>
              <a:pPr/>
              <a:t>4/27/2018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326006-7E0B-4944-9FC8-8FFECA54B11C}" type="datetimeFigureOut">
              <a:rPr lang="en-US" dirty="0"/>
              <a:pPr/>
              <a:t>4/27/2018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5A3413-B80B-4905-8668-7292F4C8B0D5}" type="datetimeFigureOut">
              <a:rPr lang="en-US" dirty="0"/>
              <a:pPr/>
              <a:t>4/27/2018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4019662-C6A4-45F9-A235-129F0C1DEF43}" type="datetimeFigureOut">
              <a:rPr lang="en-US" dirty="0"/>
              <a:pPr/>
              <a:t>4/27/2018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909BB764-976A-4040-BDCA-252C91CEE939}" type="datetimeFigureOut">
              <a:rPr lang="en-US" dirty="0"/>
              <a:pPr/>
              <a:t>4/27/2018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4FC935-CE77-4008-BAD9-6108F00BE393}" type="datetimeFigureOut">
              <a:rPr lang="en-US" dirty="0"/>
              <a:pPr/>
              <a:t>4/27/2018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562D5-4244-4B26-B385-E71032EABECD}" type="datetimeFigureOut">
              <a:rPr lang="en-US" dirty="0"/>
              <a:pPr/>
              <a:t>4/27/2018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BD967-1B7E-40AA-AAF7-BA98E0E039F7}" type="datetimeFigureOut">
              <a:rPr lang="en-US" dirty="0"/>
              <a:pPr/>
              <a:t>4/27/2018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D1490F-3E6A-4544-9694-22B6007FE3C6}" type="datetimeFigureOut">
              <a:rPr lang="en-US" dirty="0"/>
              <a:pPr/>
              <a:t>4/27/2018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AF9620-38BC-4982-922B-C904A70C41DD}" type="datetimeFigureOut">
              <a:rPr lang="en-US" dirty="0"/>
              <a:pPr/>
              <a:t>4/27/2018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956FC6-E80E-40CB-B83C-A6FFE3EF0BA6}" type="datetimeFigureOut">
              <a:rPr lang="en-US" dirty="0"/>
              <a:pPr/>
              <a:t>4/27/2018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FF863F-52DC-41B2-9D00-5A4E5632AC32}" type="datetimeFigureOut">
              <a:rPr lang="en-US" dirty="0"/>
              <a:pPr/>
              <a:t>4/27/2018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55614-3909-43DC-A067-7F9842F8B81D}" type="datetimeFigureOut">
              <a:rPr lang="en-US" dirty="0"/>
              <a:pPr/>
              <a:t>4/27/2018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829323-6A73-409C-86A6-9EAF0F851121}" type="datetimeFigureOut">
              <a:rPr lang="en-US" dirty="0"/>
              <a:pPr/>
              <a:t>4/27/2018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240176-F1D3-49EC-82F4-0915A3AC4184}" type="datetimeFigureOut">
              <a:rPr lang="en-US" dirty="0"/>
              <a:pPr/>
              <a:t>4/27/2018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50172865-FBF0-458A-BAFF-4F75173770F5}" type="datetimeFigureOut">
              <a:rPr lang="en-US" dirty="0"/>
              <a:pPr/>
              <a:t>4/27/2018</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 Id="rId9"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en.wikipedia.org/wiki/Classification_of_mental_disorders" TargetMode="External"/><Relationship Id="rId3" Type="http://schemas.openxmlformats.org/officeDocument/2006/relationships/hyperlink" Target="http://en.wikipedia.org/wiki/Behavioral" TargetMode="External"/><Relationship Id="rId7" Type="http://schemas.openxmlformats.org/officeDocument/2006/relationships/hyperlink" Target="http://en.wikipedia.org/wiki/Mental_health" TargetMode="External"/><Relationship Id="rId2" Type="http://schemas.openxmlformats.org/officeDocument/2006/relationships/hyperlink" Target="http://en.wikipedia.org/wiki/Psychological" TargetMode="External"/><Relationship Id="rId1" Type="http://schemas.openxmlformats.org/officeDocument/2006/relationships/slideLayout" Target="../slideLayouts/slideLayout2.xml"/><Relationship Id="rId6" Type="http://schemas.openxmlformats.org/officeDocument/2006/relationships/hyperlink" Target="http://en.wikipedia.org/wiki/Culture" TargetMode="External"/><Relationship Id="rId5" Type="http://schemas.openxmlformats.org/officeDocument/2006/relationships/hyperlink" Target="http://en.wikipedia.org/wiki/Developmental_psychology" TargetMode="External"/><Relationship Id="rId4" Type="http://schemas.openxmlformats.org/officeDocument/2006/relationships/hyperlink" Target="http://en.wikipedia.org/wiki/Normality_(behaviour)" TargetMode="External"/><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Sunday\AppData\Local\Microsoft\Windows\Temporary Internet Files\Low\Content.IE5\JU319JF4\logo_original_SSVP[1].jpg">
            <a:extLst>
              <a:ext uri="{FF2B5EF4-FFF2-40B4-BE49-F238E27FC236}">
                <a16:creationId xmlns="" xmlns:a16="http://schemas.microsoft.com/office/drawing/2014/main" id="{5CFA969E-3AE6-40A6-BDD2-A2483ACD691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049691"/>
            <a:ext cx="3201732" cy="3638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 xmlns:a16="http://schemas.microsoft.com/office/drawing/2014/main" id="{D8459887-7D48-49B8-8A08-CB31D8E8A325}"/>
              </a:ext>
            </a:extLst>
          </p:cNvPr>
          <p:cNvSpPr>
            <a:spLocks noGrp="1"/>
          </p:cNvSpPr>
          <p:nvPr>
            <p:ph type="ctrTitle"/>
          </p:nvPr>
        </p:nvSpPr>
        <p:spPr>
          <a:xfrm rot="21420000">
            <a:off x="1041057" y="872692"/>
            <a:ext cx="9755187" cy="2766528"/>
          </a:xfrm>
        </p:spPr>
        <p:txBody>
          <a:bodyPr>
            <a:normAutofit fontScale="90000"/>
          </a:bodyPr>
          <a:lstStyle/>
          <a:p>
            <a:r>
              <a:rPr lang="en-CA" dirty="0">
                <a:solidFill>
                  <a:schemeClr val="accent1">
                    <a:satMod val="150000"/>
                  </a:schemeClr>
                </a:solidFill>
              </a:rPr>
              <a:t>VINCENTIANS SERVING PEOPLE WITH MENTAL HEALTH ISSUES</a:t>
            </a:r>
            <a:endParaRPr lang="en-CA" dirty="0"/>
          </a:p>
        </p:txBody>
      </p:sp>
      <p:sp>
        <p:nvSpPr>
          <p:cNvPr id="3" name="Subtitle 2">
            <a:extLst>
              <a:ext uri="{FF2B5EF4-FFF2-40B4-BE49-F238E27FC236}">
                <a16:creationId xmlns="" xmlns:a16="http://schemas.microsoft.com/office/drawing/2014/main" id="{FB0B2128-A6F7-474F-BD82-8A95E9E290DC}"/>
              </a:ext>
            </a:extLst>
          </p:cNvPr>
          <p:cNvSpPr>
            <a:spLocks noGrp="1"/>
          </p:cNvSpPr>
          <p:nvPr>
            <p:ph type="subTitle" idx="1"/>
          </p:nvPr>
        </p:nvSpPr>
        <p:spPr>
          <a:xfrm rot="21420000">
            <a:off x="999184" y="3502594"/>
            <a:ext cx="9838929" cy="1168646"/>
          </a:xfrm>
        </p:spPr>
        <p:txBody>
          <a:bodyPr/>
          <a:lstStyle/>
          <a:p>
            <a:pPr>
              <a:lnSpc>
                <a:spcPct val="100000"/>
              </a:lnSpc>
              <a:spcBef>
                <a:spcPts val="0"/>
              </a:spcBef>
            </a:pPr>
            <a:r>
              <a:rPr lang="en-CA" dirty="0">
                <a:solidFill>
                  <a:schemeClr val="tx1">
                    <a:lumMod val="50000"/>
                    <a:lumOff val="50000"/>
                  </a:schemeClr>
                </a:solidFill>
                <a:latin typeface="Calibri" panose="020F0502020204030204" pitchFamily="34" charset="0"/>
                <a:cs typeface="Calibri" panose="020F0502020204030204" pitchFamily="34" charset="0"/>
              </a:rPr>
              <a:t>Presented by </a:t>
            </a:r>
            <a:r>
              <a:rPr lang="en-CA" dirty="0" err="1">
                <a:solidFill>
                  <a:schemeClr val="tx1">
                    <a:lumMod val="50000"/>
                    <a:lumOff val="50000"/>
                  </a:schemeClr>
                </a:solidFill>
                <a:latin typeface="Calibri" panose="020F0502020204030204" pitchFamily="34" charset="0"/>
                <a:cs typeface="Calibri" panose="020F0502020204030204" pitchFamily="34" charset="0"/>
              </a:rPr>
              <a:t>eyitayo</a:t>
            </a:r>
            <a:r>
              <a:rPr lang="en-CA" dirty="0">
                <a:solidFill>
                  <a:schemeClr val="tx1">
                    <a:lumMod val="50000"/>
                    <a:lumOff val="50000"/>
                  </a:schemeClr>
                </a:solidFill>
                <a:latin typeface="Calibri" panose="020F0502020204030204" pitchFamily="34" charset="0"/>
                <a:cs typeface="Calibri" panose="020F0502020204030204" pitchFamily="34" charset="0"/>
              </a:rPr>
              <a:t> </a:t>
            </a:r>
            <a:r>
              <a:rPr lang="en-CA" dirty="0" err="1">
                <a:solidFill>
                  <a:schemeClr val="tx1">
                    <a:lumMod val="50000"/>
                    <a:lumOff val="50000"/>
                  </a:schemeClr>
                </a:solidFill>
                <a:latin typeface="Calibri" panose="020F0502020204030204" pitchFamily="34" charset="0"/>
                <a:cs typeface="Calibri" panose="020F0502020204030204" pitchFamily="34" charset="0"/>
              </a:rPr>
              <a:t>dada</a:t>
            </a:r>
            <a:r>
              <a:rPr lang="en-CA" dirty="0">
                <a:solidFill>
                  <a:schemeClr val="tx1">
                    <a:lumMod val="50000"/>
                    <a:lumOff val="50000"/>
                  </a:schemeClr>
                </a:solidFill>
                <a:latin typeface="Calibri" panose="020F0502020204030204" pitchFamily="34" charset="0"/>
                <a:cs typeface="Calibri" panose="020F0502020204030204" pitchFamily="34" charset="0"/>
              </a:rPr>
              <a:t> </a:t>
            </a:r>
            <a:r>
              <a:rPr lang="en-CA" dirty="0" err="1">
                <a:solidFill>
                  <a:schemeClr val="tx1">
                    <a:lumMod val="50000"/>
                    <a:lumOff val="50000"/>
                  </a:schemeClr>
                </a:solidFill>
                <a:latin typeface="Calibri" panose="020F0502020204030204" pitchFamily="34" charset="0"/>
                <a:cs typeface="Calibri" panose="020F0502020204030204" pitchFamily="34" charset="0"/>
              </a:rPr>
              <a:t>llb</a:t>
            </a:r>
            <a:r>
              <a:rPr lang="en-CA" dirty="0">
                <a:solidFill>
                  <a:schemeClr val="tx1">
                    <a:lumMod val="50000"/>
                    <a:lumOff val="50000"/>
                  </a:schemeClr>
                </a:solidFill>
                <a:latin typeface="Calibri" panose="020F0502020204030204" pitchFamily="34" charset="0"/>
                <a:cs typeface="Calibri" panose="020F0502020204030204" pitchFamily="34" charset="0"/>
              </a:rPr>
              <a:t>, </a:t>
            </a:r>
            <a:r>
              <a:rPr lang="en-CA" dirty="0" err="1">
                <a:solidFill>
                  <a:schemeClr val="tx1">
                    <a:lumMod val="50000"/>
                    <a:lumOff val="50000"/>
                  </a:schemeClr>
                </a:solidFill>
                <a:latin typeface="Calibri" panose="020F0502020204030204" pitchFamily="34" charset="0"/>
                <a:cs typeface="Calibri" panose="020F0502020204030204" pitchFamily="34" charset="0"/>
              </a:rPr>
              <a:t>llm</a:t>
            </a:r>
            <a:r>
              <a:rPr lang="en-CA" dirty="0">
                <a:solidFill>
                  <a:schemeClr val="tx1">
                    <a:lumMod val="50000"/>
                    <a:lumOff val="50000"/>
                  </a:schemeClr>
                </a:solidFill>
                <a:latin typeface="Calibri" panose="020F0502020204030204" pitchFamily="34" charset="0"/>
                <a:cs typeface="Calibri" panose="020F0502020204030204" pitchFamily="34" charset="0"/>
              </a:rPr>
              <a:t>, </a:t>
            </a:r>
            <a:r>
              <a:rPr lang="en-CA" dirty="0" err="1">
                <a:solidFill>
                  <a:schemeClr val="tx1">
                    <a:lumMod val="50000"/>
                    <a:lumOff val="50000"/>
                  </a:schemeClr>
                </a:solidFill>
                <a:latin typeface="Calibri" panose="020F0502020204030204" pitchFamily="34" charset="0"/>
                <a:cs typeface="Calibri" panose="020F0502020204030204" pitchFamily="34" charset="0"/>
              </a:rPr>
              <a:t>bl</a:t>
            </a:r>
            <a:r>
              <a:rPr lang="en-CA" dirty="0">
                <a:solidFill>
                  <a:schemeClr val="tx1">
                    <a:lumMod val="50000"/>
                    <a:lumOff val="50000"/>
                  </a:schemeClr>
                </a:solidFill>
                <a:latin typeface="Calibri" panose="020F0502020204030204" pitchFamily="34" charset="0"/>
                <a:cs typeface="Calibri" panose="020F0502020204030204" pitchFamily="34" charset="0"/>
              </a:rPr>
              <a:t> </a:t>
            </a:r>
          </a:p>
          <a:p>
            <a:pPr>
              <a:lnSpc>
                <a:spcPct val="100000"/>
              </a:lnSpc>
              <a:spcBef>
                <a:spcPts val="0"/>
              </a:spcBef>
            </a:pPr>
            <a:r>
              <a:rPr lang="en-CA" dirty="0">
                <a:solidFill>
                  <a:schemeClr val="tx1">
                    <a:lumMod val="50000"/>
                    <a:lumOff val="50000"/>
                  </a:schemeClr>
                </a:solidFill>
                <a:latin typeface="Calibri" panose="020F0502020204030204" pitchFamily="34" charset="0"/>
                <a:cs typeface="Calibri" panose="020F0502020204030204" pitchFamily="34" charset="0"/>
              </a:rPr>
              <a:t>April 14, 2018 </a:t>
            </a:r>
          </a:p>
        </p:txBody>
      </p:sp>
      <p:pic>
        <p:nvPicPr>
          <p:cNvPr id="11" name="Picture 10">
            <a:extLst>
              <a:ext uri="{FF2B5EF4-FFF2-40B4-BE49-F238E27FC236}">
                <a16:creationId xmlns="" xmlns:a16="http://schemas.microsoft.com/office/drawing/2014/main" id="{46809C00-C635-415E-8684-A12BFFFBE076}"/>
              </a:ext>
            </a:extLst>
          </p:cNvPr>
          <p:cNvPicPr>
            <a:picLocks noChangeAspect="1"/>
          </p:cNvPicPr>
          <p:nvPr/>
        </p:nvPicPr>
        <p:blipFill>
          <a:blip r:embed="rId3"/>
          <a:stretch>
            <a:fillRect/>
          </a:stretch>
        </p:blipFill>
        <p:spPr>
          <a:xfrm rot="21375264">
            <a:off x="112073" y="4938154"/>
            <a:ext cx="1449364" cy="1254531"/>
          </a:xfrm>
          <a:prstGeom prst="rect">
            <a:avLst/>
          </a:prstGeom>
        </p:spPr>
      </p:pic>
      <p:pic>
        <p:nvPicPr>
          <p:cNvPr id="14" name="Picture 13">
            <a:extLst>
              <a:ext uri="{FF2B5EF4-FFF2-40B4-BE49-F238E27FC236}">
                <a16:creationId xmlns="" xmlns:a16="http://schemas.microsoft.com/office/drawing/2014/main" id="{0C16BE85-7ACE-4736-B14C-8494AD842C56}"/>
              </a:ext>
            </a:extLst>
          </p:cNvPr>
          <p:cNvPicPr>
            <a:picLocks noChangeAspect="1"/>
          </p:cNvPicPr>
          <p:nvPr/>
        </p:nvPicPr>
        <p:blipFill>
          <a:blip r:embed="rId3"/>
          <a:stretch>
            <a:fillRect/>
          </a:stretch>
        </p:blipFill>
        <p:spPr>
          <a:xfrm rot="21375264">
            <a:off x="1638831" y="4821011"/>
            <a:ext cx="1449364" cy="1299351"/>
          </a:xfrm>
          <a:prstGeom prst="rect">
            <a:avLst/>
          </a:prstGeom>
        </p:spPr>
      </p:pic>
      <p:pic>
        <p:nvPicPr>
          <p:cNvPr id="15" name="Picture 14">
            <a:extLst>
              <a:ext uri="{FF2B5EF4-FFF2-40B4-BE49-F238E27FC236}">
                <a16:creationId xmlns="" xmlns:a16="http://schemas.microsoft.com/office/drawing/2014/main" id="{93A6ED12-71BD-43CC-8DF3-28C30B3D2636}"/>
              </a:ext>
            </a:extLst>
          </p:cNvPr>
          <p:cNvPicPr>
            <a:picLocks noChangeAspect="1"/>
          </p:cNvPicPr>
          <p:nvPr/>
        </p:nvPicPr>
        <p:blipFill>
          <a:blip r:embed="rId3"/>
          <a:stretch>
            <a:fillRect/>
          </a:stretch>
        </p:blipFill>
        <p:spPr>
          <a:xfrm rot="21375264">
            <a:off x="3152337" y="4685233"/>
            <a:ext cx="1556109" cy="1346927"/>
          </a:xfrm>
          <a:prstGeom prst="rect">
            <a:avLst/>
          </a:prstGeom>
        </p:spPr>
      </p:pic>
      <p:pic>
        <p:nvPicPr>
          <p:cNvPr id="20" name="Picture 19">
            <a:extLst>
              <a:ext uri="{FF2B5EF4-FFF2-40B4-BE49-F238E27FC236}">
                <a16:creationId xmlns="" xmlns:a16="http://schemas.microsoft.com/office/drawing/2014/main" id="{82C02B49-58F7-4BBD-81B6-5A1C08806C53}"/>
              </a:ext>
            </a:extLst>
          </p:cNvPr>
          <p:cNvPicPr>
            <a:picLocks noChangeAspect="1"/>
          </p:cNvPicPr>
          <p:nvPr/>
        </p:nvPicPr>
        <p:blipFill>
          <a:blip r:embed="rId3"/>
          <a:stretch>
            <a:fillRect/>
          </a:stretch>
        </p:blipFill>
        <p:spPr>
          <a:xfrm rot="21375264">
            <a:off x="4765818" y="4616592"/>
            <a:ext cx="1556109" cy="1346927"/>
          </a:xfrm>
          <a:prstGeom prst="rect">
            <a:avLst/>
          </a:prstGeom>
        </p:spPr>
      </p:pic>
      <p:pic>
        <p:nvPicPr>
          <p:cNvPr id="21" name="Picture 20">
            <a:extLst>
              <a:ext uri="{FF2B5EF4-FFF2-40B4-BE49-F238E27FC236}">
                <a16:creationId xmlns="" xmlns:a16="http://schemas.microsoft.com/office/drawing/2014/main" id="{19D60DB4-770B-4543-9450-AC88C1CE8CED}"/>
              </a:ext>
            </a:extLst>
          </p:cNvPr>
          <p:cNvPicPr>
            <a:picLocks noChangeAspect="1"/>
          </p:cNvPicPr>
          <p:nvPr/>
        </p:nvPicPr>
        <p:blipFill>
          <a:blip r:embed="rId3"/>
          <a:stretch>
            <a:fillRect/>
          </a:stretch>
        </p:blipFill>
        <p:spPr>
          <a:xfrm rot="21375264">
            <a:off x="6373863" y="4520654"/>
            <a:ext cx="1556109" cy="1346927"/>
          </a:xfrm>
          <a:prstGeom prst="rect">
            <a:avLst/>
          </a:prstGeom>
        </p:spPr>
      </p:pic>
      <p:pic>
        <p:nvPicPr>
          <p:cNvPr id="22" name="Picture 21">
            <a:extLst>
              <a:ext uri="{FF2B5EF4-FFF2-40B4-BE49-F238E27FC236}">
                <a16:creationId xmlns="" xmlns:a16="http://schemas.microsoft.com/office/drawing/2014/main" id="{ABA4BE7C-0624-4FC7-9A69-5E05AC0E44FE}"/>
              </a:ext>
            </a:extLst>
          </p:cNvPr>
          <p:cNvPicPr>
            <a:picLocks noChangeAspect="1"/>
          </p:cNvPicPr>
          <p:nvPr/>
        </p:nvPicPr>
        <p:blipFill>
          <a:blip r:embed="rId3"/>
          <a:stretch>
            <a:fillRect/>
          </a:stretch>
        </p:blipFill>
        <p:spPr>
          <a:xfrm rot="21375264">
            <a:off x="7987344" y="4424715"/>
            <a:ext cx="1556109" cy="1346927"/>
          </a:xfrm>
          <a:prstGeom prst="rect">
            <a:avLst/>
          </a:prstGeom>
        </p:spPr>
      </p:pic>
      <p:pic>
        <p:nvPicPr>
          <p:cNvPr id="23" name="Picture 22">
            <a:extLst>
              <a:ext uri="{FF2B5EF4-FFF2-40B4-BE49-F238E27FC236}">
                <a16:creationId xmlns="" xmlns:a16="http://schemas.microsoft.com/office/drawing/2014/main" id="{4E258FBA-668C-4807-B8C8-C0FE0FE0CA98}"/>
              </a:ext>
            </a:extLst>
          </p:cNvPr>
          <p:cNvPicPr>
            <a:picLocks noChangeAspect="1"/>
          </p:cNvPicPr>
          <p:nvPr/>
        </p:nvPicPr>
        <p:blipFill>
          <a:blip r:embed="rId3"/>
          <a:stretch>
            <a:fillRect/>
          </a:stretch>
        </p:blipFill>
        <p:spPr>
          <a:xfrm rot="21375264">
            <a:off x="9630224" y="4366676"/>
            <a:ext cx="1484489" cy="1284935"/>
          </a:xfrm>
          <a:prstGeom prst="rect">
            <a:avLst/>
          </a:prstGeom>
        </p:spPr>
      </p:pic>
    </p:spTree>
    <p:extLst>
      <p:ext uri="{BB962C8B-B14F-4D97-AF65-F5344CB8AC3E}">
        <p14:creationId xmlns:p14="http://schemas.microsoft.com/office/powerpoint/2010/main" xmlns="" val="32579327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8C7EB47-6D44-4332-9500-4888BBABC49D}"/>
              </a:ext>
            </a:extLst>
          </p:cNvPr>
          <p:cNvSpPr>
            <a:spLocks noGrp="1"/>
          </p:cNvSpPr>
          <p:nvPr>
            <p:ph sz="quarter" idx="13"/>
          </p:nvPr>
        </p:nvSpPr>
        <p:spPr>
          <a:xfrm>
            <a:off x="61731" y="1142821"/>
            <a:ext cx="11521440" cy="3920689"/>
          </a:xfrm>
        </p:spPr>
        <p:txBody>
          <a:bodyPr>
            <a:normAutofit lnSpcReduction="10000"/>
          </a:bodyPr>
          <a:lstStyle/>
          <a:p>
            <a:pPr marL="438912" indent="-320040" algn="just">
              <a:spcBef>
                <a:spcPts val="0"/>
              </a:spcBef>
              <a:defRPr/>
            </a:pPr>
            <a:r>
              <a:rPr lang="en-CA" sz="2800" b="1" cap="none" dirty="0">
                <a:latin typeface="Calibri" panose="020F0502020204030204" pitchFamily="34" charset="0"/>
                <a:cs typeface="Calibri" panose="020F0502020204030204" pitchFamily="34" charset="0"/>
              </a:rPr>
              <a:t>Once it has taken hold, schizophrenia tends to appear in cycles of remission and relapse. People with schizophrenia may experience one or all of these main conditions: delusions and/or hallucinations, social withdrawal, lack of motivation, thought disorders</a:t>
            </a:r>
            <a:endParaRPr lang="en-US" sz="2700" b="1" cap="none" dirty="0">
              <a:latin typeface="Calibri" panose="020F0502020204030204" pitchFamily="34" charset="0"/>
              <a:cs typeface="Calibri" panose="020F0502020204030204" pitchFamily="34" charset="0"/>
            </a:endParaRPr>
          </a:p>
          <a:p>
            <a:pPr marL="438912" indent="-320040" algn="just">
              <a:spcBef>
                <a:spcPts val="0"/>
              </a:spcBef>
              <a:defRPr/>
            </a:pPr>
            <a:r>
              <a:rPr lang="en-US" sz="2700" b="1" cap="none" dirty="0">
                <a:latin typeface="Calibri" panose="020F0502020204030204" pitchFamily="34" charset="0"/>
                <a:cs typeface="Calibri" panose="020F0502020204030204" pitchFamily="34" charset="0"/>
              </a:rPr>
              <a:t>Psychosis is a serious but treatable medical condition affecting the brain.  It is characterized by some loss of contact with reality and can dramatically change a person’s thoughts, beliefs, perspectives, and behavior</a:t>
            </a:r>
            <a:r>
              <a:rPr lang="en-US" sz="2700" cap="none" dirty="0">
                <a:latin typeface="Calibri" panose="020F0502020204030204" pitchFamily="34" charset="0"/>
                <a:cs typeface="Calibri" panose="020F0502020204030204" pitchFamily="34" charset="0"/>
              </a:rPr>
              <a:t>. </a:t>
            </a:r>
          </a:p>
          <a:p>
            <a:pPr marL="438912" indent="-320040" algn="just">
              <a:spcBef>
                <a:spcPts val="0"/>
              </a:spcBef>
              <a:defRPr/>
            </a:pPr>
            <a:r>
              <a:rPr lang="en-US" sz="2700" b="1" cap="none" dirty="0">
                <a:latin typeface="Calibri" panose="020F0502020204030204" pitchFamily="34" charset="0"/>
                <a:cs typeface="Calibri" panose="020F0502020204030204" pitchFamily="34" charset="0"/>
              </a:rPr>
              <a:t>Sometimes people who have the breakdown are not even aware of it</a:t>
            </a:r>
          </a:p>
          <a:p>
            <a:endParaRPr lang="en-CA" dirty="0"/>
          </a:p>
        </p:txBody>
      </p:sp>
      <p:sp>
        <p:nvSpPr>
          <p:cNvPr id="4" name="Title 1">
            <a:extLst>
              <a:ext uri="{FF2B5EF4-FFF2-40B4-BE49-F238E27FC236}">
                <a16:creationId xmlns="" xmlns:a16="http://schemas.microsoft.com/office/drawing/2014/main" id="{0BABBF99-EBFC-499D-980E-47A85AD8E823}"/>
              </a:ext>
            </a:extLst>
          </p:cNvPr>
          <p:cNvSpPr>
            <a:spLocks noGrp="1"/>
          </p:cNvSpPr>
          <p:nvPr>
            <p:ph type="title"/>
          </p:nvPr>
        </p:nvSpPr>
        <p:spPr>
          <a:xfrm>
            <a:off x="670560" y="-9144"/>
            <a:ext cx="10396882" cy="1151965"/>
          </a:xfrm>
        </p:spPr>
        <p:txBody>
          <a:bodyPr/>
          <a:lstStyle/>
          <a:p>
            <a:pPr algn="ctr"/>
            <a:r>
              <a:rPr lang="en-US" dirty="0">
                <a:solidFill>
                  <a:schemeClr val="accent1">
                    <a:satMod val="150000"/>
                  </a:schemeClr>
                </a:solidFill>
              </a:rPr>
              <a:t>SCHIZOPHRENIA cont’d</a:t>
            </a:r>
            <a:endParaRPr lang="en-CA" dirty="0"/>
          </a:p>
        </p:txBody>
      </p:sp>
      <p:pic>
        <p:nvPicPr>
          <p:cNvPr id="6" name="Picture 5">
            <a:extLst>
              <a:ext uri="{FF2B5EF4-FFF2-40B4-BE49-F238E27FC236}">
                <a16:creationId xmlns="" xmlns:a16="http://schemas.microsoft.com/office/drawing/2014/main" id="{1971A163-75CB-411F-A8B7-74ADF517C815}"/>
              </a:ext>
            </a:extLst>
          </p:cNvPr>
          <p:cNvPicPr>
            <a:picLocks noChangeAspect="1"/>
          </p:cNvPicPr>
          <p:nvPr/>
        </p:nvPicPr>
        <p:blipFill>
          <a:blip r:embed="rId2"/>
          <a:stretch>
            <a:fillRect/>
          </a:stretch>
        </p:blipFill>
        <p:spPr>
          <a:xfrm>
            <a:off x="9342209" y="6633290"/>
            <a:ext cx="2636431" cy="45719"/>
          </a:xfrm>
          <a:prstGeom prst="rect">
            <a:avLst/>
          </a:prstGeom>
        </p:spPr>
      </p:pic>
    </p:spTree>
    <p:extLst>
      <p:ext uri="{BB962C8B-B14F-4D97-AF65-F5344CB8AC3E}">
        <p14:creationId xmlns:p14="http://schemas.microsoft.com/office/powerpoint/2010/main" xmlns="" val="26655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0A6039B-2CBF-490F-8A9A-9CD55341468B}"/>
              </a:ext>
            </a:extLst>
          </p:cNvPr>
          <p:cNvSpPr>
            <a:spLocks noGrp="1"/>
          </p:cNvSpPr>
          <p:nvPr>
            <p:ph sz="quarter" idx="13"/>
          </p:nvPr>
        </p:nvSpPr>
        <p:spPr>
          <a:xfrm>
            <a:off x="293511" y="1097101"/>
            <a:ext cx="11333860" cy="4323178"/>
          </a:xfrm>
        </p:spPr>
        <p:txBody>
          <a:bodyPr>
            <a:normAutofit/>
          </a:bodyPr>
          <a:lstStyle/>
          <a:p>
            <a:pPr algn="just"/>
            <a:r>
              <a:rPr lang="en-US" sz="2700" b="1" cap="none" dirty="0">
                <a:latin typeface="Calibri" panose="020F0502020204030204" pitchFamily="34" charset="0"/>
                <a:cs typeface="Calibri" panose="020F0502020204030204" pitchFamily="34" charset="0"/>
              </a:rPr>
              <a:t>Bipolar disorder, also called manic depression, is an illness in which there are periods of serious depression, followed by episodes of markedly elevated or irritable moods or “highs” (in the absence of drugs or alcohol). </a:t>
            </a:r>
          </a:p>
          <a:p>
            <a:pPr algn="just"/>
            <a:r>
              <a:rPr lang="en-US" sz="2700" b="1" cap="none" dirty="0">
                <a:latin typeface="Calibri" panose="020F0502020204030204" pitchFamily="34" charset="0"/>
                <a:cs typeface="Calibri" panose="020F0502020204030204" pitchFamily="34" charset="0"/>
              </a:rPr>
              <a:t>These mood swings are not necessarily related to events in the person’s life. </a:t>
            </a:r>
          </a:p>
          <a:p>
            <a:pPr algn="just"/>
            <a:r>
              <a:rPr lang="en-US" sz="2700" b="1" cap="none" dirty="0">
                <a:latin typeface="Calibri" panose="020F0502020204030204" pitchFamily="34" charset="0"/>
                <a:cs typeface="Calibri" panose="020F0502020204030204" pitchFamily="34" charset="0"/>
              </a:rPr>
              <a:t>Bipolar disorder affects approximately 1% of the population; it typically starts in late adolescence or early adulthood and affects men and women equally. </a:t>
            </a:r>
            <a:endParaRPr lang="en-CA" sz="2700" b="1" cap="none" dirty="0">
              <a:latin typeface="Calibri" panose="020F0502020204030204" pitchFamily="34" charset="0"/>
              <a:cs typeface="Calibri" panose="020F0502020204030204" pitchFamily="34" charset="0"/>
            </a:endParaRPr>
          </a:p>
          <a:p>
            <a:endParaRPr lang="en-CA" dirty="0"/>
          </a:p>
        </p:txBody>
      </p:sp>
      <p:sp>
        <p:nvSpPr>
          <p:cNvPr id="4" name="Title 1">
            <a:extLst>
              <a:ext uri="{FF2B5EF4-FFF2-40B4-BE49-F238E27FC236}">
                <a16:creationId xmlns="" xmlns:a16="http://schemas.microsoft.com/office/drawing/2014/main" id="{254CB0C9-B38B-4E02-9AB8-0110D0BD3E42}"/>
              </a:ext>
            </a:extLst>
          </p:cNvPr>
          <p:cNvSpPr>
            <a:spLocks noGrp="1"/>
          </p:cNvSpPr>
          <p:nvPr>
            <p:ph type="title"/>
          </p:nvPr>
        </p:nvSpPr>
        <p:spPr>
          <a:xfrm>
            <a:off x="762000" y="221569"/>
            <a:ext cx="10396882" cy="1151965"/>
          </a:xfrm>
        </p:spPr>
        <p:txBody>
          <a:bodyPr/>
          <a:lstStyle/>
          <a:p>
            <a:pPr algn="ctr"/>
            <a:r>
              <a:rPr lang="en-US" dirty="0">
                <a:solidFill>
                  <a:schemeClr val="accent1">
                    <a:satMod val="150000"/>
                  </a:schemeClr>
                </a:solidFill>
              </a:rPr>
              <a:t>BIPOLAR DISORDER</a:t>
            </a:r>
            <a:endParaRPr lang="en-CA" dirty="0"/>
          </a:p>
        </p:txBody>
      </p:sp>
      <p:pic>
        <p:nvPicPr>
          <p:cNvPr id="6" name="Picture 5">
            <a:extLst>
              <a:ext uri="{FF2B5EF4-FFF2-40B4-BE49-F238E27FC236}">
                <a16:creationId xmlns="" xmlns:a16="http://schemas.microsoft.com/office/drawing/2014/main" id="{32A16C33-3E2E-4FDC-8D73-516DA07B19C7}"/>
              </a:ext>
            </a:extLst>
          </p:cNvPr>
          <p:cNvPicPr>
            <a:picLocks noChangeAspect="1"/>
          </p:cNvPicPr>
          <p:nvPr/>
        </p:nvPicPr>
        <p:blipFill>
          <a:blip r:embed="rId2"/>
          <a:stretch>
            <a:fillRect/>
          </a:stretch>
        </p:blipFill>
        <p:spPr>
          <a:xfrm>
            <a:off x="9025129" y="6669741"/>
            <a:ext cx="2953512" cy="68036"/>
          </a:xfrm>
          <a:prstGeom prst="rect">
            <a:avLst/>
          </a:prstGeom>
        </p:spPr>
      </p:pic>
    </p:spTree>
    <p:extLst>
      <p:ext uri="{BB962C8B-B14F-4D97-AF65-F5344CB8AC3E}">
        <p14:creationId xmlns:p14="http://schemas.microsoft.com/office/powerpoint/2010/main" xmlns="" val="331128677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0A6039B-2CBF-490F-8A9A-9CD55341468B}"/>
              </a:ext>
            </a:extLst>
          </p:cNvPr>
          <p:cNvSpPr>
            <a:spLocks noGrp="1"/>
          </p:cNvSpPr>
          <p:nvPr>
            <p:ph sz="quarter" idx="13"/>
          </p:nvPr>
        </p:nvSpPr>
        <p:spPr>
          <a:xfrm>
            <a:off x="150398" y="1052129"/>
            <a:ext cx="11480770" cy="4242247"/>
          </a:xfrm>
        </p:spPr>
        <p:txBody>
          <a:bodyPr>
            <a:normAutofit/>
          </a:bodyPr>
          <a:lstStyle/>
          <a:p>
            <a:pPr algn="just"/>
            <a:r>
              <a:rPr lang="en-CA" sz="2700" b="1" cap="none" dirty="0">
                <a:latin typeface="Calibri" panose="020F0502020204030204" pitchFamily="34" charset="0"/>
                <a:cs typeface="Calibri" panose="020F0502020204030204" pitchFamily="34" charset="0"/>
              </a:rPr>
              <a:t>The term "addiction" is used in many contexts to describe an obsession, compulsion, or excessive physical dependence or psychological dependence, such as: drug addiction, alcoholism, compulsive overeating, problem gambling, computer addiction, etc. </a:t>
            </a:r>
          </a:p>
          <a:p>
            <a:pPr algn="just"/>
            <a:r>
              <a:rPr lang="en-CA" sz="2700" b="1" cap="none" dirty="0">
                <a:latin typeface="Calibri" panose="020F0502020204030204" pitchFamily="34" charset="0"/>
                <a:cs typeface="Calibri" panose="020F0502020204030204" pitchFamily="34" charset="0"/>
              </a:rPr>
              <a:t>In medical terminology, addiction is a state in which the body relies on a substance for normal functioning and develops physical dependence, as in drug addiction. </a:t>
            </a:r>
          </a:p>
          <a:p>
            <a:pPr algn="just"/>
            <a:endParaRPr lang="en-CA" cap="none"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31809F24-CDD3-4D2F-B114-A66160BF240C}"/>
              </a:ext>
            </a:extLst>
          </p:cNvPr>
          <p:cNvSpPr>
            <a:spLocks noGrp="1"/>
          </p:cNvSpPr>
          <p:nvPr>
            <p:ph type="title"/>
          </p:nvPr>
        </p:nvSpPr>
        <p:spPr>
          <a:xfrm>
            <a:off x="897559" y="0"/>
            <a:ext cx="10396882" cy="1151965"/>
          </a:xfrm>
        </p:spPr>
        <p:txBody>
          <a:bodyPr/>
          <a:lstStyle/>
          <a:p>
            <a:pPr algn="ctr"/>
            <a:r>
              <a:rPr lang="en-US" dirty="0">
                <a:solidFill>
                  <a:schemeClr val="accent1">
                    <a:satMod val="150000"/>
                  </a:schemeClr>
                </a:solidFill>
              </a:rPr>
              <a:t>ADDICTIONS</a:t>
            </a:r>
            <a:endParaRPr lang="en-CA" dirty="0"/>
          </a:p>
        </p:txBody>
      </p:sp>
      <p:pic>
        <p:nvPicPr>
          <p:cNvPr id="6" name="Picture 5">
            <a:extLst>
              <a:ext uri="{FF2B5EF4-FFF2-40B4-BE49-F238E27FC236}">
                <a16:creationId xmlns="" xmlns:a16="http://schemas.microsoft.com/office/drawing/2014/main" id="{9D4358B4-377E-4034-8939-601079BB47C7}"/>
              </a:ext>
            </a:extLst>
          </p:cNvPr>
          <p:cNvPicPr>
            <a:picLocks noChangeAspect="1"/>
          </p:cNvPicPr>
          <p:nvPr/>
        </p:nvPicPr>
        <p:blipFill>
          <a:blip r:embed="rId2"/>
          <a:stretch>
            <a:fillRect/>
          </a:stretch>
        </p:blipFill>
        <p:spPr>
          <a:xfrm>
            <a:off x="8911171" y="6472518"/>
            <a:ext cx="3075567" cy="156882"/>
          </a:xfrm>
          <a:prstGeom prst="rect">
            <a:avLst/>
          </a:prstGeom>
        </p:spPr>
      </p:pic>
    </p:spTree>
    <p:extLst>
      <p:ext uri="{BB962C8B-B14F-4D97-AF65-F5344CB8AC3E}">
        <p14:creationId xmlns:p14="http://schemas.microsoft.com/office/powerpoint/2010/main" xmlns="" val="31313336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 0 L 0.067 0.04 C 0.081 0.049 0.102 0.054 0.124 0.054 C 0.149 0.054 0.169 0.049 0.183 0.04 L 0.25 0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B96E66F-30CA-4402-B1D6-F2AA9AB801E8}"/>
              </a:ext>
            </a:extLst>
          </p:cNvPr>
          <p:cNvSpPr>
            <a:spLocks noGrp="1"/>
          </p:cNvSpPr>
          <p:nvPr>
            <p:ph sz="quarter" idx="13"/>
          </p:nvPr>
        </p:nvSpPr>
        <p:spPr>
          <a:xfrm>
            <a:off x="585652" y="1389530"/>
            <a:ext cx="11020695" cy="3657779"/>
          </a:xfrm>
        </p:spPr>
        <p:txBody>
          <a:bodyPr/>
          <a:lstStyle/>
          <a:p>
            <a:pPr algn="just"/>
            <a:r>
              <a:rPr lang="en-CA" sz="2700" b="1" cap="none" dirty="0">
                <a:latin typeface="Calibri" panose="020F0502020204030204" pitchFamily="34" charset="0"/>
                <a:cs typeface="Calibri" panose="020F0502020204030204" pitchFamily="34" charset="0"/>
              </a:rPr>
              <a:t>Addiction is generally associated with increased drug tolerance. </a:t>
            </a:r>
          </a:p>
          <a:p>
            <a:pPr algn="just"/>
            <a:r>
              <a:rPr lang="en-CA" sz="2700" b="1" cap="none" dirty="0">
                <a:latin typeface="Calibri" panose="020F0502020204030204" pitchFamily="34" charset="0"/>
                <a:cs typeface="Calibri" panose="020F0502020204030204" pitchFamily="34" charset="0"/>
              </a:rPr>
              <a:t>In physiological terms, addiction is not necessarily associated with substance abuse since this form of addiction can result from using medication as prescribed by a doctor. </a:t>
            </a:r>
          </a:p>
          <a:p>
            <a:pPr marL="0" indent="0" algn="just">
              <a:buNone/>
            </a:pPr>
            <a:r>
              <a:rPr lang="en-US" sz="2700" cap="none" dirty="0">
                <a:latin typeface="Calibri" panose="020F0502020204030204" pitchFamily="34" charset="0"/>
                <a:cs typeface="Calibri" panose="020F0502020204030204" pitchFamily="34" charset="0"/>
              </a:rPr>
              <a:t> </a:t>
            </a:r>
            <a:endParaRPr lang="en-CA" sz="2700" cap="none" dirty="0">
              <a:latin typeface="Calibri" panose="020F0502020204030204" pitchFamily="34" charset="0"/>
              <a:cs typeface="Calibri" panose="020F0502020204030204" pitchFamily="34" charset="0"/>
            </a:endParaRPr>
          </a:p>
          <a:p>
            <a:endParaRPr lang="en-CA" dirty="0"/>
          </a:p>
        </p:txBody>
      </p:sp>
      <p:sp>
        <p:nvSpPr>
          <p:cNvPr id="4" name="Title 1">
            <a:extLst>
              <a:ext uri="{FF2B5EF4-FFF2-40B4-BE49-F238E27FC236}">
                <a16:creationId xmlns="" xmlns:a16="http://schemas.microsoft.com/office/drawing/2014/main" id="{13AF123C-2B2C-4430-83E8-A3D9FE7AB02B}"/>
              </a:ext>
            </a:extLst>
          </p:cNvPr>
          <p:cNvSpPr>
            <a:spLocks noGrp="1"/>
          </p:cNvSpPr>
          <p:nvPr>
            <p:ph type="title"/>
          </p:nvPr>
        </p:nvSpPr>
        <p:spPr>
          <a:xfrm>
            <a:off x="683625" y="201168"/>
            <a:ext cx="10396882" cy="1151965"/>
          </a:xfrm>
        </p:spPr>
        <p:txBody>
          <a:bodyPr/>
          <a:lstStyle/>
          <a:p>
            <a:pPr algn="ctr"/>
            <a:r>
              <a:rPr lang="en-US" dirty="0">
                <a:solidFill>
                  <a:schemeClr val="accent1">
                    <a:satMod val="150000"/>
                  </a:schemeClr>
                </a:solidFill>
              </a:rPr>
              <a:t>ADDICTIONS cont’d </a:t>
            </a:r>
            <a:endParaRPr lang="en-CA" dirty="0"/>
          </a:p>
        </p:txBody>
      </p:sp>
      <p:pic>
        <p:nvPicPr>
          <p:cNvPr id="5" name="Picture 4">
            <a:extLst>
              <a:ext uri="{FF2B5EF4-FFF2-40B4-BE49-F238E27FC236}">
                <a16:creationId xmlns="" xmlns:a16="http://schemas.microsoft.com/office/drawing/2014/main" id="{3C79E59F-9E5C-44D4-89FD-330C9BDBDD82}"/>
              </a:ext>
            </a:extLst>
          </p:cNvPr>
          <p:cNvPicPr>
            <a:picLocks noChangeAspect="1"/>
          </p:cNvPicPr>
          <p:nvPr/>
        </p:nvPicPr>
        <p:blipFill>
          <a:blip r:embed="rId2"/>
          <a:stretch>
            <a:fillRect/>
          </a:stretch>
        </p:blipFill>
        <p:spPr>
          <a:xfrm>
            <a:off x="7813891" y="6472518"/>
            <a:ext cx="4144440" cy="64813"/>
          </a:xfrm>
          <a:prstGeom prst="rect">
            <a:avLst/>
          </a:prstGeom>
        </p:spPr>
      </p:pic>
    </p:spTree>
    <p:extLst>
      <p:ext uri="{BB962C8B-B14F-4D97-AF65-F5344CB8AC3E}">
        <p14:creationId xmlns:p14="http://schemas.microsoft.com/office/powerpoint/2010/main" xmlns="" val="95316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 0 L 0.067 0.04 C 0.081 0.049 0.102 0.054 0.124 0.054 C 0.149 0.054 0.169 0.049 0.183 0.04 L 0.25 0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ABA3B52-56A2-4A62-A39F-EC64371B39A5}"/>
              </a:ext>
            </a:extLst>
          </p:cNvPr>
          <p:cNvPicPr>
            <a:picLocks noChangeAspect="1"/>
          </p:cNvPicPr>
          <p:nvPr/>
        </p:nvPicPr>
        <p:blipFill>
          <a:blip r:embed="rId2"/>
          <a:stretch>
            <a:fillRect/>
          </a:stretch>
        </p:blipFill>
        <p:spPr>
          <a:xfrm>
            <a:off x="0" y="775252"/>
            <a:ext cx="4238308" cy="4744146"/>
          </a:xfrm>
          <a:prstGeom prst="rect">
            <a:avLst/>
          </a:prstGeom>
        </p:spPr>
      </p:pic>
      <p:sp>
        <p:nvSpPr>
          <p:cNvPr id="2" name="Title 1">
            <a:extLst>
              <a:ext uri="{FF2B5EF4-FFF2-40B4-BE49-F238E27FC236}">
                <a16:creationId xmlns="" xmlns:a16="http://schemas.microsoft.com/office/drawing/2014/main" id="{8CD23457-C4E6-471B-A464-89951213447E}"/>
              </a:ext>
            </a:extLst>
          </p:cNvPr>
          <p:cNvSpPr>
            <a:spLocks noGrp="1"/>
          </p:cNvSpPr>
          <p:nvPr>
            <p:ph type="title"/>
          </p:nvPr>
        </p:nvSpPr>
        <p:spPr>
          <a:xfrm>
            <a:off x="1795118" y="-19878"/>
            <a:ext cx="10396882" cy="1151965"/>
          </a:xfrm>
        </p:spPr>
        <p:txBody>
          <a:bodyPr/>
          <a:lstStyle/>
          <a:p>
            <a:r>
              <a:rPr lang="en-US" dirty="0">
                <a:solidFill>
                  <a:schemeClr val="accent1">
                    <a:satMod val="150000"/>
                  </a:schemeClr>
                </a:solidFill>
              </a:rPr>
              <a:t>WHO CAN HAVE MENTAL ILLNESS?</a:t>
            </a:r>
            <a:endParaRPr lang="en-CA" dirty="0"/>
          </a:p>
        </p:txBody>
      </p:sp>
      <p:sp>
        <p:nvSpPr>
          <p:cNvPr id="3" name="Content Placeholder 2">
            <a:extLst>
              <a:ext uri="{FF2B5EF4-FFF2-40B4-BE49-F238E27FC236}">
                <a16:creationId xmlns="" xmlns:a16="http://schemas.microsoft.com/office/drawing/2014/main" id="{3AD2A698-BECB-42F8-BC2C-8892BB15DEE4}"/>
              </a:ext>
            </a:extLst>
          </p:cNvPr>
          <p:cNvSpPr>
            <a:spLocks noGrp="1"/>
          </p:cNvSpPr>
          <p:nvPr>
            <p:ph sz="quarter" idx="13"/>
          </p:nvPr>
        </p:nvSpPr>
        <p:spPr>
          <a:xfrm>
            <a:off x="3872671" y="1539104"/>
            <a:ext cx="7756112" cy="3960416"/>
          </a:xfrm>
        </p:spPr>
        <p:txBody>
          <a:bodyPr/>
          <a:lstStyle/>
          <a:p>
            <a:pPr algn="just"/>
            <a:r>
              <a:rPr lang="en-US" altLang="en-US" sz="2700" b="1" cap="none" dirty="0">
                <a:latin typeface="Calibri" panose="020F0502020204030204" pitchFamily="34" charset="0"/>
                <a:cs typeface="Calibri" panose="020F0502020204030204" pitchFamily="34" charset="0"/>
              </a:rPr>
              <a:t>People can develop mental illness or mental health issues at any stage in life. </a:t>
            </a:r>
          </a:p>
          <a:p>
            <a:pPr algn="just"/>
            <a:r>
              <a:rPr lang="en-US" altLang="en-US" sz="2700" b="1" cap="none" dirty="0">
                <a:latin typeface="Calibri" panose="020F0502020204030204" pitchFamily="34" charset="0"/>
                <a:cs typeface="Calibri" panose="020F0502020204030204" pitchFamily="34" charset="0"/>
              </a:rPr>
              <a:t>Anyone can develop a mental illness, whether a person is rich or poor, well educated or illiterate; it does not matter what position a person holds in society.  It also does not matter what ethnic group, religion or culture a person belongs to</a:t>
            </a:r>
            <a:r>
              <a:rPr lang="en-US" altLang="en-US" sz="2700" cap="none" dirty="0">
                <a:latin typeface="Calibri" panose="020F0502020204030204" pitchFamily="34" charset="0"/>
                <a:cs typeface="Calibri" panose="020F0502020204030204" pitchFamily="34" charset="0"/>
              </a:rPr>
              <a:t>.  </a:t>
            </a:r>
          </a:p>
          <a:p>
            <a:pPr algn="just"/>
            <a:endParaRPr lang="en-CA" cap="non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8888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517979-F97F-4857-8553-8189288063D2}"/>
              </a:ext>
            </a:extLst>
          </p:cNvPr>
          <p:cNvSpPr>
            <a:spLocks noGrp="1"/>
          </p:cNvSpPr>
          <p:nvPr>
            <p:ph type="title"/>
          </p:nvPr>
        </p:nvSpPr>
        <p:spPr>
          <a:xfrm>
            <a:off x="898646" y="288235"/>
            <a:ext cx="10394707" cy="1158140"/>
          </a:xfrm>
        </p:spPr>
        <p:txBody>
          <a:bodyPr>
            <a:normAutofit fontScale="90000"/>
          </a:bodyPr>
          <a:lstStyle/>
          <a:p>
            <a:pPr algn="ctr"/>
            <a:r>
              <a:rPr lang="en-US" dirty="0">
                <a:solidFill>
                  <a:schemeClr val="accent1">
                    <a:satMod val="150000"/>
                  </a:schemeClr>
                </a:solidFill>
              </a:rPr>
              <a:t>SOME COMMON INDICATIONS THAT A PERSON </a:t>
            </a:r>
            <a:r>
              <a:rPr lang="en-US" u="sng" dirty="0">
                <a:solidFill>
                  <a:srgbClr val="C00000"/>
                </a:solidFill>
              </a:rPr>
              <a:t>MAY</a:t>
            </a:r>
            <a:r>
              <a:rPr lang="en-US" dirty="0">
                <a:solidFill>
                  <a:schemeClr val="accent1">
                    <a:satMod val="150000"/>
                  </a:schemeClr>
                </a:solidFill>
              </a:rPr>
              <a:t> HAVE MENTAL ISSUES</a:t>
            </a:r>
            <a:endParaRPr lang="en-CA" dirty="0"/>
          </a:p>
        </p:txBody>
      </p:sp>
      <p:sp>
        <p:nvSpPr>
          <p:cNvPr id="3" name="Content Placeholder 2">
            <a:extLst>
              <a:ext uri="{FF2B5EF4-FFF2-40B4-BE49-F238E27FC236}">
                <a16:creationId xmlns="" xmlns:a16="http://schemas.microsoft.com/office/drawing/2014/main" id="{7CC95FF7-5A92-4B62-A9FF-C3780B8449C0}"/>
              </a:ext>
            </a:extLst>
          </p:cNvPr>
          <p:cNvSpPr>
            <a:spLocks noGrp="1"/>
          </p:cNvSpPr>
          <p:nvPr>
            <p:ph sz="quarter" idx="13"/>
          </p:nvPr>
        </p:nvSpPr>
        <p:spPr>
          <a:xfrm>
            <a:off x="449646" y="1637450"/>
            <a:ext cx="4670994" cy="3821518"/>
          </a:xfrm>
        </p:spPr>
        <p:txBody>
          <a:bodyPr>
            <a:normAutofit/>
          </a:bodyPr>
          <a:lstStyle/>
          <a:p>
            <a:r>
              <a:rPr lang="en-US" altLang="en-US" sz="2700" b="1" cap="none" dirty="0">
                <a:latin typeface="Calibri" panose="020F0502020204030204" pitchFamily="34" charset="0"/>
                <a:cs typeface="Calibri" panose="020F0502020204030204" pitchFamily="34" charset="0"/>
              </a:rPr>
              <a:t>Exhibiting unusual behavior</a:t>
            </a:r>
          </a:p>
          <a:p>
            <a:r>
              <a:rPr lang="en-US" altLang="en-US" sz="2700" b="1" cap="none" dirty="0">
                <a:latin typeface="Calibri" panose="020F0502020204030204" pitchFamily="34" charset="0"/>
                <a:cs typeface="Calibri" panose="020F0502020204030204" pitchFamily="34" charset="0"/>
              </a:rPr>
              <a:t>Saying strange things</a:t>
            </a:r>
          </a:p>
          <a:p>
            <a:r>
              <a:rPr lang="en-US" altLang="en-US" sz="2700" b="1" cap="none" dirty="0">
                <a:latin typeface="Calibri" panose="020F0502020204030204" pitchFamily="34" charset="0"/>
                <a:cs typeface="Calibri" panose="020F0502020204030204" pitchFamily="34" charset="0"/>
              </a:rPr>
              <a:t>Hearing or seeing things other people don’t</a:t>
            </a:r>
          </a:p>
          <a:p>
            <a:r>
              <a:rPr lang="en-US" altLang="en-US" sz="2700" b="1" cap="none" dirty="0">
                <a:latin typeface="Calibri" panose="020F0502020204030204" pitchFamily="34" charset="0"/>
                <a:cs typeface="Calibri" panose="020F0502020204030204" pitchFamily="34" charset="0"/>
              </a:rPr>
              <a:t>Being unusually tired or unusually energetic</a:t>
            </a:r>
          </a:p>
          <a:p>
            <a:pPr marL="0" indent="0">
              <a:buNone/>
            </a:pPr>
            <a:endParaRPr lang="en-CA" dirty="0"/>
          </a:p>
        </p:txBody>
      </p:sp>
      <p:sp>
        <p:nvSpPr>
          <p:cNvPr id="9" name="Content Placeholder 8">
            <a:extLst>
              <a:ext uri="{FF2B5EF4-FFF2-40B4-BE49-F238E27FC236}">
                <a16:creationId xmlns="" xmlns:a16="http://schemas.microsoft.com/office/drawing/2014/main" id="{40FDC4D1-0F87-4F7E-9F4E-7A0AADB6D8B5}"/>
              </a:ext>
            </a:extLst>
          </p:cNvPr>
          <p:cNvSpPr>
            <a:spLocks noGrp="1"/>
          </p:cNvSpPr>
          <p:nvPr>
            <p:ph sz="quarter" idx="14"/>
          </p:nvPr>
        </p:nvSpPr>
        <p:spPr>
          <a:xfrm>
            <a:off x="5313609" y="1710602"/>
            <a:ext cx="6154425" cy="3919594"/>
          </a:xfrm>
        </p:spPr>
        <p:txBody>
          <a:bodyPr>
            <a:normAutofit fontScale="47500" lnSpcReduction="20000"/>
          </a:bodyPr>
          <a:lstStyle/>
          <a:p>
            <a:r>
              <a:rPr lang="en-US" altLang="en-US" sz="5300" b="1" cap="none" dirty="0">
                <a:latin typeface="Calibri" panose="020F0502020204030204" pitchFamily="34" charset="0"/>
                <a:cs typeface="Calibri" panose="020F0502020204030204" pitchFamily="34" charset="0"/>
              </a:rPr>
              <a:t>Believing someone or something is out to “get”  or hurt them</a:t>
            </a:r>
          </a:p>
          <a:p>
            <a:r>
              <a:rPr lang="en-US" altLang="en-US" sz="5300" b="1" cap="none" dirty="0">
                <a:latin typeface="Calibri" panose="020F0502020204030204" pitchFamily="34" charset="0"/>
                <a:cs typeface="Calibri" panose="020F0502020204030204" pitchFamily="34" charset="0"/>
              </a:rPr>
              <a:t>Loss of interest in the things that they used to love </a:t>
            </a:r>
          </a:p>
          <a:p>
            <a:r>
              <a:rPr lang="en-US" altLang="en-US" sz="5300" b="1" cap="none" dirty="0">
                <a:latin typeface="Calibri" panose="020F0502020204030204" pitchFamily="34" charset="0"/>
                <a:cs typeface="Calibri" panose="020F0502020204030204" pitchFamily="34" charset="0"/>
              </a:rPr>
              <a:t>Stop taking care of their personal hygiene</a:t>
            </a:r>
          </a:p>
          <a:p>
            <a:r>
              <a:rPr lang="en-US" altLang="en-US" sz="5300" b="1" cap="none" dirty="0">
                <a:latin typeface="Calibri" panose="020F0502020204030204" pitchFamily="34" charset="0"/>
                <a:cs typeface="Calibri" panose="020F0502020204030204" pitchFamily="34" charset="0"/>
              </a:rPr>
              <a:t>Isolating themselves from family and friends</a:t>
            </a:r>
          </a:p>
          <a:p>
            <a:r>
              <a:rPr lang="en-US" altLang="en-US" sz="5300" b="1" cap="none" dirty="0">
                <a:latin typeface="Calibri" panose="020F0502020204030204" pitchFamily="34" charset="0"/>
                <a:cs typeface="Calibri" panose="020F0502020204030204" pitchFamily="34" charset="0"/>
              </a:rPr>
              <a:t>Loss of sleep and appetite </a:t>
            </a:r>
          </a:p>
          <a:p>
            <a:endParaRPr lang="en-CA" dirty="0"/>
          </a:p>
        </p:txBody>
      </p:sp>
    </p:spTree>
    <p:extLst>
      <p:ext uri="{BB962C8B-B14F-4D97-AF65-F5344CB8AC3E}">
        <p14:creationId xmlns:p14="http://schemas.microsoft.com/office/powerpoint/2010/main" xmlns="" val="3639686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119751-80C2-4EDC-B659-05452E2D4546}"/>
              </a:ext>
            </a:extLst>
          </p:cNvPr>
          <p:cNvSpPr>
            <a:spLocks noGrp="1"/>
          </p:cNvSpPr>
          <p:nvPr>
            <p:ph type="title"/>
          </p:nvPr>
        </p:nvSpPr>
        <p:spPr>
          <a:xfrm>
            <a:off x="897559" y="627141"/>
            <a:ext cx="10396882" cy="605427"/>
          </a:xfrm>
        </p:spPr>
        <p:txBody>
          <a:bodyPr>
            <a:normAutofit fontScale="90000"/>
          </a:bodyPr>
          <a:lstStyle/>
          <a:p>
            <a:pPr algn="ctr"/>
            <a:r>
              <a:rPr lang="en-US" dirty="0">
                <a:solidFill>
                  <a:schemeClr val="accent1">
                    <a:satMod val="150000"/>
                  </a:schemeClr>
                </a:solidFill>
              </a:rPr>
              <a:t>CAUSES OF MENTAL ILLNESS</a:t>
            </a:r>
            <a:br>
              <a:rPr lang="en-US" dirty="0">
                <a:solidFill>
                  <a:schemeClr val="accent1">
                    <a:satMod val="150000"/>
                  </a:schemeClr>
                </a:solidFill>
              </a:rPr>
            </a:br>
            <a:endParaRPr lang="en-CA" dirty="0"/>
          </a:p>
        </p:txBody>
      </p:sp>
      <p:sp>
        <p:nvSpPr>
          <p:cNvPr id="3" name="Content Placeholder 2">
            <a:extLst>
              <a:ext uri="{FF2B5EF4-FFF2-40B4-BE49-F238E27FC236}">
                <a16:creationId xmlns="" xmlns:a16="http://schemas.microsoft.com/office/drawing/2014/main" id="{B47F7DA2-0739-4C56-87A9-B8F521BE0D8C}"/>
              </a:ext>
            </a:extLst>
          </p:cNvPr>
          <p:cNvSpPr>
            <a:spLocks noGrp="1"/>
          </p:cNvSpPr>
          <p:nvPr>
            <p:ph sz="quarter" idx="13"/>
          </p:nvPr>
        </p:nvSpPr>
        <p:spPr>
          <a:xfrm>
            <a:off x="512210" y="-8619"/>
            <a:ext cx="11080507" cy="3891170"/>
          </a:xfrm>
        </p:spPr>
        <p:txBody>
          <a:bodyPr>
            <a:normAutofit/>
          </a:bodyPr>
          <a:lstStyle/>
          <a:p>
            <a:r>
              <a:rPr lang="en-US" altLang="en-US" sz="2700" b="1" cap="none" dirty="0">
                <a:latin typeface="Calibri" panose="020F0502020204030204" pitchFamily="34" charset="0"/>
                <a:cs typeface="Calibri" panose="020F0502020204030204" pitchFamily="34" charset="0"/>
              </a:rPr>
              <a:t>Mental illness can be caused by biological, psychological or environmental factors</a:t>
            </a:r>
          </a:p>
          <a:p>
            <a:endParaRPr lang="en-CA" sz="2400" b="1" cap="none" dirty="0">
              <a:latin typeface="Calibri" panose="020F0502020204030204" pitchFamily="34" charset="0"/>
              <a:cs typeface="Calibri" panose="020F0502020204030204" pitchFamily="34" charset="0"/>
            </a:endParaRPr>
          </a:p>
        </p:txBody>
      </p:sp>
      <p:pic>
        <p:nvPicPr>
          <p:cNvPr id="5" name="Picture 5" descr="C:\Users\Sunday\AppData\Local\Microsoft\Windows\Temporary Internet Files\Content.IE5\993EE092\MP900308977[1].jpg">
            <a:extLst>
              <a:ext uri="{FF2B5EF4-FFF2-40B4-BE49-F238E27FC236}">
                <a16:creationId xmlns="" xmlns:a16="http://schemas.microsoft.com/office/drawing/2014/main" id="{B1E9B1F3-AED2-4C1A-91F8-0707F306770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flipV="1">
            <a:off x="4516990" y="5454548"/>
            <a:ext cx="4955745" cy="13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1A468EB5-84D0-4660-BD43-A1AD14F3613C}"/>
              </a:ext>
            </a:extLst>
          </p:cNvPr>
          <p:cNvPicPr>
            <a:picLocks noChangeAspect="1"/>
          </p:cNvPicPr>
          <p:nvPr/>
        </p:nvPicPr>
        <p:blipFill>
          <a:blip r:embed="rId3"/>
          <a:stretch>
            <a:fillRect/>
          </a:stretch>
        </p:blipFill>
        <p:spPr>
          <a:xfrm>
            <a:off x="11298" y="2212779"/>
            <a:ext cx="4505692" cy="3379269"/>
          </a:xfrm>
          <a:prstGeom prst="rect">
            <a:avLst/>
          </a:prstGeom>
        </p:spPr>
      </p:pic>
    </p:spTree>
    <p:extLst>
      <p:ext uri="{BB962C8B-B14F-4D97-AF65-F5344CB8AC3E}">
        <p14:creationId xmlns:p14="http://schemas.microsoft.com/office/powerpoint/2010/main" xmlns="" val="1716352287"/>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5B90E6-07D6-4B99-B64F-A9672D51E258}"/>
              </a:ext>
            </a:extLst>
          </p:cNvPr>
          <p:cNvSpPr>
            <a:spLocks noGrp="1"/>
          </p:cNvSpPr>
          <p:nvPr>
            <p:ph type="title"/>
          </p:nvPr>
        </p:nvSpPr>
        <p:spPr>
          <a:xfrm>
            <a:off x="683625" y="171450"/>
            <a:ext cx="10396882" cy="1151965"/>
          </a:xfrm>
        </p:spPr>
        <p:txBody>
          <a:bodyPr/>
          <a:lstStyle/>
          <a:p>
            <a:pPr algn="ctr"/>
            <a:r>
              <a:rPr lang="en-US" dirty="0">
                <a:solidFill>
                  <a:schemeClr val="accent1">
                    <a:satMod val="150000"/>
                  </a:schemeClr>
                </a:solidFill>
              </a:rPr>
              <a:t>BIOLOGICAL</a:t>
            </a:r>
            <a:endParaRPr lang="en-CA" dirty="0"/>
          </a:p>
        </p:txBody>
      </p:sp>
      <p:sp>
        <p:nvSpPr>
          <p:cNvPr id="3" name="Content Placeholder 2">
            <a:extLst>
              <a:ext uri="{FF2B5EF4-FFF2-40B4-BE49-F238E27FC236}">
                <a16:creationId xmlns="" xmlns:a16="http://schemas.microsoft.com/office/drawing/2014/main" id="{38DD8FA8-783A-4181-ADE2-F6828C87F1ED}"/>
              </a:ext>
            </a:extLst>
          </p:cNvPr>
          <p:cNvSpPr>
            <a:spLocks noGrp="1"/>
          </p:cNvSpPr>
          <p:nvPr>
            <p:ph sz="quarter" idx="13"/>
          </p:nvPr>
        </p:nvSpPr>
        <p:spPr>
          <a:xfrm>
            <a:off x="1111493" y="1091845"/>
            <a:ext cx="11144250" cy="4356454"/>
          </a:xfrm>
        </p:spPr>
        <p:txBody>
          <a:bodyPr/>
          <a:lstStyle/>
          <a:p>
            <a:pPr lvl="1" algn="just"/>
            <a:r>
              <a:rPr lang="en-US" altLang="en-US" sz="2700" b="1" cap="none" dirty="0">
                <a:latin typeface="Calibri" panose="020F0502020204030204" pitchFamily="34" charset="0"/>
                <a:cs typeface="Calibri" panose="020F0502020204030204" pitchFamily="34" charset="0"/>
              </a:rPr>
              <a:t>Genetic</a:t>
            </a:r>
          </a:p>
          <a:p>
            <a:pPr lvl="1" algn="just"/>
            <a:r>
              <a:rPr lang="en-US" altLang="en-US" sz="2700" b="1" cap="none" dirty="0">
                <a:latin typeface="Calibri" panose="020F0502020204030204" pitchFamily="34" charset="0"/>
                <a:cs typeface="Calibri" panose="020F0502020204030204" pitchFamily="34" charset="0"/>
              </a:rPr>
              <a:t>Prenatal damage</a:t>
            </a:r>
          </a:p>
          <a:p>
            <a:pPr lvl="1" algn="just"/>
            <a:r>
              <a:rPr lang="en-US" altLang="en-US" sz="2700" b="1" cap="none" dirty="0">
                <a:latin typeface="Calibri" panose="020F0502020204030204" pitchFamily="34" charset="0"/>
                <a:cs typeface="Calibri" panose="020F0502020204030204" pitchFamily="34" charset="0"/>
              </a:rPr>
              <a:t>Brain defects and injury</a:t>
            </a:r>
          </a:p>
          <a:p>
            <a:pPr lvl="1" algn="just"/>
            <a:r>
              <a:rPr lang="en-US" altLang="en-US" sz="2700" b="1" cap="none" dirty="0">
                <a:latin typeface="Calibri" panose="020F0502020204030204" pitchFamily="34" charset="0"/>
                <a:cs typeface="Calibri" panose="020F0502020204030204" pitchFamily="34" charset="0"/>
              </a:rPr>
              <a:t>Substance abuse</a:t>
            </a:r>
          </a:p>
          <a:p>
            <a:endParaRPr lang="en-CA" dirty="0"/>
          </a:p>
        </p:txBody>
      </p:sp>
      <p:pic>
        <p:nvPicPr>
          <p:cNvPr id="5" name="Picture 4">
            <a:extLst>
              <a:ext uri="{FF2B5EF4-FFF2-40B4-BE49-F238E27FC236}">
                <a16:creationId xmlns="" xmlns:a16="http://schemas.microsoft.com/office/drawing/2014/main" id="{44F73A3A-9341-4DD6-8924-9903C2C1D311}"/>
              </a:ext>
            </a:extLst>
          </p:cNvPr>
          <p:cNvPicPr>
            <a:picLocks noChangeAspect="1"/>
          </p:cNvPicPr>
          <p:nvPr/>
        </p:nvPicPr>
        <p:blipFill>
          <a:blip r:embed="rId2"/>
          <a:stretch>
            <a:fillRect/>
          </a:stretch>
        </p:blipFill>
        <p:spPr>
          <a:xfrm>
            <a:off x="5964669" y="1242004"/>
            <a:ext cx="5408181" cy="4056137"/>
          </a:xfrm>
          <a:prstGeom prst="rect">
            <a:avLst/>
          </a:prstGeom>
        </p:spPr>
      </p:pic>
    </p:spTree>
    <p:extLst>
      <p:ext uri="{BB962C8B-B14F-4D97-AF65-F5344CB8AC3E}">
        <p14:creationId xmlns:p14="http://schemas.microsoft.com/office/powerpoint/2010/main" xmlns="" val="2952202013"/>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A0AECC-C0D8-4E08-8CC8-36AF407A973A}"/>
              </a:ext>
            </a:extLst>
          </p:cNvPr>
          <p:cNvSpPr>
            <a:spLocks noGrp="1"/>
          </p:cNvSpPr>
          <p:nvPr>
            <p:ph type="title"/>
          </p:nvPr>
        </p:nvSpPr>
        <p:spPr>
          <a:xfrm>
            <a:off x="897559" y="258298"/>
            <a:ext cx="10396882" cy="1151965"/>
          </a:xfrm>
        </p:spPr>
        <p:txBody>
          <a:bodyPr/>
          <a:lstStyle/>
          <a:p>
            <a:pPr algn="ctr"/>
            <a:r>
              <a:rPr lang="en-US" dirty="0">
                <a:solidFill>
                  <a:schemeClr val="accent1">
                    <a:satMod val="150000"/>
                  </a:schemeClr>
                </a:solidFill>
              </a:rPr>
              <a:t>PSYCHOLOGICAL</a:t>
            </a:r>
            <a:endParaRPr lang="en-CA" dirty="0"/>
          </a:p>
        </p:txBody>
      </p:sp>
      <p:sp>
        <p:nvSpPr>
          <p:cNvPr id="3" name="Content Placeholder 2">
            <a:extLst>
              <a:ext uri="{FF2B5EF4-FFF2-40B4-BE49-F238E27FC236}">
                <a16:creationId xmlns="" xmlns:a16="http://schemas.microsoft.com/office/drawing/2014/main" id="{1ED0673B-682C-4B70-BB25-D655A8425323}"/>
              </a:ext>
            </a:extLst>
          </p:cNvPr>
          <p:cNvSpPr>
            <a:spLocks noGrp="1"/>
          </p:cNvSpPr>
          <p:nvPr>
            <p:ph sz="quarter" idx="13"/>
          </p:nvPr>
        </p:nvSpPr>
        <p:spPr>
          <a:xfrm>
            <a:off x="146304" y="668715"/>
            <a:ext cx="11603736" cy="4671381"/>
          </a:xfrm>
        </p:spPr>
        <p:txBody>
          <a:bodyPr/>
          <a:lstStyle/>
          <a:p>
            <a:pPr algn="just"/>
            <a:r>
              <a:rPr lang="en-US" altLang="en-US" sz="2700" b="1" cap="none" dirty="0">
                <a:latin typeface="Calibri" panose="020F0502020204030204" pitchFamily="34" charset="0"/>
                <a:cs typeface="Calibri" panose="020F0502020204030204" pitchFamily="34" charset="0"/>
              </a:rPr>
              <a:t>Severe psychological trauma suffered as a child, such as emotional, physical, or sexual abuse</a:t>
            </a:r>
          </a:p>
          <a:p>
            <a:pPr algn="just"/>
            <a:r>
              <a:rPr lang="en-US" altLang="en-US" sz="2700" b="1" cap="none" dirty="0">
                <a:latin typeface="Calibri" panose="020F0502020204030204" pitchFamily="34" charset="0"/>
                <a:cs typeface="Calibri" panose="020F0502020204030204" pitchFamily="34" charset="0"/>
              </a:rPr>
              <a:t>An important early loss, such as the loss of a parent</a:t>
            </a:r>
          </a:p>
          <a:p>
            <a:pPr algn="just"/>
            <a:r>
              <a:rPr lang="en-US" altLang="en-US" sz="2700" b="1" cap="none" dirty="0">
                <a:latin typeface="Calibri" panose="020F0502020204030204" pitchFamily="34" charset="0"/>
                <a:cs typeface="Calibri" panose="020F0502020204030204" pitchFamily="34" charset="0"/>
              </a:rPr>
              <a:t>Neglect</a:t>
            </a:r>
          </a:p>
          <a:p>
            <a:endParaRPr lang="en-CA" dirty="0"/>
          </a:p>
        </p:txBody>
      </p:sp>
      <p:pic>
        <p:nvPicPr>
          <p:cNvPr id="5" name="Picture 4">
            <a:extLst>
              <a:ext uri="{FF2B5EF4-FFF2-40B4-BE49-F238E27FC236}">
                <a16:creationId xmlns="" xmlns:a16="http://schemas.microsoft.com/office/drawing/2014/main" id="{75D6C7EA-F26B-4CB3-BB73-AD2AEAF3DB45}"/>
              </a:ext>
            </a:extLst>
          </p:cNvPr>
          <p:cNvPicPr>
            <a:picLocks noChangeAspect="1"/>
          </p:cNvPicPr>
          <p:nvPr/>
        </p:nvPicPr>
        <p:blipFill>
          <a:blip r:embed="rId2"/>
          <a:stretch>
            <a:fillRect/>
          </a:stretch>
        </p:blipFill>
        <p:spPr>
          <a:xfrm>
            <a:off x="3871912" y="3339932"/>
            <a:ext cx="4599664" cy="3060867"/>
          </a:xfrm>
          <a:prstGeom prst="rect">
            <a:avLst/>
          </a:prstGeom>
        </p:spPr>
      </p:pic>
    </p:spTree>
    <p:extLst>
      <p:ext uri="{BB962C8B-B14F-4D97-AF65-F5344CB8AC3E}">
        <p14:creationId xmlns:p14="http://schemas.microsoft.com/office/powerpoint/2010/main" xmlns="" val="158842850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5D48711A-266F-4251-AAD1-F3A8934B1BD2}"/>
              </a:ext>
            </a:extLst>
          </p:cNvPr>
          <p:cNvSpPr>
            <a:spLocks noGrp="1"/>
          </p:cNvSpPr>
          <p:nvPr>
            <p:ph type="title"/>
          </p:nvPr>
        </p:nvSpPr>
        <p:spPr>
          <a:xfrm>
            <a:off x="715884" y="33721"/>
            <a:ext cx="10760230" cy="1441932"/>
          </a:xfrm>
        </p:spPr>
        <p:txBody>
          <a:bodyPr>
            <a:normAutofit/>
          </a:bodyPr>
          <a:lstStyle/>
          <a:p>
            <a:pPr algn="ctr"/>
            <a:r>
              <a:rPr lang="en-US" dirty="0">
                <a:solidFill>
                  <a:schemeClr val="accent1">
                    <a:satMod val="150000"/>
                  </a:schemeClr>
                </a:solidFill>
              </a:rPr>
              <a:t>PSYCHOLOGICAL REACTIONS TO STRESS</a:t>
            </a:r>
            <a:endParaRPr lang="en-CA" dirty="0"/>
          </a:p>
        </p:txBody>
      </p:sp>
      <p:pic>
        <p:nvPicPr>
          <p:cNvPr id="5" name="Content Placeholder 5">
            <a:extLst>
              <a:ext uri="{FF2B5EF4-FFF2-40B4-BE49-F238E27FC236}">
                <a16:creationId xmlns="" xmlns:a16="http://schemas.microsoft.com/office/drawing/2014/main" id="{49308B8D-3602-43C5-84B7-4A0CE71F2B72}"/>
              </a:ext>
            </a:extLst>
          </p:cNvPr>
          <p:cNvPicPr>
            <a:picLocks noGrp="1" noChangeAspect="1" noChangeArrowheads="1"/>
          </p:cNvPicPr>
          <p:nvPr>
            <p:ph sz="quarter" idx="13"/>
          </p:nvPr>
        </p:nvPicPr>
        <p:blipFill>
          <a:blip r:embed="rId2">
            <a:extLst>
              <a:ext uri="{28A0092B-C50C-407E-A947-70E740481C1C}">
                <a14:useLocalDpi xmlns:a14="http://schemas.microsoft.com/office/drawing/2010/main" xmlns="" val="0"/>
              </a:ext>
            </a:extLst>
          </a:blip>
          <a:srcRect/>
          <a:stretch>
            <a:fillRect/>
          </a:stretch>
        </p:blipFill>
        <p:spPr>
          <a:xfrm>
            <a:off x="1711670" y="1278154"/>
            <a:ext cx="8081964" cy="4301691"/>
          </a:xfrm>
        </p:spPr>
      </p:pic>
    </p:spTree>
    <p:extLst>
      <p:ext uri="{BB962C8B-B14F-4D97-AF65-F5344CB8AC3E}">
        <p14:creationId xmlns:p14="http://schemas.microsoft.com/office/powerpoint/2010/main" xmlns="" val="2333153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04686F-DE96-4221-9061-7D5C6153AC95}"/>
              </a:ext>
            </a:extLst>
          </p:cNvPr>
          <p:cNvSpPr>
            <a:spLocks noGrp="1"/>
          </p:cNvSpPr>
          <p:nvPr>
            <p:ph type="title"/>
          </p:nvPr>
        </p:nvSpPr>
        <p:spPr>
          <a:xfrm>
            <a:off x="663747" y="0"/>
            <a:ext cx="10396882" cy="1151965"/>
          </a:xfrm>
        </p:spPr>
        <p:txBody>
          <a:bodyPr>
            <a:normAutofit/>
          </a:bodyPr>
          <a:lstStyle/>
          <a:p>
            <a:pPr algn="ctr"/>
            <a:r>
              <a:rPr lang="en-US" sz="6000" dirty="0">
                <a:solidFill>
                  <a:schemeClr val="accent1">
                    <a:satMod val="150000"/>
                  </a:schemeClr>
                </a:solidFill>
              </a:rPr>
              <a:t>MENTAL ILLNESS</a:t>
            </a:r>
            <a:endParaRPr lang="en-CA" sz="6000" dirty="0">
              <a:cs typeface="Arial" panose="020B0604020202020204" pitchFamily="34" charset="0"/>
            </a:endParaRPr>
          </a:p>
        </p:txBody>
      </p:sp>
      <p:sp>
        <p:nvSpPr>
          <p:cNvPr id="3" name="Content Placeholder 2">
            <a:extLst>
              <a:ext uri="{FF2B5EF4-FFF2-40B4-BE49-F238E27FC236}">
                <a16:creationId xmlns="" xmlns:a16="http://schemas.microsoft.com/office/drawing/2014/main" id="{5D007626-1792-43DA-85B8-7BEEAEF485CE}"/>
              </a:ext>
            </a:extLst>
          </p:cNvPr>
          <p:cNvSpPr>
            <a:spLocks noGrp="1"/>
          </p:cNvSpPr>
          <p:nvPr>
            <p:ph sz="quarter" idx="13"/>
          </p:nvPr>
        </p:nvSpPr>
        <p:spPr>
          <a:xfrm>
            <a:off x="100584" y="1045827"/>
            <a:ext cx="6876288" cy="4751470"/>
          </a:xfrm>
        </p:spPr>
        <p:txBody>
          <a:bodyPr>
            <a:normAutofit fontScale="62500" lnSpcReduction="20000"/>
          </a:bodyPr>
          <a:lstStyle/>
          <a:p>
            <a:pPr algn="just">
              <a:defRPr/>
            </a:pPr>
            <a:r>
              <a:rPr lang="en-US" sz="4300" b="1" cap="none" dirty="0">
                <a:latin typeface="Calibri" panose="020F0502020204030204" pitchFamily="34" charset="0"/>
                <a:cs typeface="Calibri" panose="020F0502020204030204" pitchFamily="34" charset="0"/>
              </a:rPr>
              <a:t>A champion named goliath, who was from </a:t>
            </a:r>
            <a:r>
              <a:rPr lang="en-US" sz="4300" b="1" cap="none" dirty="0" err="1">
                <a:latin typeface="Calibri" panose="020F0502020204030204" pitchFamily="34" charset="0"/>
                <a:cs typeface="Calibri" panose="020F0502020204030204" pitchFamily="34" charset="0"/>
              </a:rPr>
              <a:t>gath</a:t>
            </a:r>
            <a:r>
              <a:rPr lang="en-US" sz="4300" b="1" cap="none" dirty="0">
                <a:latin typeface="Calibri" panose="020F0502020204030204" pitchFamily="34" charset="0"/>
                <a:cs typeface="Calibri" panose="020F0502020204030204" pitchFamily="34" charset="0"/>
              </a:rPr>
              <a:t>, came out of the philistine camp. He was over nine feet tall. (NIV)  </a:t>
            </a:r>
            <a:r>
              <a:rPr lang="en-US" sz="4300" b="1" i="1" cap="none" dirty="0">
                <a:latin typeface="Calibri" panose="020F0502020204030204" pitchFamily="34" charset="0"/>
                <a:cs typeface="Calibri" panose="020F0502020204030204" pitchFamily="34" charset="0"/>
              </a:rPr>
              <a:t>1 </a:t>
            </a:r>
            <a:r>
              <a:rPr lang="en-US" sz="4300" b="1" i="1" cap="none" dirty="0" err="1">
                <a:latin typeface="Calibri" panose="020F0502020204030204" pitchFamily="34" charset="0"/>
                <a:cs typeface="Calibri" panose="020F0502020204030204" pitchFamily="34" charset="0"/>
              </a:rPr>
              <a:t>samuel</a:t>
            </a:r>
            <a:r>
              <a:rPr lang="en-US" sz="4300" b="1" i="1" cap="none" dirty="0">
                <a:latin typeface="Calibri" panose="020F0502020204030204" pitchFamily="34" charset="0"/>
                <a:cs typeface="Calibri" panose="020F0502020204030204" pitchFamily="34" charset="0"/>
              </a:rPr>
              <a:t> 17:4</a:t>
            </a:r>
            <a:endParaRPr lang="en-US" sz="4300" b="1" cap="none" dirty="0">
              <a:latin typeface="Calibri" panose="020F0502020204030204" pitchFamily="34" charset="0"/>
              <a:cs typeface="Calibri" panose="020F0502020204030204" pitchFamily="34" charset="0"/>
            </a:endParaRPr>
          </a:p>
          <a:p>
            <a:pPr>
              <a:defRPr/>
            </a:pPr>
            <a:r>
              <a:rPr lang="en-US" sz="4300" b="1" cap="none" dirty="0">
                <a:latin typeface="Calibri" panose="020F0502020204030204" pitchFamily="34" charset="0"/>
                <a:cs typeface="Calibri" panose="020F0502020204030204" pitchFamily="34" charset="0"/>
              </a:rPr>
              <a:t>Meditation</a:t>
            </a:r>
          </a:p>
          <a:p>
            <a:pPr algn="just">
              <a:defRPr/>
            </a:pPr>
            <a:r>
              <a:rPr lang="en-US" sz="4300" b="1" cap="none" dirty="0">
                <a:latin typeface="Calibri" panose="020F0502020204030204" pitchFamily="34" charset="0"/>
                <a:cs typeface="Calibri" panose="020F0502020204030204" pitchFamily="34" charset="0"/>
              </a:rPr>
              <a:t>Perhaps there are some threatening giants in your life – giants that make you and your faith feel small, helpless, and vulnerable. Pick up your slingshot, a couple of stones, and what faith you have in god and face them. What giants threaten your life and faith?</a:t>
            </a:r>
          </a:p>
          <a:p>
            <a:endParaRPr lang="en-CA" dirty="0"/>
          </a:p>
        </p:txBody>
      </p:sp>
      <p:pic>
        <p:nvPicPr>
          <p:cNvPr id="7" name="Picture 4" descr="C:\Users\Sunday\AppData\Local\Microsoft\Windows\Temporary Internet Files\Content.IE5\KX81NV6Q\MP900401561[1].jpg">
            <a:extLst>
              <a:ext uri="{FF2B5EF4-FFF2-40B4-BE49-F238E27FC236}">
                <a16:creationId xmlns="" xmlns:a16="http://schemas.microsoft.com/office/drawing/2014/main" id="{E5F72ED6-355A-45B9-BE9E-23484918F46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flipV="1">
            <a:off x="7214616" y="1353835"/>
            <a:ext cx="4466608" cy="45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13781575"/>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AAAF47F-7114-40A7-8411-C15EEC970EF0}"/>
              </a:ext>
            </a:extLst>
          </p:cNvPr>
          <p:cNvPicPr>
            <a:picLocks noChangeAspect="1"/>
          </p:cNvPicPr>
          <p:nvPr/>
        </p:nvPicPr>
        <p:blipFill>
          <a:blip r:embed="rId2">
            <a:extLst>
              <a:ext uri="{BEBA8EAE-BF5A-486C-A8C5-ECC9F3942E4B}">
                <a14:imgProps xmlns:a14="http://schemas.microsoft.com/office/drawing/2010/main" xmlns="">
                  <a14:imgLayer r:embed="rId3">
                    <a14:imgEffect>
                      <a14:artisticCement/>
                    </a14:imgEffect>
                  </a14:imgLayer>
                </a14:imgProps>
              </a:ext>
            </a:extLst>
          </a:blip>
          <a:stretch>
            <a:fillRect/>
          </a:stretch>
        </p:blipFill>
        <p:spPr>
          <a:xfrm>
            <a:off x="7989147" y="1055713"/>
            <a:ext cx="3702795" cy="3612540"/>
          </a:xfrm>
          <a:prstGeom prst="rect">
            <a:avLst/>
          </a:prstGeom>
        </p:spPr>
      </p:pic>
      <p:sp>
        <p:nvSpPr>
          <p:cNvPr id="2" name="Title 1">
            <a:extLst>
              <a:ext uri="{FF2B5EF4-FFF2-40B4-BE49-F238E27FC236}">
                <a16:creationId xmlns="" xmlns:a16="http://schemas.microsoft.com/office/drawing/2014/main" id="{83B70F82-CD18-418D-9DE5-A469018B4EFC}"/>
              </a:ext>
            </a:extLst>
          </p:cNvPr>
          <p:cNvSpPr>
            <a:spLocks noGrp="1"/>
          </p:cNvSpPr>
          <p:nvPr>
            <p:ph type="title"/>
          </p:nvPr>
        </p:nvSpPr>
        <p:spPr>
          <a:xfrm>
            <a:off x="427868" y="0"/>
            <a:ext cx="10396882" cy="1151965"/>
          </a:xfrm>
        </p:spPr>
        <p:txBody>
          <a:bodyPr/>
          <a:lstStyle/>
          <a:p>
            <a:pPr algn="ctr"/>
            <a:r>
              <a:rPr lang="en-US" dirty="0">
                <a:solidFill>
                  <a:schemeClr val="accent1">
                    <a:satMod val="150000"/>
                  </a:schemeClr>
                </a:solidFill>
              </a:rPr>
              <a:t>ENVIRONMENTAL</a:t>
            </a:r>
            <a:endParaRPr lang="en-CA" dirty="0"/>
          </a:p>
        </p:txBody>
      </p:sp>
      <p:sp>
        <p:nvSpPr>
          <p:cNvPr id="3" name="Content Placeholder 2">
            <a:extLst>
              <a:ext uri="{FF2B5EF4-FFF2-40B4-BE49-F238E27FC236}">
                <a16:creationId xmlns="" xmlns:a16="http://schemas.microsoft.com/office/drawing/2014/main" id="{C5B25E1C-18D8-44C2-B0B0-DCA50D82D701}"/>
              </a:ext>
            </a:extLst>
          </p:cNvPr>
          <p:cNvSpPr>
            <a:spLocks noGrp="1"/>
          </p:cNvSpPr>
          <p:nvPr>
            <p:ph sz="quarter" idx="13"/>
          </p:nvPr>
        </p:nvSpPr>
        <p:spPr>
          <a:xfrm>
            <a:off x="0" y="1342465"/>
            <a:ext cx="8273460" cy="4192061"/>
          </a:xfrm>
        </p:spPr>
        <p:txBody>
          <a:bodyPr>
            <a:noAutofit/>
          </a:bodyPr>
          <a:lstStyle/>
          <a:p>
            <a:pPr marL="438912" indent="-320040">
              <a:spcBef>
                <a:spcPts val="0"/>
              </a:spcBef>
              <a:defRPr/>
            </a:pPr>
            <a:r>
              <a:rPr lang="en-US" sz="2600" b="1" cap="none" dirty="0">
                <a:latin typeface="Calibri" panose="020F0502020204030204" pitchFamily="34" charset="0"/>
                <a:cs typeface="Calibri" panose="020F0502020204030204" pitchFamily="34" charset="0"/>
              </a:rPr>
              <a:t>Death or divorce</a:t>
            </a:r>
          </a:p>
          <a:p>
            <a:pPr marL="438912" indent="-320040">
              <a:spcBef>
                <a:spcPts val="0"/>
              </a:spcBef>
              <a:defRPr/>
            </a:pPr>
            <a:r>
              <a:rPr lang="en-US" sz="2600" b="1" cap="none" dirty="0">
                <a:latin typeface="Calibri" panose="020F0502020204030204" pitchFamily="34" charset="0"/>
                <a:cs typeface="Calibri" panose="020F0502020204030204" pitchFamily="34" charset="0"/>
              </a:rPr>
              <a:t>A dysfunctional family life</a:t>
            </a:r>
          </a:p>
          <a:p>
            <a:pPr marL="438912" indent="-320040">
              <a:spcBef>
                <a:spcPts val="0"/>
              </a:spcBef>
              <a:defRPr/>
            </a:pPr>
            <a:r>
              <a:rPr lang="en-US" sz="2600" b="1" cap="none" dirty="0">
                <a:latin typeface="Calibri" panose="020F0502020204030204" pitchFamily="34" charset="0"/>
                <a:cs typeface="Calibri" panose="020F0502020204030204" pitchFamily="34" charset="0"/>
              </a:rPr>
              <a:t>Living in poverty</a:t>
            </a:r>
          </a:p>
          <a:p>
            <a:pPr marL="438912" indent="-320040">
              <a:spcBef>
                <a:spcPts val="0"/>
              </a:spcBef>
              <a:defRPr/>
            </a:pPr>
            <a:r>
              <a:rPr lang="en-US" sz="2600" b="1" cap="none" dirty="0">
                <a:latin typeface="Calibri" panose="020F0502020204030204" pitchFamily="34" charset="0"/>
                <a:cs typeface="Calibri" panose="020F0502020204030204" pitchFamily="34" charset="0"/>
              </a:rPr>
              <a:t>Feelings of inadequacy, low self-esteem, anger, or loneliness</a:t>
            </a:r>
          </a:p>
          <a:p>
            <a:pPr marL="438912" indent="-320040">
              <a:spcBef>
                <a:spcPts val="0"/>
              </a:spcBef>
              <a:defRPr/>
            </a:pPr>
            <a:r>
              <a:rPr lang="en-US" sz="2600" b="1" cap="none" dirty="0">
                <a:latin typeface="Calibri" panose="020F0502020204030204" pitchFamily="34" charset="0"/>
                <a:cs typeface="Calibri" panose="020F0502020204030204" pitchFamily="34" charset="0"/>
              </a:rPr>
              <a:t>Changing jobs or schools</a:t>
            </a:r>
          </a:p>
          <a:p>
            <a:pPr marL="438912" indent="-320040">
              <a:spcBef>
                <a:spcPts val="0"/>
              </a:spcBef>
              <a:defRPr/>
            </a:pPr>
            <a:r>
              <a:rPr lang="en-US" sz="2600" b="1" cap="none" dirty="0">
                <a:latin typeface="Calibri" panose="020F0502020204030204" pitchFamily="34" charset="0"/>
                <a:cs typeface="Calibri" panose="020F0502020204030204" pitchFamily="34" charset="0"/>
              </a:rPr>
              <a:t>Social or cultural expectations (for example, a society that associates beauty with thinness can be a factor in the development of eating disorders.)</a:t>
            </a:r>
          </a:p>
          <a:p>
            <a:pPr marL="438912" indent="-320040">
              <a:spcBef>
                <a:spcPts val="0"/>
              </a:spcBef>
              <a:defRPr/>
            </a:pPr>
            <a:r>
              <a:rPr lang="en-US" sz="2600" b="1" cap="none" dirty="0">
                <a:latin typeface="Calibri" panose="020F0502020204030204" pitchFamily="34" charset="0"/>
                <a:cs typeface="Calibri" panose="020F0502020204030204" pitchFamily="34" charset="0"/>
              </a:rPr>
              <a:t>Substance abuse by the person or the person's parents</a:t>
            </a:r>
          </a:p>
          <a:p>
            <a:pPr algn="just"/>
            <a:endParaRPr lang="en-CA" sz="2400" cap="non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053474575"/>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unday\Documents\maama\logo_original_SSVP.jpg">
            <a:extLst>
              <a:ext uri="{FF2B5EF4-FFF2-40B4-BE49-F238E27FC236}">
                <a16:creationId xmlns="" xmlns:a16="http://schemas.microsoft.com/office/drawing/2014/main" id="{5E7DC923-C066-4204-AFD5-D9FBDD0C935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3777919" y="1478871"/>
            <a:ext cx="3898228" cy="3900258"/>
          </a:xfrm>
          <a:prstGeom prst="rect">
            <a:avLst/>
          </a:prstGeom>
          <a:noFill/>
        </p:spPr>
      </p:pic>
      <p:sp>
        <p:nvSpPr>
          <p:cNvPr id="4" name="Title 1">
            <a:extLst>
              <a:ext uri="{FF2B5EF4-FFF2-40B4-BE49-F238E27FC236}">
                <a16:creationId xmlns="" xmlns:a16="http://schemas.microsoft.com/office/drawing/2014/main" id="{778A338F-1BBA-47B5-982E-CD514C035BD5}"/>
              </a:ext>
            </a:extLst>
          </p:cNvPr>
          <p:cNvSpPr>
            <a:spLocks noGrp="1"/>
          </p:cNvSpPr>
          <p:nvPr>
            <p:ph type="title"/>
          </p:nvPr>
        </p:nvSpPr>
        <p:spPr>
          <a:xfrm>
            <a:off x="-433137" y="192505"/>
            <a:ext cx="12625137" cy="1549007"/>
          </a:xfrm>
        </p:spPr>
        <p:txBody>
          <a:bodyPr>
            <a:normAutofit fontScale="90000"/>
          </a:bodyPr>
          <a:lstStyle/>
          <a:p>
            <a:pPr algn="ctr"/>
            <a:r>
              <a:rPr lang="en-US" dirty="0">
                <a:solidFill>
                  <a:schemeClr val="accent1">
                    <a:satMod val="150000"/>
                  </a:schemeClr>
                </a:solidFill>
              </a:rPr>
              <a:t>Our role as Vincentians when serving individuals with mental health issues </a:t>
            </a:r>
            <a:endParaRPr lang="en-CA" dirty="0"/>
          </a:p>
        </p:txBody>
      </p:sp>
    </p:spTree>
    <p:extLst>
      <p:ext uri="{BB962C8B-B14F-4D97-AF65-F5344CB8AC3E}">
        <p14:creationId xmlns:p14="http://schemas.microsoft.com/office/powerpoint/2010/main" xmlns="" val="1311162772"/>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6980AEC-BB6D-45DC-8DAF-95FE8750EBB9}"/>
              </a:ext>
            </a:extLst>
          </p:cNvPr>
          <p:cNvSpPr>
            <a:spLocks noGrp="1"/>
          </p:cNvSpPr>
          <p:nvPr>
            <p:ph sz="quarter" idx="13"/>
          </p:nvPr>
        </p:nvSpPr>
        <p:spPr>
          <a:xfrm>
            <a:off x="0" y="1151966"/>
            <a:ext cx="11622505" cy="3155340"/>
          </a:xfrm>
        </p:spPr>
        <p:txBody>
          <a:bodyPr>
            <a:normAutofit/>
          </a:bodyPr>
          <a:lstStyle/>
          <a:p>
            <a:pPr algn="just"/>
            <a:r>
              <a:rPr lang="en-US" altLang="en-US" sz="2700" b="1" cap="none" dirty="0">
                <a:latin typeface="Calibri" panose="020F0502020204030204" pitchFamily="34" charset="0"/>
                <a:cs typeface="Calibri" panose="020F0502020204030204" pitchFamily="34" charset="0"/>
              </a:rPr>
              <a:t>Vincentians are people who are committed to bringing hope, love and assistance to the poor and others in need. </a:t>
            </a:r>
          </a:p>
          <a:p>
            <a:pPr algn="just"/>
            <a:r>
              <a:rPr lang="en-US" altLang="en-US" sz="2700" b="1" cap="none" dirty="0">
                <a:latin typeface="Calibri" panose="020F0502020204030204" pitchFamily="34" charset="0"/>
                <a:cs typeface="Calibri" panose="020F0502020204030204" pitchFamily="34" charset="0"/>
              </a:rPr>
              <a:t> Your focus as Vincentians is being able to identify a need and not just feel pity and concern but to turn “concern into action”.  This  is done through direct compassionate service to those in need.  </a:t>
            </a:r>
          </a:p>
          <a:p>
            <a:pPr algn="just"/>
            <a:endParaRPr lang="en-CA" sz="2400" cap="none"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E3D797BF-217F-405C-B8F4-9AB26C292CF3}"/>
              </a:ext>
            </a:extLst>
          </p:cNvPr>
          <p:cNvSpPr>
            <a:spLocks noGrp="1"/>
          </p:cNvSpPr>
          <p:nvPr>
            <p:ph type="title"/>
          </p:nvPr>
        </p:nvSpPr>
        <p:spPr>
          <a:xfrm>
            <a:off x="897559" y="0"/>
            <a:ext cx="10396882" cy="1151965"/>
          </a:xfrm>
        </p:spPr>
        <p:txBody>
          <a:bodyPr>
            <a:normAutofit/>
          </a:bodyPr>
          <a:lstStyle/>
          <a:p>
            <a:pPr algn="ctr"/>
            <a:r>
              <a:rPr lang="en-US" dirty="0">
                <a:solidFill>
                  <a:schemeClr val="accent1">
                    <a:satMod val="150000"/>
                  </a:schemeClr>
                </a:solidFill>
              </a:rPr>
              <a:t>WHO WE ARE AS VINCENTIANS…</a:t>
            </a:r>
            <a:endParaRPr lang="en-CA" dirty="0"/>
          </a:p>
        </p:txBody>
      </p:sp>
      <p:pic>
        <p:nvPicPr>
          <p:cNvPr id="5" name="Picture 6" descr="C:\Users\Sunday\AppData\Local\Microsoft\Windows\Temporary Internet Files\Content.IE5\993EE092\MC900070852[1].wmf">
            <a:extLst>
              <a:ext uri="{FF2B5EF4-FFF2-40B4-BE49-F238E27FC236}">
                <a16:creationId xmlns="" xmlns:a16="http://schemas.microsoft.com/office/drawing/2014/main" id="{474EEA63-A2C1-41E4-BAE0-2834C608211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684436" y="3222279"/>
            <a:ext cx="2507819" cy="3031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DCC9DD7E-0AA7-4EC1-8F56-6DCCF286774D}"/>
              </a:ext>
            </a:extLst>
          </p:cNvPr>
          <p:cNvPicPr>
            <a:picLocks noChangeAspect="1"/>
          </p:cNvPicPr>
          <p:nvPr/>
        </p:nvPicPr>
        <p:blipFill>
          <a:blip r:embed="rId3"/>
          <a:stretch>
            <a:fillRect/>
          </a:stretch>
        </p:blipFill>
        <p:spPr>
          <a:xfrm>
            <a:off x="1368437" y="3714495"/>
            <a:ext cx="6504547" cy="1815853"/>
          </a:xfrm>
          <a:prstGeom prst="rect">
            <a:avLst/>
          </a:prstGeom>
        </p:spPr>
      </p:pic>
    </p:spTree>
    <p:extLst>
      <p:ext uri="{BB962C8B-B14F-4D97-AF65-F5344CB8AC3E}">
        <p14:creationId xmlns:p14="http://schemas.microsoft.com/office/powerpoint/2010/main" xmlns="" val="958648169"/>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68297A-8B26-4FFB-AFA8-FEFE300A2CF4}"/>
              </a:ext>
            </a:extLst>
          </p:cNvPr>
          <p:cNvSpPr>
            <a:spLocks noGrp="1"/>
          </p:cNvSpPr>
          <p:nvPr>
            <p:ph type="title"/>
          </p:nvPr>
        </p:nvSpPr>
        <p:spPr>
          <a:xfrm>
            <a:off x="683708" y="206845"/>
            <a:ext cx="10396882" cy="1151965"/>
          </a:xfrm>
        </p:spPr>
        <p:txBody>
          <a:bodyPr/>
          <a:lstStyle/>
          <a:p>
            <a:pPr algn="ctr"/>
            <a:r>
              <a:rPr lang="en-US" dirty="0">
                <a:solidFill>
                  <a:schemeClr val="accent1">
                    <a:satMod val="150000"/>
                  </a:schemeClr>
                </a:solidFill>
              </a:rPr>
              <a:t>WHO WE ARE cont’d</a:t>
            </a:r>
            <a:endParaRPr lang="en-CA" dirty="0"/>
          </a:p>
        </p:txBody>
      </p:sp>
      <p:sp>
        <p:nvSpPr>
          <p:cNvPr id="3" name="Content Placeholder 2">
            <a:extLst>
              <a:ext uri="{FF2B5EF4-FFF2-40B4-BE49-F238E27FC236}">
                <a16:creationId xmlns="" xmlns:a16="http://schemas.microsoft.com/office/drawing/2014/main" id="{AD1E54FA-84BF-4BCF-9BF8-8EE2B032F2D8}"/>
              </a:ext>
            </a:extLst>
          </p:cNvPr>
          <p:cNvSpPr>
            <a:spLocks noGrp="1"/>
          </p:cNvSpPr>
          <p:nvPr>
            <p:ph sz="quarter" idx="13"/>
          </p:nvPr>
        </p:nvSpPr>
        <p:spPr>
          <a:xfrm>
            <a:off x="22770" y="724866"/>
            <a:ext cx="11718758" cy="4171427"/>
          </a:xfrm>
        </p:spPr>
        <p:txBody>
          <a:bodyPr>
            <a:normAutofit/>
          </a:bodyPr>
          <a:lstStyle/>
          <a:p>
            <a:pPr algn="just"/>
            <a:r>
              <a:rPr lang="en-US" altLang="en-US" sz="2700" b="1" i="1" cap="none" dirty="0">
                <a:latin typeface="Calibri" panose="020F0502020204030204" pitchFamily="34" charset="0"/>
                <a:cs typeface="Calibri" panose="020F0502020204030204" pitchFamily="34" charset="0"/>
              </a:rPr>
              <a:t>Many of you are laymen and women with no specific formal training in dealing with people with mental health,</a:t>
            </a:r>
          </a:p>
          <a:p>
            <a:pPr algn="just"/>
            <a:r>
              <a:rPr lang="en-US" altLang="en-US" sz="2700" b="1" cap="none" dirty="0">
                <a:latin typeface="Calibri" panose="020F0502020204030204" pitchFamily="34" charset="0"/>
                <a:cs typeface="Calibri" panose="020F0502020204030204" pitchFamily="34" charset="0"/>
              </a:rPr>
              <a:t> People who care and want to reach out and help.  </a:t>
            </a:r>
          </a:p>
          <a:p>
            <a:pPr algn="just"/>
            <a:r>
              <a:rPr lang="en-US" altLang="en-US" sz="2700" b="1" cap="none" dirty="0">
                <a:solidFill>
                  <a:srgbClr val="FF0D8C"/>
                </a:solidFill>
                <a:latin typeface="Calibri" panose="020F0502020204030204" pitchFamily="34" charset="0"/>
                <a:cs typeface="Calibri" panose="020F0502020204030204" pitchFamily="34" charset="0"/>
              </a:rPr>
              <a:t>The question is how can we do this in the most effective way, without compromising our boundaries, our safety and our professionalism?</a:t>
            </a:r>
          </a:p>
          <a:p>
            <a:pPr algn="just"/>
            <a:endParaRPr lang="en-CA" sz="2400" cap="none"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AAF04E38-492A-42B6-B7BA-5E430C88D2C5}"/>
              </a:ext>
            </a:extLst>
          </p:cNvPr>
          <p:cNvPicPr>
            <a:picLocks noChangeAspect="1"/>
          </p:cNvPicPr>
          <p:nvPr/>
        </p:nvPicPr>
        <p:blipFill>
          <a:blip r:embed="rId2"/>
          <a:stretch>
            <a:fillRect/>
          </a:stretch>
        </p:blipFill>
        <p:spPr>
          <a:xfrm flipV="1">
            <a:off x="2825015" y="6460292"/>
            <a:ext cx="5909552" cy="45719"/>
          </a:xfrm>
          <a:prstGeom prst="rect">
            <a:avLst/>
          </a:prstGeom>
        </p:spPr>
      </p:pic>
      <p:pic>
        <p:nvPicPr>
          <p:cNvPr id="6" name="Picture 5">
            <a:extLst>
              <a:ext uri="{FF2B5EF4-FFF2-40B4-BE49-F238E27FC236}">
                <a16:creationId xmlns="" xmlns:a16="http://schemas.microsoft.com/office/drawing/2014/main" id="{9A02BBB8-71B7-4C85-9F63-AC4B4FC6AB6F}"/>
              </a:ext>
            </a:extLst>
          </p:cNvPr>
          <p:cNvPicPr>
            <a:picLocks noChangeAspect="1"/>
          </p:cNvPicPr>
          <p:nvPr/>
        </p:nvPicPr>
        <p:blipFill>
          <a:blip r:embed="rId3"/>
          <a:stretch>
            <a:fillRect/>
          </a:stretch>
        </p:blipFill>
        <p:spPr>
          <a:xfrm>
            <a:off x="1987131" y="9027365"/>
            <a:ext cx="4108869" cy="2054435"/>
          </a:xfrm>
          <a:prstGeom prst="rect">
            <a:avLst/>
          </a:prstGeom>
        </p:spPr>
      </p:pic>
    </p:spTree>
    <p:extLst>
      <p:ext uri="{BB962C8B-B14F-4D97-AF65-F5344CB8AC3E}">
        <p14:creationId xmlns:p14="http://schemas.microsoft.com/office/powerpoint/2010/main" xmlns="" val="21914857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unday\AppData\Local\Microsoft\Windows\Temporary Internet Files\Content.IE5\HLF99RIN\MC900048773[1].wmf">
            <a:extLst>
              <a:ext uri="{FF2B5EF4-FFF2-40B4-BE49-F238E27FC236}">
                <a16:creationId xmlns="" xmlns:a16="http://schemas.microsoft.com/office/drawing/2014/main" id="{185BEEE8-FA64-4436-96F6-B6EF342607A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21" y="3170482"/>
            <a:ext cx="2729915" cy="304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a:extLst>
              <a:ext uri="{FF2B5EF4-FFF2-40B4-BE49-F238E27FC236}">
                <a16:creationId xmlns="" xmlns:a16="http://schemas.microsoft.com/office/drawing/2014/main" id="{E542A56A-34CF-4C3D-A035-D1D5885EC8F0}"/>
              </a:ext>
            </a:extLst>
          </p:cNvPr>
          <p:cNvSpPr>
            <a:spLocks noGrp="1"/>
          </p:cNvSpPr>
          <p:nvPr>
            <p:ph sz="quarter" idx="13"/>
          </p:nvPr>
        </p:nvSpPr>
        <p:spPr>
          <a:xfrm>
            <a:off x="354843" y="900513"/>
            <a:ext cx="11151357" cy="3536820"/>
          </a:xfrm>
        </p:spPr>
        <p:txBody>
          <a:bodyPr>
            <a:normAutofit/>
          </a:bodyPr>
          <a:lstStyle/>
          <a:p>
            <a:pPr algn="just"/>
            <a:r>
              <a:rPr lang="en-US" altLang="en-US" sz="2700" b="1" cap="none" dirty="0">
                <a:latin typeface="Calibri" panose="020F0502020204030204" pitchFamily="34" charset="0"/>
                <a:cs typeface="Calibri" panose="020F0502020204030204" pitchFamily="34" charset="0"/>
              </a:rPr>
              <a:t>As Vincentians it is very important that we are able to identify the signs of mental health, however, recognizing that we </a:t>
            </a:r>
            <a:r>
              <a:rPr lang="en-US" altLang="en-US" sz="2700" b="1" cap="none" dirty="0">
                <a:solidFill>
                  <a:srgbClr val="C00000"/>
                </a:solidFill>
                <a:latin typeface="Calibri" panose="020F0502020204030204" pitchFamily="34" charset="0"/>
                <a:cs typeface="Calibri" panose="020F0502020204030204" pitchFamily="34" charset="0"/>
              </a:rPr>
              <a:t>should not </a:t>
            </a:r>
            <a:r>
              <a:rPr lang="en-US" altLang="en-US" sz="2700" b="1" cap="none" dirty="0">
                <a:latin typeface="Calibri" panose="020F0502020204030204" pitchFamily="34" charset="0"/>
                <a:cs typeface="Calibri" panose="020F0502020204030204" pitchFamily="34" charset="0"/>
              </a:rPr>
              <a:t>try to diagnose mental health</a:t>
            </a:r>
          </a:p>
          <a:p>
            <a:pPr algn="just"/>
            <a:endParaRPr lang="en-CA" sz="2400" cap="none"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214B3CC8-30F5-4E5B-9117-DD8B16E7D7DB}"/>
              </a:ext>
            </a:extLst>
          </p:cNvPr>
          <p:cNvSpPr>
            <a:spLocks noGrp="1"/>
          </p:cNvSpPr>
          <p:nvPr>
            <p:ph type="title"/>
          </p:nvPr>
        </p:nvSpPr>
        <p:spPr>
          <a:xfrm>
            <a:off x="685800" y="216568"/>
            <a:ext cx="10396883" cy="1621197"/>
          </a:xfrm>
        </p:spPr>
        <p:txBody>
          <a:bodyPr>
            <a:normAutofit/>
          </a:bodyPr>
          <a:lstStyle/>
          <a:p>
            <a:pPr algn="ctr"/>
            <a:r>
              <a:rPr lang="en-US" dirty="0">
                <a:solidFill>
                  <a:schemeClr val="accent1">
                    <a:satMod val="150000"/>
                  </a:schemeClr>
                </a:solidFill>
              </a:rPr>
              <a:t>identifying the signs of mental illness  </a:t>
            </a:r>
            <a:endParaRPr lang="en-CA" dirty="0"/>
          </a:p>
        </p:txBody>
      </p:sp>
      <p:pic>
        <p:nvPicPr>
          <p:cNvPr id="7" name="Picture 6">
            <a:extLst>
              <a:ext uri="{FF2B5EF4-FFF2-40B4-BE49-F238E27FC236}">
                <a16:creationId xmlns="" xmlns:a16="http://schemas.microsoft.com/office/drawing/2014/main" id="{B4F574A4-42E8-43CE-B986-837D330305AC}"/>
              </a:ext>
            </a:extLst>
          </p:cNvPr>
          <p:cNvPicPr>
            <a:picLocks noChangeAspect="1"/>
          </p:cNvPicPr>
          <p:nvPr/>
        </p:nvPicPr>
        <p:blipFill>
          <a:blip r:embed="rId3"/>
          <a:stretch>
            <a:fillRect/>
          </a:stretch>
        </p:blipFill>
        <p:spPr>
          <a:xfrm>
            <a:off x="8142115" y="3127255"/>
            <a:ext cx="2959395" cy="2386012"/>
          </a:xfrm>
          <a:prstGeom prst="rect">
            <a:avLst/>
          </a:prstGeom>
        </p:spPr>
      </p:pic>
      <p:sp>
        <p:nvSpPr>
          <p:cNvPr id="8" name="&quot;Not Allowed&quot; Symbol 7">
            <a:extLst>
              <a:ext uri="{FF2B5EF4-FFF2-40B4-BE49-F238E27FC236}">
                <a16:creationId xmlns="" xmlns:a16="http://schemas.microsoft.com/office/drawing/2014/main" id="{6DB00841-C922-46EE-B39C-724666E6D5E2}"/>
              </a:ext>
            </a:extLst>
          </p:cNvPr>
          <p:cNvSpPr/>
          <p:nvPr/>
        </p:nvSpPr>
        <p:spPr>
          <a:xfrm>
            <a:off x="4401026" y="3170482"/>
            <a:ext cx="2729914" cy="2787005"/>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xmlns="" val="2840349608"/>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EECFB57-DD1E-495B-BFC1-DBC8FAC48C73}"/>
              </a:ext>
            </a:extLst>
          </p:cNvPr>
          <p:cNvSpPr>
            <a:spLocks noGrp="1"/>
          </p:cNvSpPr>
          <p:nvPr>
            <p:ph sz="quarter" idx="13"/>
          </p:nvPr>
        </p:nvSpPr>
        <p:spPr>
          <a:xfrm>
            <a:off x="109182" y="1987069"/>
            <a:ext cx="8422824" cy="3534770"/>
          </a:xfrm>
        </p:spPr>
        <p:txBody>
          <a:bodyPr>
            <a:normAutofit/>
          </a:bodyPr>
          <a:lstStyle/>
          <a:p>
            <a:pPr algn="just"/>
            <a:r>
              <a:rPr lang="en-US" altLang="en-US" sz="2700" b="1" cap="none" dirty="0">
                <a:latin typeface="Calibri" panose="020F0502020204030204" pitchFamily="34" charset="0"/>
                <a:cs typeface="Calibri" panose="020F0502020204030204" pitchFamily="34" charset="0"/>
              </a:rPr>
              <a:t>Even experienced professionals sometimes have difficulty in giving an absolutely, accurate diagnosis</a:t>
            </a:r>
          </a:p>
          <a:p>
            <a:pPr algn="just"/>
            <a:r>
              <a:rPr lang="en-US" altLang="en-US" sz="2700" b="1" cap="none" dirty="0">
                <a:latin typeface="Calibri" panose="020F0502020204030204" pitchFamily="34" charset="0"/>
                <a:cs typeface="Calibri" panose="020F0502020204030204" pitchFamily="34" charset="0"/>
              </a:rPr>
              <a:t> Cultural, social and religious differences can lead to an individual’s symptoms being misread.</a:t>
            </a:r>
          </a:p>
          <a:p>
            <a:pPr algn="just"/>
            <a:r>
              <a:rPr lang="en-US" altLang="en-US" sz="2700" b="1" cap="none" dirty="0">
                <a:latin typeface="Calibri" panose="020F0502020204030204" pitchFamily="34" charset="0"/>
                <a:cs typeface="Calibri" panose="020F0502020204030204" pitchFamily="34" charset="0"/>
              </a:rPr>
              <a:t> We want to be careful that we are not guilty of just labeling a person</a:t>
            </a:r>
          </a:p>
          <a:p>
            <a:pPr algn="just"/>
            <a:endParaRPr lang="en-CA" sz="2400" cap="none"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336A22D4-95B9-44FB-88CB-B70059647727}"/>
              </a:ext>
            </a:extLst>
          </p:cNvPr>
          <p:cNvSpPr>
            <a:spLocks noGrp="1"/>
          </p:cNvSpPr>
          <p:nvPr>
            <p:ph type="title"/>
          </p:nvPr>
        </p:nvSpPr>
        <p:spPr>
          <a:xfrm>
            <a:off x="791679" y="331450"/>
            <a:ext cx="10608641" cy="1731946"/>
          </a:xfrm>
        </p:spPr>
        <p:txBody>
          <a:bodyPr>
            <a:normAutofit/>
          </a:bodyPr>
          <a:lstStyle/>
          <a:p>
            <a:pPr algn="ctr"/>
            <a:r>
              <a:rPr lang="en-US" dirty="0">
                <a:solidFill>
                  <a:schemeClr val="accent1">
                    <a:satMod val="150000"/>
                  </a:schemeClr>
                </a:solidFill>
              </a:rPr>
              <a:t>Why WE SHOULD NOT DIAGNOSE MENTAL ILLNESS </a:t>
            </a:r>
            <a:endParaRPr lang="en-CA" dirty="0"/>
          </a:p>
        </p:txBody>
      </p:sp>
      <p:pic>
        <p:nvPicPr>
          <p:cNvPr id="5" name="Picture 4">
            <a:extLst>
              <a:ext uri="{FF2B5EF4-FFF2-40B4-BE49-F238E27FC236}">
                <a16:creationId xmlns="" xmlns:a16="http://schemas.microsoft.com/office/drawing/2014/main" id="{DB5131DC-377E-4790-A649-4F06BAA1C974}"/>
              </a:ext>
            </a:extLst>
          </p:cNvPr>
          <p:cNvPicPr>
            <a:picLocks noChangeAspect="1"/>
          </p:cNvPicPr>
          <p:nvPr/>
        </p:nvPicPr>
        <p:blipFill>
          <a:blip r:embed="rId2"/>
          <a:stretch>
            <a:fillRect/>
          </a:stretch>
        </p:blipFill>
        <p:spPr>
          <a:xfrm>
            <a:off x="8638673" y="1539420"/>
            <a:ext cx="3011282" cy="3779159"/>
          </a:xfrm>
          <a:prstGeom prst="rect">
            <a:avLst/>
          </a:prstGeom>
        </p:spPr>
      </p:pic>
    </p:spTree>
    <p:extLst>
      <p:ext uri="{BB962C8B-B14F-4D97-AF65-F5344CB8AC3E}">
        <p14:creationId xmlns:p14="http://schemas.microsoft.com/office/powerpoint/2010/main" xmlns="" val="2715296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unday\AppData\Local\Microsoft\Windows\Temporary Internet Files\Content.IE5\KX81NV6Q\MC900366354[1].wmf">
            <a:extLst>
              <a:ext uri="{FF2B5EF4-FFF2-40B4-BE49-F238E27FC236}">
                <a16:creationId xmlns="" xmlns:a16="http://schemas.microsoft.com/office/drawing/2014/main" id="{A77CADCA-39CA-4434-8553-9432FB610BB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909843" y="4162568"/>
            <a:ext cx="3045596" cy="2459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a:extLst>
              <a:ext uri="{FF2B5EF4-FFF2-40B4-BE49-F238E27FC236}">
                <a16:creationId xmlns="" xmlns:a16="http://schemas.microsoft.com/office/drawing/2014/main" id="{1782D078-77F2-445A-9359-FDDB0593328A}"/>
              </a:ext>
            </a:extLst>
          </p:cNvPr>
          <p:cNvSpPr>
            <a:spLocks noGrp="1"/>
          </p:cNvSpPr>
          <p:nvPr>
            <p:ph sz="quarter" idx="13"/>
          </p:nvPr>
        </p:nvSpPr>
        <p:spPr>
          <a:xfrm>
            <a:off x="98835" y="1773405"/>
            <a:ext cx="11523670" cy="3400173"/>
          </a:xfrm>
        </p:spPr>
        <p:txBody>
          <a:bodyPr>
            <a:noAutofit/>
          </a:bodyPr>
          <a:lstStyle/>
          <a:p>
            <a:pPr algn="just"/>
            <a:r>
              <a:rPr lang="en-US" altLang="en-US" sz="2700" b="1" cap="none" dirty="0">
                <a:latin typeface="Calibri" panose="020F0502020204030204" pitchFamily="34" charset="0"/>
                <a:cs typeface="Calibri" panose="020F0502020204030204" pitchFamily="34" charset="0"/>
              </a:rPr>
              <a:t>To assist an individual get help</a:t>
            </a:r>
          </a:p>
          <a:p>
            <a:pPr algn="just"/>
            <a:r>
              <a:rPr lang="en-US" altLang="en-US" sz="2700" b="1" cap="none" dirty="0">
                <a:latin typeface="Calibri" panose="020F0502020204030204" pitchFamily="34" charset="0"/>
                <a:cs typeface="Calibri" panose="020F0502020204030204" pitchFamily="34" charset="0"/>
              </a:rPr>
              <a:t>To be aware of your own personal safety</a:t>
            </a:r>
          </a:p>
          <a:p>
            <a:pPr algn="just"/>
            <a:r>
              <a:rPr lang="en-US" altLang="en-US" sz="2700" b="1" cap="none" dirty="0">
                <a:latin typeface="Calibri" panose="020F0502020204030204" pitchFamily="34" charset="0"/>
                <a:cs typeface="Calibri" panose="020F0502020204030204" pitchFamily="34" charset="0"/>
              </a:rPr>
              <a:t>To understand the individual at different stages of this illness and knowing if they seem to be getting worse</a:t>
            </a:r>
          </a:p>
          <a:p>
            <a:pPr algn="just"/>
            <a:r>
              <a:rPr lang="en-US" altLang="en-US" sz="2700" b="1" cap="none" dirty="0">
                <a:latin typeface="Calibri" panose="020F0502020204030204" pitchFamily="34" charset="0"/>
                <a:cs typeface="Calibri" panose="020F0502020204030204" pitchFamily="34" charset="0"/>
              </a:rPr>
              <a:t> To address the safety of the family members particularly children </a:t>
            </a:r>
          </a:p>
          <a:p>
            <a:pPr algn="just"/>
            <a:endParaRPr lang="en-CA" sz="2400" cap="none"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940DBFDC-9C33-4EC9-8CAC-37FD73F4D760}"/>
              </a:ext>
            </a:extLst>
          </p:cNvPr>
          <p:cNvSpPr>
            <a:spLocks noGrp="1"/>
          </p:cNvSpPr>
          <p:nvPr>
            <p:ph type="title"/>
          </p:nvPr>
        </p:nvSpPr>
        <p:spPr>
          <a:xfrm>
            <a:off x="1698458" y="0"/>
            <a:ext cx="8795084" cy="2063396"/>
          </a:xfrm>
        </p:spPr>
        <p:txBody>
          <a:bodyPr>
            <a:normAutofit/>
          </a:bodyPr>
          <a:lstStyle/>
          <a:p>
            <a:pPr algn="ctr"/>
            <a:r>
              <a:rPr lang="en-US" dirty="0">
                <a:solidFill>
                  <a:schemeClr val="accent1">
                    <a:satMod val="150000"/>
                  </a:schemeClr>
                </a:solidFill>
              </a:rPr>
              <a:t>WHY DO WE WANT TO RECOGNIZE THE SYMPTOMS </a:t>
            </a:r>
            <a:endParaRPr lang="en-CA" dirty="0"/>
          </a:p>
        </p:txBody>
      </p:sp>
    </p:spTree>
    <p:extLst>
      <p:ext uri="{BB962C8B-B14F-4D97-AF65-F5344CB8AC3E}">
        <p14:creationId xmlns:p14="http://schemas.microsoft.com/office/powerpoint/2010/main" xmlns="" val="3381138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3D8768E-0D90-4219-BA49-F66718396590}"/>
              </a:ext>
            </a:extLst>
          </p:cNvPr>
          <p:cNvPicPr>
            <a:picLocks noChangeAspect="1"/>
          </p:cNvPicPr>
          <p:nvPr/>
        </p:nvPicPr>
        <p:blipFill>
          <a:blip r:embed="rId2"/>
          <a:stretch>
            <a:fillRect/>
          </a:stretch>
        </p:blipFill>
        <p:spPr>
          <a:xfrm>
            <a:off x="5846617" y="927144"/>
            <a:ext cx="2612125" cy="2612125"/>
          </a:xfrm>
          <a:prstGeom prst="rect">
            <a:avLst/>
          </a:prstGeom>
        </p:spPr>
      </p:pic>
      <p:pic>
        <p:nvPicPr>
          <p:cNvPr id="6" name="Picture 5">
            <a:extLst>
              <a:ext uri="{FF2B5EF4-FFF2-40B4-BE49-F238E27FC236}">
                <a16:creationId xmlns="" xmlns:a16="http://schemas.microsoft.com/office/drawing/2014/main" id="{E5837A77-A01B-4DF5-B6D6-F5B47C204BA1}"/>
              </a:ext>
            </a:extLst>
          </p:cNvPr>
          <p:cNvPicPr>
            <a:picLocks noChangeAspect="1"/>
          </p:cNvPicPr>
          <p:nvPr/>
        </p:nvPicPr>
        <p:blipFill>
          <a:blip r:embed="rId3"/>
          <a:stretch>
            <a:fillRect/>
          </a:stretch>
        </p:blipFill>
        <p:spPr>
          <a:xfrm>
            <a:off x="9006402" y="1135049"/>
            <a:ext cx="2612125" cy="2196317"/>
          </a:xfrm>
          <a:prstGeom prst="rect">
            <a:avLst/>
          </a:prstGeom>
        </p:spPr>
      </p:pic>
      <p:sp>
        <p:nvSpPr>
          <p:cNvPr id="3" name="Content Placeholder 2">
            <a:extLst>
              <a:ext uri="{FF2B5EF4-FFF2-40B4-BE49-F238E27FC236}">
                <a16:creationId xmlns="" xmlns:a16="http://schemas.microsoft.com/office/drawing/2014/main" id="{070E2F12-C5E5-4207-BDEA-F20A9EA61C99}"/>
              </a:ext>
            </a:extLst>
          </p:cNvPr>
          <p:cNvSpPr>
            <a:spLocks noGrp="1"/>
          </p:cNvSpPr>
          <p:nvPr>
            <p:ph sz="quarter" idx="13"/>
          </p:nvPr>
        </p:nvSpPr>
        <p:spPr>
          <a:xfrm>
            <a:off x="0" y="731743"/>
            <a:ext cx="11693235" cy="3407239"/>
          </a:xfrm>
        </p:spPr>
        <p:txBody>
          <a:bodyPr>
            <a:normAutofit/>
          </a:bodyPr>
          <a:lstStyle/>
          <a:p>
            <a:pPr lvl="1"/>
            <a:r>
              <a:rPr lang="en-CA" altLang="en-US" sz="2700" b="1" cap="none" dirty="0">
                <a:latin typeface="Calibri" panose="020F0502020204030204" pitchFamily="34" charset="0"/>
                <a:cs typeface="Calibri" panose="020F0502020204030204" pitchFamily="34" charset="0"/>
              </a:rPr>
              <a:t>Denial by individual  </a:t>
            </a:r>
          </a:p>
          <a:p>
            <a:pPr lvl="1"/>
            <a:r>
              <a:rPr lang="en-CA" altLang="en-US" sz="2700" b="1" cap="none" dirty="0">
                <a:latin typeface="Calibri" panose="020F0502020204030204" pitchFamily="34" charset="0"/>
                <a:cs typeface="Calibri" panose="020F0502020204030204" pitchFamily="34" charset="0"/>
              </a:rPr>
              <a:t>Denial by those close to individual  </a:t>
            </a:r>
          </a:p>
          <a:p>
            <a:endParaRPr lang="en-CA" sz="2600" b="1" cap="none"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26809FD3-37A7-4B58-BBBE-8731B41F63BF}"/>
              </a:ext>
            </a:extLst>
          </p:cNvPr>
          <p:cNvSpPr>
            <a:spLocks noGrp="1"/>
          </p:cNvSpPr>
          <p:nvPr>
            <p:ph type="title"/>
          </p:nvPr>
        </p:nvSpPr>
        <p:spPr>
          <a:xfrm>
            <a:off x="897557" y="124782"/>
            <a:ext cx="10396882" cy="1151965"/>
          </a:xfrm>
        </p:spPr>
        <p:txBody>
          <a:bodyPr>
            <a:normAutofit/>
          </a:bodyPr>
          <a:lstStyle/>
          <a:p>
            <a:pPr algn="ctr"/>
            <a:r>
              <a:rPr lang="en-US" dirty="0">
                <a:solidFill>
                  <a:schemeClr val="accent1">
                    <a:satMod val="150000"/>
                  </a:schemeClr>
                </a:solidFill>
              </a:rPr>
              <a:t>STIGMATIZATION WHICH LEADS TO:</a:t>
            </a:r>
            <a:endParaRPr lang="en-CA" dirty="0"/>
          </a:p>
        </p:txBody>
      </p:sp>
      <p:pic>
        <p:nvPicPr>
          <p:cNvPr id="5" name="Picture 2">
            <a:extLst>
              <a:ext uri="{FF2B5EF4-FFF2-40B4-BE49-F238E27FC236}">
                <a16:creationId xmlns="" xmlns:a16="http://schemas.microsoft.com/office/drawing/2014/main" id="{8C6BC609-6B81-49A9-B5BA-2B4C5F4BBBAE}"/>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429841" y="3565266"/>
            <a:ext cx="7332318" cy="2784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3721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069B7495-2D62-4515-A753-964182079058}"/>
              </a:ext>
            </a:extLst>
          </p:cNvPr>
          <p:cNvPicPr>
            <a:picLocks noChangeAspect="1"/>
          </p:cNvPicPr>
          <p:nvPr/>
        </p:nvPicPr>
        <p:blipFill>
          <a:blip r:embed="rId2"/>
          <a:stretch>
            <a:fillRect/>
          </a:stretch>
        </p:blipFill>
        <p:spPr>
          <a:xfrm>
            <a:off x="3389568" y="1870273"/>
            <a:ext cx="8292915" cy="3699916"/>
          </a:xfrm>
          <a:prstGeom prst="rect">
            <a:avLst/>
          </a:prstGeom>
        </p:spPr>
      </p:pic>
      <p:sp>
        <p:nvSpPr>
          <p:cNvPr id="3" name="Content Placeholder 2">
            <a:extLst>
              <a:ext uri="{FF2B5EF4-FFF2-40B4-BE49-F238E27FC236}">
                <a16:creationId xmlns="" xmlns:a16="http://schemas.microsoft.com/office/drawing/2014/main" id="{132D1B73-E3F9-4DD0-9A06-6B8AA63CA592}"/>
              </a:ext>
            </a:extLst>
          </p:cNvPr>
          <p:cNvSpPr>
            <a:spLocks noGrp="1"/>
          </p:cNvSpPr>
          <p:nvPr>
            <p:ph sz="quarter" idx="13"/>
          </p:nvPr>
        </p:nvSpPr>
        <p:spPr>
          <a:xfrm>
            <a:off x="95534" y="1870273"/>
            <a:ext cx="11105147" cy="3447067"/>
          </a:xfrm>
        </p:spPr>
        <p:txBody>
          <a:bodyPr/>
          <a:lstStyle/>
          <a:p>
            <a:pPr algn="just"/>
            <a:r>
              <a:rPr lang="en-US" altLang="en-US" sz="2700" b="1" cap="none" dirty="0">
                <a:latin typeface="Calibri" panose="020F0502020204030204" pitchFamily="34" charset="0"/>
                <a:cs typeface="Calibri" panose="020F0502020204030204" pitchFamily="34" charset="0"/>
              </a:rPr>
              <a:t>Cultural differences</a:t>
            </a:r>
          </a:p>
          <a:p>
            <a:pPr algn="just"/>
            <a:r>
              <a:rPr lang="en-US" altLang="en-US" sz="2700" b="1" cap="none" dirty="0">
                <a:latin typeface="Calibri" panose="020F0502020204030204" pitchFamily="34" charset="0"/>
                <a:cs typeface="Calibri" panose="020F0502020204030204" pitchFamily="34" charset="0"/>
              </a:rPr>
              <a:t>Access to health care</a:t>
            </a:r>
          </a:p>
          <a:p>
            <a:pPr algn="just"/>
            <a:r>
              <a:rPr lang="en-US" altLang="en-US" sz="2700" b="1" cap="none" dirty="0">
                <a:latin typeface="Calibri" panose="020F0502020204030204" pitchFamily="34" charset="0"/>
                <a:cs typeface="Calibri" panose="020F0502020204030204" pitchFamily="34" charset="0"/>
              </a:rPr>
              <a:t>Setting boundaries</a:t>
            </a:r>
          </a:p>
          <a:p>
            <a:endParaRPr lang="en-CA" dirty="0"/>
          </a:p>
        </p:txBody>
      </p:sp>
      <p:sp>
        <p:nvSpPr>
          <p:cNvPr id="4" name="Title 1">
            <a:extLst>
              <a:ext uri="{FF2B5EF4-FFF2-40B4-BE49-F238E27FC236}">
                <a16:creationId xmlns="" xmlns:a16="http://schemas.microsoft.com/office/drawing/2014/main" id="{79999178-C443-4FCE-B074-E979CD1660F1}"/>
              </a:ext>
            </a:extLst>
          </p:cNvPr>
          <p:cNvSpPr>
            <a:spLocks noGrp="1"/>
          </p:cNvSpPr>
          <p:nvPr>
            <p:ph type="title"/>
          </p:nvPr>
        </p:nvSpPr>
        <p:spPr>
          <a:xfrm>
            <a:off x="708265" y="461385"/>
            <a:ext cx="10396882" cy="1151965"/>
          </a:xfrm>
        </p:spPr>
        <p:txBody>
          <a:bodyPr>
            <a:normAutofit fontScale="90000"/>
          </a:bodyPr>
          <a:lstStyle/>
          <a:p>
            <a:pPr algn="ctr"/>
            <a:r>
              <a:rPr lang="en-US" dirty="0">
                <a:solidFill>
                  <a:schemeClr val="accent1">
                    <a:satMod val="150000"/>
                  </a:schemeClr>
                </a:solidFill>
              </a:rPr>
              <a:t>CHALLENGES OF SERVING THOSE WITH MENTAL HEALTH ISSUES</a:t>
            </a:r>
            <a:endParaRPr lang="en-CA" dirty="0"/>
          </a:p>
        </p:txBody>
      </p:sp>
      <p:pic>
        <p:nvPicPr>
          <p:cNvPr id="8" name="Picture 7">
            <a:extLst>
              <a:ext uri="{FF2B5EF4-FFF2-40B4-BE49-F238E27FC236}">
                <a16:creationId xmlns="" xmlns:a16="http://schemas.microsoft.com/office/drawing/2014/main" id="{458BE0C6-913B-4DF0-938D-946D912B3207}"/>
              </a:ext>
            </a:extLst>
          </p:cNvPr>
          <p:cNvPicPr>
            <a:picLocks noChangeAspect="1"/>
          </p:cNvPicPr>
          <p:nvPr/>
        </p:nvPicPr>
        <p:blipFill>
          <a:blip r:embed="rId3"/>
          <a:stretch>
            <a:fillRect/>
          </a:stretch>
        </p:blipFill>
        <p:spPr>
          <a:xfrm>
            <a:off x="2646018" y="7016186"/>
            <a:ext cx="6321102" cy="3792660"/>
          </a:xfrm>
          <a:prstGeom prst="rect">
            <a:avLst/>
          </a:prstGeom>
        </p:spPr>
      </p:pic>
    </p:spTree>
    <p:extLst>
      <p:ext uri="{BB962C8B-B14F-4D97-AF65-F5344CB8AC3E}">
        <p14:creationId xmlns:p14="http://schemas.microsoft.com/office/powerpoint/2010/main" xmlns="" val="2950136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D9D4423-C767-429E-BF18-AF9F6BBA4D24}"/>
              </a:ext>
            </a:extLst>
          </p:cNvPr>
          <p:cNvSpPr>
            <a:spLocks noGrp="1"/>
          </p:cNvSpPr>
          <p:nvPr>
            <p:ph sz="quarter" idx="13"/>
          </p:nvPr>
        </p:nvSpPr>
        <p:spPr>
          <a:xfrm>
            <a:off x="-161221" y="352928"/>
            <a:ext cx="11294441" cy="3447068"/>
          </a:xfrm>
        </p:spPr>
        <p:txBody>
          <a:bodyPr>
            <a:normAutofit/>
          </a:bodyPr>
          <a:lstStyle/>
          <a:p>
            <a:pPr lvl="1"/>
            <a:r>
              <a:rPr lang="en-US" altLang="en-US" sz="2700" b="1" cap="none" dirty="0">
                <a:latin typeface="Calibri" panose="020F0502020204030204" pitchFamily="34" charset="0"/>
                <a:cs typeface="Calibri" panose="020F0502020204030204" pitchFamily="34" charset="0"/>
              </a:rPr>
              <a:t>Protect yourself from legal prosecution</a:t>
            </a:r>
          </a:p>
          <a:p>
            <a:pPr lvl="1"/>
            <a:r>
              <a:rPr lang="en-US" altLang="en-US" sz="2700" b="1" cap="none" dirty="0">
                <a:latin typeface="Calibri" panose="020F0502020204030204" pitchFamily="34" charset="0"/>
                <a:cs typeface="Calibri" panose="020F0502020204030204" pitchFamily="34" charset="0"/>
              </a:rPr>
              <a:t>Protect yourself from physical danger</a:t>
            </a:r>
          </a:p>
          <a:p>
            <a:endParaRPr lang="en-CA" sz="2400" cap="none"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713719A8-9AF9-4183-AC1E-0237C7D1B589}"/>
              </a:ext>
            </a:extLst>
          </p:cNvPr>
          <p:cNvSpPr>
            <a:spLocks noGrp="1"/>
          </p:cNvSpPr>
          <p:nvPr>
            <p:ph type="title"/>
          </p:nvPr>
        </p:nvSpPr>
        <p:spPr>
          <a:xfrm>
            <a:off x="897559" y="251226"/>
            <a:ext cx="10396882" cy="1151965"/>
          </a:xfrm>
        </p:spPr>
        <p:txBody>
          <a:bodyPr>
            <a:normAutofit/>
          </a:bodyPr>
          <a:lstStyle/>
          <a:p>
            <a:pPr algn="ctr"/>
            <a:r>
              <a:rPr lang="en-US" dirty="0">
                <a:solidFill>
                  <a:schemeClr val="accent1">
                    <a:satMod val="150000"/>
                  </a:schemeClr>
                </a:solidFill>
              </a:rPr>
              <a:t>PERSONAL SAFETY </a:t>
            </a:r>
            <a:endParaRPr lang="en-CA" dirty="0"/>
          </a:p>
        </p:txBody>
      </p:sp>
      <p:pic>
        <p:nvPicPr>
          <p:cNvPr id="5" name="Picture 2" descr="C:\Users\Sunday\AppData\Local\Microsoft\Windows\Temporary Internet Files\Content.IE5\993EE092\MC900156775[1].wmf">
            <a:extLst>
              <a:ext uri="{FF2B5EF4-FFF2-40B4-BE49-F238E27FC236}">
                <a16:creationId xmlns="" xmlns:a16="http://schemas.microsoft.com/office/drawing/2014/main" id="{6A67E10F-EBC1-41EE-B765-B7E403AC3A7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0758" y="1037259"/>
            <a:ext cx="2863683" cy="2595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descr="C:\Users\Sunday\AppData\Local\Microsoft\Windows\Temporary Internet Files\Content.IE5\KX81NV6Q\MC900078807[1].wmf">
            <a:extLst>
              <a:ext uri="{FF2B5EF4-FFF2-40B4-BE49-F238E27FC236}">
                <a16:creationId xmlns="" xmlns:a16="http://schemas.microsoft.com/office/drawing/2014/main" id="{60D35673-207D-4B0C-93D0-42D1868B6F8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79346" y="2334944"/>
            <a:ext cx="6545178" cy="3273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3205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571EC0-573B-4CE3-B5D4-362F95A3BF17}"/>
              </a:ext>
            </a:extLst>
          </p:cNvPr>
          <p:cNvSpPr>
            <a:spLocks noGrp="1"/>
          </p:cNvSpPr>
          <p:nvPr>
            <p:ph type="title"/>
          </p:nvPr>
        </p:nvSpPr>
        <p:spPr>
          <a:xfrm>
            <a:off x="685801" y="89457"/>
            <a:ext cx="10396882" cy="1151965"/>
          </a:xfrm>
        </p:spPr>
        <p:txBody>
          <a:bodyPr/>
          <a:lstStyle/>
          <a:p>
            <a:pPr algn="ctr"/>
            <a:r>
              <a:rPr lang="en-US" dirty="0">
                <a:solidFill>
                  <a:schemeClr val="accent1">
                    <a:satMod val="150000"/>
                  </a:schemeClr>
                </a:solidFill>
              </a:rPr>
              <a:t>WHAT IS MENTAL ILLNESS</a:t>
            </a:r>
            <a:endParaRPr lang="en-CA" dirty="0"/>
          </a:p>
        </p:txBody>
      </p:sp>
      <p:sp>
        <p:nvSpPr>
          <p:cNvPr id="3" name="Content Placeholder 2">
            <a:extLst>
              <a:ext uri="{FF2B5EF4-FFF2-40B4-BE49-F238E27FC236}">
                <a16:creationId xmlns="" xmlns:a16="http://schemas.microsoft.com/office/drawing/2014/main" id="{BF557A6F-6FB1-4DAD-9461-4396ED23EF82}"/>
              </a:ext>
            </a:extLst>
          </p:cNvPr>
          <p:cNvSpPr>
            <a:spLocks noGrp="1"/>
          </p:cNvSpPr>
          <p:nvPr>
            <p:ph sz="quarter" idx="13"/>
          </p:nvPr>
        </p:nvSpPr>
        <p:spPr>
          <a:xfrm>
            <a:off x="0" y="943731"/>
            <a:ext cx="7311222" cy="4492487"/>
          </a:xfrm>
        </p:spPr>
        <p:txBody>
          <a:bodyPr/>
          <a:lstStyle/>
          <a:p>
            <a:pPr algn="just"/>
            <a:r>
              <a:rPr lang="en-US" altLang="en-US" sz="2700" b="1" cap="none" dirty="0">
                <a:latin typeface="Calibri" panose="020F0502020204030204" pitchFamily="34" charset="0"/>
                <a:cs typeface="Calibri" panose="020F0502020204030204" pitchFamily="34" charset="0"/>
              </a:rPr>
              <a:t>Any disease of the mind; the psychological state of someone who has emotional or behavioral problems serious enough to require psychiatric intervention</a:t>
            </a:r>
          </a:p>
          <a:p>
            <a:pPr algn="just"/>
            <a:endParaRPr lang="en-CA" dirty="0"/>
          </a:p>
        </p:txBody>
      </p:sp>
      <p:pic>
        <p:nvPicPr>
          <p:cNvPr id="4" name="Picture 5" descr="C:\Users\Sunday\AppData\Local\Microsoft\Windows\Temporary Internet Files\Content.IE5\KX81NV6Q\MP900289918[1].jpg">
            <a:extLst>
              <a:ext uri="{FF2B5EF4-FFF2-40B4-BE49-F238E27FC236}">
                <a16:creationId xmlns="" xmlns:a16="http://schemas.microsoft.com/office/drawing/2014/main" id="{33D18021-7085-4D42-8492-221EFD0D517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30313" y="1220322"/>
            <a:ext cx="4154788" cy="45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100148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32E871B-303F-49FB-8AF4-C45B29EA8480}"/>
              </a:ext>
            </a:extLst>
          </p:cNvPr>
          <p:cNvSpPr>
            <a:spLocks noGrp="1"/>
          </p:cNvSpPr>
          <p:nvPr>
            <p:ph sz="quarter" idx="13"/>
          </p:nvPr>
        </p:nvSpPr>
        <p:spPr>
          <a:xfrm>
            <a:off x="-469231" y="1709047"/>
            <a:ext cx="11551914" cy="3311189"/>
          </a:xfrm>
        </p:spPr>
        <p:txBody>
          <a:bodyPr>
            <a:normAutofit/>
          </a:bodyPr>
          <a:lstStyle/>
          <a:p>
            <a:pPr lvl="2" algn="just"/>
            <a:r>
              <a:rPr lang="en-US" altLang="en-US" sz="2700" b="1" cap="none" dirty="0">
                <a:latin typeface="Calibri" panose="020F0502020204030204" pitchFamily="34" charset="0"/>
                <a:cs typeface="Calibri" panose="020F0502020204030204" pitchFamily="34" charset="0"/>
              </a:rPr>
              <a:t>do not visit alone</a:t>
            </a:r>
          </a:p>
          <a:p>
            <a:pPr lvl="2" algn="just"/>
            <a:r>
              <a:rPr lang="en-US" altLang="en-US" sz="2700" b="1" cap="none" dirty="0">
                <a:latin typeface="Calibri" panose="020F0502020204030204" pitchFamily="34" charset="0"/>
                <a:cs typeface="Calibri" panose="020F0502020204030204" pitchFamily="34" charset="0"/>
              </a:rPr>
              <a:t>recognize when a person is escalating and leave if the person is not calming down</a:t>
            </a:r>
          </a:p>
          <a:p>
            <a:pPr lvl="2" algn="just"/>
            <a:r>
              <a:rPr lang="en-US" altLang="en-US" sz="2700" b="1" cap="none" dirty="0">
                <a:latin typeface="Calibri" panose="020F0502020204030204" pitchFamily="34" charset="0"/>
                <a:cs typeface="Calibri" panose="020F0502020204030204" pitchFamily="34" charset="0"/>
              </a:rPr>
              <a:t>be trained in non-violent crisis intervention and CPR</a:t>
            </a:r>
          </a:p>
          <a:p>
            <a:pPr lvl="2" algn="just"/>
            <a:r>
              <a:rPr lang="en-US" altLang="en-US" sz="2700" b="1" cap="none" dirty="0">
                <a:latin typeface="Calibri" panose="020F0502020204030204" pitchFamily="34" charset="0"/>
                <a:cs typeface="Calibri" panose="020F0502020204030204" pitchFamily="34" charset="0"/>
              </a:rPr>
              <a:t>be aware of your environment</a:t>
            </a:r>
          </a:p>
          <a:p>
            <a:pPr algn="just"/>
            <a:endParaRPr lang="en-CA" sz="2400" cap="none"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408374B5-E072-48E9-AA88-1D5C0E451092}"/>
              </a:ext>
            </a:extLst>
          </p:cNvPr>
          <p:cNvSpPr>
            <a:spLocks noGrp="1"/>
          </p:cNvSpPr>
          <p:nvPr>
            <p:ph type="title"/>
          </p:nvPr>
        </p:nvSpPr>
        <p:spPr/>
        <p:txBody>
          <a:bodyPr>
            <a:normAutofit/>
          </a:bodyPr>
          <a:lstStyle/>
          <a:p>
            <a:pPr algn="ctr"/>
            <a:r>
              <a:rPr lang="en-US" dirty="0">
                <a:solidFill>
                  <a:schemeClr val="accent1">
                    <a:satMod val="150000"/>
                  </a:schemeClr>
                </a:solidFill>
              </a:rPr>
              <a:t>SOME TIPS…………</a:t>
            </a:r>
            <a:endParaRPr lang="en-CA" dirty="0"/>
          </a:p>
        </p:txBody>
      </p:sp>
      <p:pic>
        <p:nvPicPr>
          <p:cNvPr id="5" name="Picture 3" descr="C:\Users\Sunday\AppData\Local\Microsoft\Windows\Temporary Internet Files\Content.IE5\HLF99RIN\MC900441521[1].wmf">
            <a:extLst>
              <a:ext uri="{FF2B5EF4-FFF2-40B4-BE49-F238E27FC236}">
                <a16:creationId xmlns="" xmlns:a16="http://schemas.microsoft.com/office/drawing/2014/main" id="{A7D1988E-0EC9-4276-BBB1-BAD6BAF4DA2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929545" y="3473146"/>
            <a:ext cx="2999299" cy="3094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632437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0BCB0A-42D7-4FC4-B8CE-0E47CC4ECA86}"/>
              </a:ext>
            </a:extLst>
          </p:cNvPr>
          <p:cNvSpPr>
            <a:spLocks noGrp="1"/>
          </p:cNvSpPr>
          <p:nvPr>
            <p:ph type="title"/>
          </p:nvPr>
        </p:nvSpPr>
        <p:spPr>
          <a:xfrm>
            <a:off x="661738" y="0"/>
            <a:ext cx="10396882" cy="1151965"/>
          </a:xfrm>
        </p:spPr>
        <p:txBody>
          <a:bodyPr/>
          <a:lstStyle/>
          <a:p>
            <a:pPr algn="ctr"/>
            <a:r>
              <a:rPr lang="en-US" dirty="0">
                <a:solidFill>
                  <a:schemeClr val="accent1">
                    <a:satMod val="150000"/>
                  </a:schemeClr>
                </a:solidFill>
              </a:rPr>
              <a:t>TIPS cont’d…………</a:t>
            </a:r>
            <a:endParaRPr lang="en-CA" dirty="0"/>
          </a:p>
        </p:txBody>
      </p:sp>
      <p:sp>
        <p:nvSpPr>
          <p:cNvPr id="3" name="Content Placeholder 2">
            <a:extLst>
              <a:ext uri="{FF2B5EF4-FFF2-40B4-BE49-F238E27FC236}">
                <a16:creationId xmlns="" xmlns:a16="http://schemas.microsoft.com/office/drawing/2014/main" id="{3177DE29-C72B-4521-8423-60FF4A65BB93}"/>
              </a:ext>
            </a:extLst>
          </p:cNvPr>
          <p:cNvSpPr>
            <a:spLocks noGrp="1"/>
          </p:cNvSpPr>
          <p:nvPr>
            <p:ph sz="quarter" idx="13"/>
          </p:nvPr>
        </p:nvSpPr>
        <p:spPr>
          <a:xfrm>
            <a:off x="-397043" y="688237"/>
            <a:ext cx="12095745" cy="4210491"/>
          </a:xfrm>
        </p:spPr>
        <p:txBody>
          <a:bodyPr>
            <a:noAutofit/>
          </a:bodyPr>
          <a:lstStyle/>
          <a:p>
            <a:pPr lvl="2" algn="just">
              <a:defRPr/>
            </a:pPr>
            <a:r>
              <a:rPr lang="en-US" sz="2700" b="1" cap="none" dirty="0">
                <a:latin typeface="Calibri" panose="020F0502020204030204" pitchFamily="34" charset="0"/>
                <a:cs typeface="Calibri" panose="020F0502020204030204" pitchFamily="34" charset="0"/>
              </a:rPr>
              <a:t>Follow your instincts.</a:t>
            </a:r>
          </a:p>
          <a:p>
            <a:pPr lvl="2" algn="just">
              <a:defRPr/>
            </a:pPr>
            <a:r>
              <a:rPr lang="en-US" sz="2700" b="1" cap="none" dirty="0">
                <a:latin typeface="Calibri" panose="020F0502020204030204" pitchFamily="34" charset="0"/>
                <a:cs typeface="Calibri" panose="020F0502020204030204" pitchFamily="34" charset="0"/>
              </a:rPr>
              <a:t>Report and document any unusual incidents in any home you visit</a:t>
            </a:r>
          </a:p>
          <a:p>
            <a:pPr lvl="2" algn="just">
              <a:defRPr/>
            </a:pPr>
            <a:r>
              <a:rPr lang="en-US" sz="2700" b="1" cap="none" dirty="0">
                <a:latin typeface="Calibri" panose="020F0502020204030204" pitchFamily="34" charset="0"/>
                <a:cs typeface="Calibri" panose="020F0502020204030204" pitchFamily="34" charset="0"/>
              </a:rPr>
              <a:t>Remember you are not a professional counselor. Link them to the appropriate resources</a:t>
            </a:r>
          </a:p>
          <a:p>
            <a:pPr lvl="2" algn="just">
              <a:defRPr/>
            </a:pPr>
            <a:r>
              <a:rPr lang="en-US" sz="2700" b="1" cap="none" dirty="0">
                <a:latin typeface="Calibri" panose="020F0502020204030204" pitchFamily="34" charset="0"/>
                <a:cs typeface="Calibri" panose="020F0502020204030204" pitchFamily="34" charset="0"/>
              </a:rPr>
              <a:t>Ensure you have and follow a personal safety routine i.e. someone knows where you are visiting and you call to notify when you are leaving</a:t>
            </a:r>
          </a:p>
          <a:p>
            <a:pPr algn="just"/>
            <a:endParaRPr lang="en-CA" sz="2400" cap="none" dirty="0">
              <a:latin typeface="Calibri" panose="020F0502020204030204" pitchFamily="34" charset="0"/>
              <a:cs typeface="Calibri" panose="020F0502020204030204" pitchFamily="34" charset="0"/>
            </a:endParaRPr>
          </a:p>
        </p:txBody>
      </p:sp>
      <p:pic>
        <p:nvPicPr>
          <p:cNvPr id="4" name="Content Placeholder 4">
            <a:extLst>
              <a:ext uri="{FF2B5EF4-FFF2-40B4-BE49-F238E27FC236}">
                <a16:creationId xmlns="" xmlns:a16="http://schemas.microsoft.com/office/drawing/2014/main" id="{86B3B7D7-856F-4A25-A8E9-9261E559A794}"/>
              </a:ext>
            </a:extLst>
          </p:cNvPr>
          <p:cNvPicPr>
            <a:picLocks noChangeAspect="1"/>
          </p:cNvPicPr>
          <p:nvPr/>
        </p:nvPicPr>
        <p:blipFill>
          <a:blip r:embed="rId2"/>
          <a:stretch>
            <a:fillRect/>
          </a:stretch>
        </p:blipFill>
        <p:spPr>
          <a:xfrm>
            <a:off x="4070033" y="4132756"/>
            <a:ext cx="3270776" cy="2313251"/>
          </a:xfrm>
          <a:prstGeom prst="rect">
            <a:avLst/>
          </a:prstGeom>
        </p:spPr>
      </p:pic>
    </p:spTree>
    <p:extLst>
      <p:ext uri="{BB962C8B-B14F-4D97-AF65-F5344CB8AC3E}">
        <p14:creationId xmlns:p14="http://schemas.microsoft.com/office/powerpoint/2010/main" xmlns="" val="28471360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E2D89C-3DBD-4C6D-A3FF-4DFADA6A9B9B}"/>
              </a:ext>
            </a:extLst>
          </p:cNvPr>
          <p:cNvSpPr>
            <a:spLocks noGrp="1"/>
          </p:cNvSpPr>
          <p:nvPr>
            <p:ph type="title"/>
          </p:nvPr>
        </p:nvSpPr>
        <p:spPr>
          <a:xfrm>
            <a:off x="897559" y="478722"/>
            <a:ext cx="10396882" cy="1244488"/>
          </a:xfrm>
        </p:spPr>
        <p:txBody>
          <a:bodyPr/>
          <a:lstStyle/>
          <a:p>
            <a:pPr algn="ctr"/>
            <a:r>
              <a:rPr lang="en-US" dirty="0">
                <a:solidFill>
                  <a:schemeClr val="accent1">
                    <a:satMod val="150000"/>
                  </a:schemeClr>
                </a:solidFill>
              </a:rPr>
              <a:t>TIPS cont’d…………</a:t>
            </a:r>
            <a:endParaRPr lang="en-CA" dirty="0"/>
          </a:p>
        </p:txBody>
      </p:sp>
      <p:sp>
        <p:nvSpPr>
          <p:cNvPr id="6" name="Content Placeholder 5">
            <a:extLst>
              <a:ext uri="{FF2B5EF4-FFF2-40B4-BE49-F238E27FC236}">
                <a16:creationId xmlns="" xmlns:a16="http://schemas.microsoft.com/office/drawing/2014/main" id="{44CB84A6-A650-429C-8EEC-A50F67E1A508}"/>
              </a:ext>
            </a:extLst>
          </p:cNvPr>
          <p:cNvSpPr>
            <a:spLocks noGrp="1"/>
          </p:cNvSpPr>
          <p:nvPr>
            <p:ph sz="quarter" idx="13"/>
          </p:nvPr>
        </p:nvSpPr>
        <p:spPr>
          <a:xfrm>
            <a:off x="-275461" y="2026063"/>
            <a:ext cx="12023556" cy="3311189"/>
          </a:xfrm>
        </p:spPr>
        <p:txBody>
          <a:bodyPr>
            <a:normAutofit/>
          </a:bodyPr>
          <a:lstStyle/>
          <a:p>
            <a:pPr lvl="2" algn="just"/>
            <a:r>
              <a:rPr lang="en-US" altLang="en-US" sz="2700" b="1" cap="none" dirty="0">
                <a:latin typeface="Calibri" panose="020F0502020204030204" pitchFamily="34" charset="0"/>
                <a:cs typeface="Calibri" panose="020F0502020204030204" pitchFamily="34" charset="0"/>
              </a:rPr>
              <a:t>Know when it is appropriate to call or notify authorities</a:t>
            </a:r>
          </a:p>
          <a:p>
            <a:pPr lvl="3" algn="just"/>
            <a:r>
              <a:rPr lang="en-US" altLang="en-US" sz="2700" b="1" cap="none" dirty="0">
                <a:latin typeface="Calibri" panose="020F0502020204030204" pitchFamily="34" charset="0"/>
                <a:cs typeface="Calibri" panose="020F0502020204030204" pitchFamily="34" charset="0"/>
              </a:rPr>
              <a:t>Anyone in imminent danger</a:t>
            </a:r>
          </a:p>
          <a:p>
            <a:pPr lvl="3" algn="just"/>
            <a:r>
              <a:rPr lang="en-US" altLang="en-US" sz="2700" b="1" cap="none" dirty="0">
                <a:latin typeface="Calibri" panose="020F0502020204030204" pitchFamily="34" charset="0"/>
                <a:cs typeface="Calibri" panose="020F0502020204030204" pitchFamily="34" charset="0"/>
              </a:rPr>
              <a:t>The suicidal individual</a:t>
            </a:r>
          </a:p>
          <a:p>
            <a:pPr lvl="3" algn="just"/>
            <a:r>
              <a:rPr lang="en-US" altLang="en-US" sz="2700" b="1" cap="none" dirty="0">
                <a:latin typeface="Calibri" panose="020F0502020204030204" pitchFamily="34" charset="0"/>
                <a:cs typeface="Calibri" panose="020F0502020204030204" pitchFamily="34" charset="0"/>
              </a:rPr>
              <a:t>Children being abused</a:t>
            </a:r>
          </a:p>
          <a:p>
            <a:pPr lvl="3" algn="just"/>
            <a:r>
              <a:rPr lang="en-US" altLang="en-US" sz="2700" b="1" cap="none" dirty="0">
                <a:latin typeface="Calibri" panose="020F0502020204030204" pitchFamily="34" charset="0"/>
                <a:cs typeface="Calibri" panose="020F0502020204030204" pitchFamily="34" charset="0"/>
              </a:rPr>
              <a:t>Individual is a danger to themselves</a:t>
            </a:r>
          </a:p>
          <a:p>
            <a:endParaRPr lang="en-CA" sz="2400" dirty="0"/>
          </a:p>
        </p:txBody>
      </p:sp>
      <p:pic>
        <p:nvPicPr>
          <p:cNvPr id="7" name="Picture 6">
            <a:extLst>
              <a:ext uri="{FF2B5EF4-FFF2-40B4-BE49-F238E27FC236}">
                <a16:creationId xmlns="" xmlns:a16="http://schemas.microsoft.com/office/drawing/2014/main" id="{09479A3D-9051-4ACF-AE9D-3CBD0B115551}"/>
              </a:ext>
            </a:extLst>
          </p:cNvPr>
          <p:cNvPicPr>
            <a:picLocks noChangeAspect="1"/>
          </p:cNvPicPr>
          <p:nvPr/>
        </p:nvPicPr>
        <p:blipFill>
          <a:blip r:embed="rId2"/>
          <a:stretch>
            <a:fillRect/>
          </a:stretch>
        </p:blipFill>
        <p:spPr>
          <a:xfrm>
            <a:off x="8843749" y="132190"/>
            <a:ext cx="2102064" cy="1893873"/>
          </a:xfrm>
          <a:prstGeom prst="rect">
            <a:avLst/>
          </a:prstGeom>
        </p:spPr>
      </p:pic>
      <p:pic>
        <p:nvPicPr>
          <p:cNvPr id="8" name="Picture 7">
            <a:extLst>
              <a:ext uri="{FF2B5EF4-FFF2-40B4-BE49-F238E27FC236}">
                <a16:creationId xmlns="" xmlns:a16="http://schemas.microsoft.com/office/drawing/2014/main" id="{877920AB-31FD-4D6E-94EF-65D7B4E47449}"/>
              </a:ext>
            </a:extLst>
          </p:cNvPr>
          <p:cNvPicPr>
            <a:picLocks noChangeAspect="1"/>
          </p:cNvPicPr>
          <p:nvPr/>
        </p:nvPicPr>
        <p:blipFill>
          <a:blip r:embed="rId3"/>
          <a:stretch>
            <a:fillRect/>
          </a:stretch>
        </p:blipFill>
        <p:spPr>
          <a:xfrm>
            <a:off x="6810526" y="2855919"/>
            <a:ext cx="4838757" cy="2674627"/>
          </a:xfrm>
          <a:prstGeom prst="rect">
            <a:avLst/>
          </a:prstGeom>
        </p:spPr>
      </p:pic>
    </p:spTree>
    <p:extLst>
      <p:ext uri="{BB962C8B-B14F-4D97-AF65-F5344CB8AC3E}">
        <p14:creationId xmlns:p14="http://schemas.microsoft.com/office/powerpoint/2010/main" xmlns="" val="5522482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64378A44-3734-414E-AE70-AD622818FE1C}"/>
              </a:ext>
            </a:extLst>
          </p:cNvPr>
          <p:cNvSpPr>
            <a:spLocks noGrp="1"/>
          </p:cNvSpPr>
          <p:nvPr>
            <p:ph type="title"/>
          </p:nvPr>
        </p:nvSpPr>
        <p:spPr>
          <a:xfrm>
            <a:off x="685801" y="372979"/>
            <a:ext cx="10396882" cy="1151965"/>
          </a:xfrm>
        </p:spPr>
        <p:txBody>
          <a:bodyPr>
            <a:normAutofit fontScale="90000"/>
          </a:bodyPr>
          <a:lstStyle/>
          <a:p>
            <a:pPr algn="ctr"/>
            <a:r>
              <a:rPr lang="en-US" dirty="0">
                <a:solidFill>
                  <a:schemeClr val="accent1">
                    <a:satMod val="150000"/>
                  </a:schemeClr>
                </a:solidFill>
              </a:rPr>
              <a:t>People with mental health issues are entitled to service</a:t>
            </a:r>
            <a:endParaRPr lang="en-CA" dirty="0"/>
          </a:p>
        </p:txBody>
      </p:sp>
      <p:pic>
        <p:nvPicPr>
          <p:cNvPr id="5" name="Picture 4" descr="C:\Users\Sunday\AppData\Local\Microsoft\Windows\Temporary Internet Files\Content.IE5\993EE092\MP900438973[1].jpg">
            <a:extLst>
              <a:ext uri="{FF2B5EF4-FFF2-40B4-BE49-F238E27FC236}">
                <a16:creationId xmlns="" xmlns:a16="http://schemas.microsoft.com/office/drawing/2014/main" id="{1FE1C142-5AF1-42DB-A311-932955DDDE1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flipV="1">
            <a:off x="3328979" y="5622757"/>
            <a:ext cx="5245201" cy="45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48387766"/>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7200000" s="0" l="0"/>
                                      </p:by>
                                    </p:animClr>
                                    <p:animClr clrSpc="hsl" dir="cw">
                                      <p:cBhvr>
                                        <p:cTn id="7" dur="500" fill="hold"/>
                                        <p:tgtEl>
                                          <p:spTgt spid="4"/>
                                        </p:tgtEl>
                                        <p:attrNameLst>
                                          <p:attrName>fillcolor</p:attrName>
                                        </p:attrNameLst>
                                      </p:cBhvr>
                                      <p:by>
                                        <p:hsl h="7200000" s="0" l="0"/>
                                      </p:by>
                                    </p:animClr>
                                    <p:animClr clrSpc="hsl" dir="cw">
                                      <p:cBhvr>
                                        <p:cTn id="8" dur="500" fill="hold"/>
                                        <p:tgtEl>
                                          <p:spTgt spid="4"/>
                                        </p:tgtEl>
                                        <p:attrNameLst>
                                          <p:attrName>stroke.color</p:attrName>
                                        </p:attrNameLst>
                                      </p:cBhvr>
                                      <p:by>
                                        <p:hsl h="7200000" s="0" l="0"/>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583D380-3348-4DBA-81FF-CC375A62D1A5}"/>
              </a:ext>
            </a:extLst>
          </p:cNvPr>
          <p:cNvPicPr>
            <a:picLocks noChangeAspect="1"/>
          </p:cNvPicPr>
          <p:nvPr/>
        </p:nvPicPr>
        <p:blipFill>
          <a:blip r:embed="rId2"/>
          <a:stretch>
            <a:fillRect/>
          </a:stretch>
        </p:blipFill>
        <p:spPr>
          <a:xfrm>
            <a:off x="7992253" y="2100760"/>
            <a:ext cx="3961711" cy="2260506"/>
          </a:xfrm>
          <a:prstGeom prst="rect">
            <a:avLst/>
          </a:prstGeom>
        </p:spPr>
      </p:pic>
      <p:sp>
        <p:nvSpPr>
          <p:cNvPr id="3" name="Content Placeholder 2">
            <a:extLst>
              <a:ext uri="{FF2B5EF4-FFF2-40B4-BE49-F238E27FC236}">
                <a16:creationId xmlns="" xmlns:a16="http://schemas.microsoft.com/office/drawing/2014/main" id="{4251FF35-59FA-4D0C-A8C1-2DC37FB2179F}"/>
              </a:ext>
            </a:extLst>
          </p:cNvPr>
          <p:cNvSpPr>
            <a:spLocks noGrp="1"/>
          </p:cNvSpPr>
          <p:nvPr>
            <p:ph sz="quarter" idx="13"/>
          </p:nvPr>
        </p:nvSpPr>
        <p:spPr>
          <a:xfrm>
            <a:off x="82845" y="1908087"/>
            <a:ext cx="11598442" cy="3616742"/>
          </a:xfrm>
        </p:spPr>
        <p:txBody>
          <a:bodyPr>
            <a:noAutofit/>
          </a:bodyPr>
          <a:lstStyle/>
          <a:p>
            <a:pPr algn="just">
              <a:lnSpc>
                <a:spcPct val="100000"/>
              </a:lnSpc>
              <a:spcBef>
                <a:spcPts val="0"/>
              </a:spcBef>
              <a:defRPr/>
            </a:pPr>
            <a:r>
              <a:rPr lang="en-US" sz="2700" b="1" cap="none" dirty="0">
                <a:latin typeface="Calibri" panose="020F0502020204030204" pitchFamily="34" charset="0"/>
                <a:cs typeface="Calibri" panose="020F0502020204030204" pitchFamily="34" charset="0"/>
              </a:rPr>
              <a:t>Encourage them</a:t>
            </a:r>
          </a:p>
          <a:p>
            <a:pPr lvl="1" algn="just">
              <a:lnSpc>
                <a:spcPct val="100000"/>
              </a:lnSpc>
              <a:spcBef>
                <a:spcPts val="0"/>
              </a:spcBef>
              <a:defRPr/>
            </a:pPr>
            <a:r>
              <a:rPr lang="en-US" sz="2700" b="1" cap="none" dirty="0">
                <a:latin typeface="Calibri" panose="020F0502020204030204" pitchFamily="34" charset="0"/>
                <a:cs typeface="Calibri" panose="020F0502020204030204" pitchFamily="34" charset="0"/>
              </a:rPr>
              <a:t>To be physically active, depending on their abilities</a:t>
            </a:r>
          </a:p>
          <a:p>
            <a:pPr lvl="1" algn="just">
              <a:lnSpc>
                <a:spcPct val="100000"/>
              </a:lnSpc>
              <a:spcBef>
                <a:spcPts val="0"/>
              </a:spcBef>
              <a:defRPr/>
            </a:pPr>
            <a:r>
              <a:rPr lang="en-US" sz="2700" b="1" cap="none" dirty="0">
                <a:latin typeface="Calibri" panose="020F0502020204030204" pitchFamily="34" charset="0"/>
                <a:cs typeface="Calibri" panose="020F0502020204030204" pitchFamily="34" charset="0"/>
              </a:rPr>
              <a:t>Eat healthy, get enough sleep</a:t>
            </a:r>
          </a:p>
          <a:p>
            <a:pPr lvl="1" algn="just">
              <a:lnSpc>
                <a:spcPct val="100000"/>
              </a:lnSpc>
              <a:spcBef>
                <a:spcPts val="0"/>
              </a:spcBef>
              <a:defRPr/>
            </a:pPr>
            <a:r>
              <a:rPr lang="en-US" sz="2700" b="1" cap="none" dirty="0">
                <a:latin typeface="Calibri" panose="020F0502020204030204" pitchFamily="34" charset="0"/>
                <a:cs typeface="Calibri" panose="020F0502020204030204" pitchFamily="34" charset="0"/>
              </a:rPr>
              <a:t>Seek help regarding underlying issues</a:t>
            </a:r>
          </a:p>
          <a:p>
            <a:pPr lvl="1" algn="just">
              <a:lnSpc>
                <a:spcPct val="100000"/>
              </a:lnSpc>
              <a:spcBef>
                <a:spcPts val="0"/>
              </a:spcBef>
              <a:defRPr/>
            </a:pPr>
            <a:r>
              <a:rPr lang="en-US" sz="2700" b="1" cap="none" dirty="0">
                <a:latin typeface="Calibri" panose="020F0502020204030204" pitchFamily="34" charset="0"/>
                <a:cs typeface="Calibri" panose="020F0502020204030204" pitchFamily="34" charset="0"/>
              </a:rPr>
              <a:t>Seek help regarding mental health illness</a:t>
            </a:r>
          </a:p>
          <a:p>
            <a:pPr lvl="1" algn="just">
              <a:lnSpc>
                <a:spcPct val="100000"/>
              </a:lnSpc>
              <a:spcBef>
                <a:spcPts val="0"/>
              </a:spcBef>
              <a:defRPr/>
            </a:pPr>
            <a:r>
              <a:rPr lang="en-US" sz="2700" b="1" cap="none" dirty="0">
                <a:latin typeface="Calibri" panose="020F0502020204030204" pitchFamily="34" charset="0"/>
                <a:cs typeface="Calibri" panose="020F0502020204030204" pitchFamily="34" charset="0"/>
              </a:rPr>
              <a:t>Stay connected with other people –family, friends</a:t>
            </a:r>
          </a:p>
          <a:p>
            <a:pPr lvl="1" algn="just">
              <a:lnSpc>
                <a:spcPct val="100000"/>
              </a:lnSpc>
              <a:spcBef>
                <a:spcPts val="0"/>
              </a:spcBef>
              <a:defRPr/>
            </a:pPr>
            <a:r>
              <a:rPr lang="en-US" sz="2700" b="1" cap="none" dirty="0">
                <a:latin typeface="Calibri" panose="020F0502020204030204" pitchFamily="34" charset="0"/>
                <a:cs typeface="Calibri" panose="020F0502020204030204" pitchFamily="34" charset="0"/>
              </a:rPr>
              <a:t>People who can help</a:t>
            </a:r>
          </a:p>
          <a:p>
            <a:pPr lvl="2" algn="just">
              <a:lnSpc>
                <a:spcPct val="100000"/>
              </a:lnSpc>
              <a:spcBef>
                <a:spcPts val="0"/>
              </a:spcBef>
              <a:buFont typeface="Arial" pitchFamily="34" charset="0"/>
              <a:buChar char="–"/>
              <a:defRPr/>
            </a:pPr>
            <a:r>
              <a:rPr lang="en-US" sz="2700" b="1" cap="none" dirty="0">
                <a:latin typeface="Calibri" panose="020F0502020204030204" pitchFamily="34" charset="0"/>
                <a:cs typeface="Calibri" panose="020F0502020204030204" pitchFamily="34" charset="0"/>
              </a:rPr>
              <a:t>Family doctor, psychologist, psychiatrist, nurse, social worker, case manager</a:t>
            </a:r>
          </a:p>
          <a:p>
            <a:pPr algn="just">
              <a:lnSpc>
                <a:spcPct val="100000"/>
              </a:lnSpc>
              <a:spcBef>
                <a:spcPts val="0"/>
              </a:spcBef>
              <a:buNone/>
              <a:defRPr/>
            </a:pPr>
            <a:r>
              <a:rPr lang="en-US" sz="2700" cap="none" dirty="0">
                <a:latin typeface="Calibri" panose="020F0502020204030204" pitchFamily="34" charset="0"/>
                <a:cs typeface="Calibri" panose="020F0502020204030204" pitchFamily="34" charset="0"/>
              </a:rPr>
              <a:t> </a:t>
            </a:r>
          </a:p>
          <a:p>
            <a:pPr algn="just">
              <a:lnSpc>
                <a:spcPct val="100000"/>
              </a:lnSpc>
              <a:spcBef>
                <a:spcPts val="0"/>
              </a:spcBef>
            </a:pPr>
            <a:endParaRPr lang="en-CA" sz="2400" cap="none"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DDF6460B-3CA7-4576-9C96-65AA3C378AB4}"/>
              </a:ext>
            </a:extLst>
          </p:cNvPr>
          <p:cNvSpPr>
            <a:spLocks noGrp="1"/>
          </p:cNvSpPr>
          <p:nvPr>
            <p:ph type="title"/>
          </p:nvPr>
        </p:nvSpPr>
        <p:spPr>
          <a:xfrm>
            <a:off x="683625" y="331450"/>
            <a:ext cx="10396882" cy="1151965"/>
          </a:xfrm>
        </p:spPr>
        <p:txBody>
          <a:bodyPr>
            <a:normAutofit fontScale="90000"/>
          </a:bodyPr>
          <a:lstStyle/>
          <a:p>
            <a:pPr algn="ctr"/>
            <a:r>
              <a:rPr lang="en-US" dirty="0">
                <a:solidFill>
                  <a:schemeClr val="accent1">
                    <a:satMod val="150000"/>
                  </a:schemeClr>
                </a:solidFill>
              </a:rPr>
              <a:t>Some simple non-threatening tips you can give </a:t>
            </a:r>
            <a:endParaRPr lang="en-CA" dirty="0"/>
          </a:p>
        </p:txBody>
      </p:sp>
    </p:spTree>
    <p:extLst>
      <p:ext uri="{BB962C8B-B14F-4D97-AF65-F5344CB8AC3E}">
        <p14:creationId xmlns:p14="http://schemas.microsoft.com/office/powerpoint/2010/main" xmlns="" val="3207907690"/>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Content Placeholder 3">
            <a:extLst>
              <a:ext uri="{FF2B5EF4-FFF2-40B4-BE49-F238E27FC236}">
                <a16:creationId xmlns="" xmlns:a16="http://schemas.microsoft.com/office/drawing/2014/main" id="{D04ABDA6-76E0-41AD-92A2-E49A876494ED}"/>
              </a:ext>
            </a:extLst>
          </p:cNvPr>
          <p:cNvPicPr>
            <a:picLocks noGrp="1" noChangeAspect="1" noChangeArrowheads="1"/>
          </p:cNvPicPr>
          <p:nvPr>
            <p:ph sz="quarter" idx="1"/>
          </p:nvPr>
        </p:nvPicPr>
        <p:blipFill>
          <a:blip r:embed="rId2">
            <a:extLst>
              <a:ext uri="{28A0092B-C50C-407E-A947-70E740481C1C}">
                <a14:useLocalDpi xmlns:a14="http://schemas.microsoft.com/office/drawing/2010/main" xmlns="" val="0"/>
              </a:ext>
            </a:extLst>
          </a:blip>
          <a:srcRect/>
          <a:stretch>
            <a:fillRect/>
          </a:stretch>
        </p:blipFill>
        <p:spPr>
          <a:xfrm>
            <a:off x="1647826" y="228600"/>
            <a:ext cx="2741613" cy="1676400"/>
          </a:xfrm>
        </p:spPr>
      </p:pic>
      <p:pic>
        <p:nvPicPr>
          <p:cNvPr id="20485" name="Picture 4">
            <a:extLst>
              <a:ext uri="{FF2B5EF4-FFF2-40B4-BE49-F238E27FC236}">
                <a16:creationId xmlns="" xmlns:a16="http://schemas.microsoft.com/office/drawing/2014/main" id="{342F59BC-1A59-4704-A72A-A55830334D7C}"/>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355306" y="1501776"/>
            <a:ext cx="3481387" cy="345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6">
            <a:extLst>
              <a:ext uri="{FF2B5EF4-FFF2-40B4-BE49-F238E27FC236}">
                <a16:creationId xmlns="" xmlns:a16="http://schemas.microsoft.com/office/drawing/2014/main" id="{374F0B6A-4582-4BE2-8E51-097C600BF571}"/>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8380808" y="228600"/>
            <a:ext cx="2929027" cy="2662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7" name="Picture 8">
            <a:extLst>
              <a:ext uri="{FF2B5EF4-FFF2-40B4-BE49-F238E27FC236}">
                <a16:creationId xmlns="" xmlns:a16="http://schemas.microsoft.com/office/drawing/2014/main" id="{91135552-42B1-4A3E-AA60-CB6EA1B51B5C}"/>
              </a:ext>
            </a:extLst>
          </p:cNvPr>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311146" y="2229263"/>
            <a:ext cx="2286000" cy="302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8" name="Picture 10">
            <a:extLst>
              <a:ext uri="{FF2B5EF4-FFF2-40B4-BE49-F238E27FC236}">
                <a16:creationId xmlns="" xmlns:a16="http://schemas.microsoft.com/office/drawing/2014/main" id="{BE2FC0AD-E75C-4658-A35E-046B32635A37}"/>
              </a:ext>
            </a:extLst>
          </p:cNvPr>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8152742" y="3331477"/>
            <a:ext cx="2929027" cy="2140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9" name="Picture 11">
            <a:extLst>
              <a:ext uri="{FF2B5EF4-FFF2-40B4-BE49-F238E27FC236}">
                <a16:creationId xmlns="" xmlns:a16="http://schemas.microsoft.com/office/drawing/2014/main" id="{1513A950-60C7-430E-8CAE-4494EF605841}"/>
              </a:ext>
            </a:extLst>
          </p:cNvPr>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5257800" y="73025"/>
            <a:ext cx="1312862" cy="131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90" name="Picture 12">
            <a:extLst>
              <a:ext uri="{FF2B5EF4-FFF2-40B4-BE49-F238E27FC236}">
                <a16:creationId xmlns="" xmlns:a16="http://schemas.microsoft.com/office/drawing/2014/main" id="{C863316A-7F35-4B32-B98C-7A2341D24FC0}"/>
              </a:ext>
            </a:extLst>
          </p:cNvPr>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2776138" y="4386262"/>
            <a:ext cx="1400175" cy="10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FF2B5EF4-FFF2-40B4-BE49-F238E27FC236}">
                <a16:creationId xmlns="" xmlns:a16="http://schemas.microsoft.com/office/drawing/2014/main" id="{9CEB1FC4-13EA-477E-97BC-E724D95EC03E}"/>
              </a:ext>
            </a:extLst>
          </p:cNvPr>
          <p:cNvPicPr>
            <a:picLocks noChangeAspect="1"/>
          </p:cNvPicPr>
          <p:nvPr/>
        </p:nvPicPr>
        <p:blipFill>
          <a:blip r:embed="rId9"/>
          <a:stretch>
            <a:fillRect/>
          </a:stretch>
        </p:blipFill>
        <p:spPr>
          <a:xfrm>
            <a:off x="1111043" y="73025"/>
            <a:ext cx="2972206" cy="1816348"/>
          </a:xfrm>
          <a:prstGeom prst="rect">
            <a:avLst/>
          </a:prstGeom>
        </p:spPr>
      </p:pic>
    </p:spTree>
    <p:extLst>
      <p:ext uri="{BB962C8B-B14F-4D97-AF65-F5344CB8AC3E}">
        <p14:creationId xmlns:p14="http://schemas.microsoft.com/office/powerpoint/2010/main" xmlns="" val="3197165194"/>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Sunday\AppData\Local\Microsoft\Windows\Temporary Internet Files\Content.IE5\HLF99RIN\MC900287173[1].wmf">
            <a:extLst>
              <a:ext uri="{FF2B5EF4-FFF2-40B4-BE49-F238E27FC236}">
                <a16:creationId xmlns="" xmlns:a16="http://schemas.microsoft.com/office/drawing/2014/main" id="{70E4B32B-4A32-4B5D-8B1A-D8CC4AB98E9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83710" y="6599190"/>
            <a:ext cx="3862120" cy="258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a:extLst>
              <a:ext uri="{FF2B5EF4-FFF2-40B4-BE49-F238E27FC236}">
                <a16:creationId xmlns="" xmlns:a16="http://schemas.microsoft.com/office/drawing/2014/main" id="{575347A2-AB47-4B11-817B-AD4D6B099FA4}"/>
              </a:ext>
            </a:extLst>
          </p:cNvPr>
          <p:cNvSpPr>
            <a:spLocks noGrp="1"/>
          </p:cNvSpPr>
          <p:nvPr>
            <p:ph sz="quarter" idx="13"/>
          </p:nvPr>
        </p:nvSpPr>
        <p:spPr>
          <a:xfrm>
            <a:off x="406898" y="1058780"/>
            <a:ext cx="11025906" cy="3978922"/>
          </a:xfrm>
        </p:spPr>
        <p:txBody>
          <a:bodyPr>
            <a:normAutofit/>
          </a:bodyPr>
          <a:lstStyle/>
          <a:p>
            <a:pPr algn="just"/>
            <a:r>
              <a:rPr lang="en-US" altLang="en-US" sz="2700" b="1" cap="none" dirty="0">
                <a:latin typeface="Calibri" panose="020F0502020204030204" pitchFamily="34" charset="0"/>
                <a:cs typeface="Calibri" panose="020F0502020204030204" pitchFamily="34" charset="0"/>
              </a:rPr>
              <a:t>People with mental illness can get help from mental help community support services. </a:t>
            </a:r>
          </a:p>
          <a:p>
            <a:pPr algn="just"/>
            <a:r>
              <a:rPr lang="en-US" altLang="en-US" sz="2700" b="1" cap="none" dirty="0">
                <a:latin typeface="Calibri" panose="020F0502020204030204" pitchFamily="34" charset="0"/>
                <a:cs typeface="Calibri" panose="020F0502020204030204" pitchFamily="34" charset="0"/>
              </a:rPr>
              <a:t>Different mental health programs offer support services in many provincial courts.</a:t>
            </a:r>
          </a:p>
          <a:p>
            <a:pPr algn="just"/>
            <a:endParaRPr lang="en-CA" sz="2400" cap="none"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2247848B-66EE-458B-B4D6-08BA4DB00651}"/>
              </a:ext>
            </a:extLst>
          </p:cNvPr>
          <p:cNvSpPr>
            <a:spLocks noGrp="1"/>
          </p:cNvSpPr>
          <p:nvPr>
            <p:ph type="title"/>
          </p:nvPr>
        </p:nvSpPr>
        <p:spPr>
          <a:xfrm>
            <a:off x="759195" y="312821"/>
            <a:ext cx="10673609" cy="1380565"/>
          </a:xfrm>
        </p:spPr>
        <p:txBody>
          <a:bodyPr>
            <a:normAutofit fontScale="90000"/>
          </a:bodyPr>
          <a:lstStyle/>
          <a:p>
            <a:pPr algn="ctr"/>
            <a:r>
              <a:rPr lang="en-US" dirty="0">
                <a:solidFill>
                  <a:schemeClr val="accent1">
                    <a:satMod val="150000"/>
                  </a:schemeClr>
                </a:solidFill>
              </a:rPr>
              <a:t>Mental illness and the criminal justice system </a:t>
            </a:r>
            <a:endParaRPr lang="en-CA" dirty="0"/>
          </a:p>
        </p:txBody>
      </p:sp>
    </p:spTree>
    <p:extLst>
      <p:ext uri="{BB962C8B-B14F-4D97-AF65-F5344CB8AC3E}">
        <p14:creationId xmlns:p14="http://schemas.microsoft.com/office/powerpoint/2010/main" xmlns="" val="309873389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C244DA3-D92F-492B-A3C3-771F1511050A}"/>
              </a:ext>
            </a:extLst>
          </p:cNvPr>
          <p:cNvSpPr>
            <a:spLocks noGrp="1"/>
          </p:cNvSpPr>
          <p:nvPr>
            <p:ph sz="quarter" idx="13"/>
          </p:nvPr>
        </p:nvSpPr>
        <p:spPr>
          <a:xfrm>
            <a:off x="293567" y="775881"/>
            <a:ext cx="11181347" cy="3356898"/>
          </a:xfrm>
        </p:spPr>
        <p:txBody>
          <a:bodyPr/>
          <a:lstStyle/>
          <a:p>
            <a:pPr algn="just"/>
            <a:r>
              <a:rPr lang="en-US" altLang="en-US" sz="2700" b="1" cap="none" dirty="0">
                <a:latin typeface="Calibri" panose="020F0502020204030204" pitchFamily="34" charset="0"/>
                <a:cs typeface="Calibri" panose="020F0502020204030204" pitchFamily="34" charset="0"/>
              </a:rPr>
              <a:t>Mental health support workers advocate on behalf of the individual, give advice, support and connect individual to other services and supports and can recommend mental health diversion.</a:t>
            </a:r>
          </a:p>
          <a:p>
            <a:endParaRPr lang="en-CA" dirty="0"/>
          </a:p>
        </p:txBody>
      </p:sp>
      <p:sp>
        <p:nvSpPr>
          <p:cNvPr id="4" name="Title 1">
            <a:extLst>
              <a:ext uri="{FF2B5EF4-FFF2-40B4-BE49-F238E27FC236}">
                <a16:creationId xmlns="" xmlns:a16="http://schemas.microsoft.com/office/drawing/2014/main" id="{4B794D18-7233-42B5-A101-18E7F4A0084E}"/>
              </a:ext>
            </a:extLst>
          </p:cNvPr>
          <p:cNvSpPr>
            <a:spLocks noGrp="1"/>
          </p:cNvSpPr>
          <p:nvPr>
            <p:ph type="title"/>
          </p:nvPr>
        </p:nvSpPr>
        <p:spPr>
          <a:xfrm>
            <a:off x="685800" y="331450"/>
            <a:ext cx="10396882" cy="1151965"/>
          </a:xfrm>
        </p:spPr>
        <p:txBody>
          <a:bodyPr>
            <a:normAutofit/>
          </a:bodyPr>
          <a:lstStyle/>
          <a:p>
            <a:pPr algn="ctr"/>
            <a:r>
              <a:rPr lang="en-US" dirty="0">
                <a:solidFill>
                  <a:schemeClr val="accent1">
                    <a:satMod val="150000"/>
                  </a:schemeClr>
                </a:solidFill>
              </a:rPr>
              <a:t>Criminal justice </a:t>
            </a:r>
            <a:endParaRPr lang="en-CA" dirty="0"/>
          </a:p>
        </p:txBody>
      </p:sp>
      <p:pic>
        <p:nvPicPr>
          <p:cNvPr id="7" name="Picture 6">
            <a:extLst>
              <a:ext uri="{FF2B5EF4-FFF2-40B4-BE49-F238E27FC236}">
                <a16:creationId xmlns="" xmlns:a16="http://schemas.microsoft.com/office/drawing/2014/main" id="{B055F093-8930-4F48-AF0B-C6623DFA428C}"/>
              </a:ext>
            </a:extLst>
          </p:cNvPr>
          <p:cNvPicPr>
            <a:picLocks noChangeAspect="1"/>
          </p:cNvPicPr>
          <p:nvPr/>
        </p:nvPicPr>
        <p:blipFill>
          <a:blip r:embed="rId2"/>
          <a:stretch>
            <a:fillRect/>
          </a:stretch>
        </p:blipFill>
        <p:spPr>
          <a:xfrm>
            <a:off x="6625390" y="2706565"/>
            <a:ext cx="5052873" cy="2852428"/>
          </a:xfrm>
          <a:prstGeom prst="rect">
            <a:avLst/>
          </a:prstGeom>
        </p:spPr>
      </p:pic>
      <p:pic>
        <p:nvPicPr>
          <p:cNvPr id="16" name="Picture 15">
            <a:extLst>
              <a:ext uri="{FF2B5EF4-FFF2-40B4-BE49-F238E27FC236}">
                <a16:creationId xmlns="" xmlns:a16="http://schemas.microsoft.com/office/drawing/2014/main" id="{307B37B9-7DC7-4518-A5C7-5E437B546F40}"/>
              </a:ext>
            </a:extLst>
          </p:cNvPr>
          <p:cNvPicPr>
            <a:picLocks noChangeAspect="1"/>
          </p:cNvPicPr>
          <p:nvPr/>
        </p:nvPicPr>
        <p:blipFill>
          <a:blip r:embed="rId3"/>
          <a:stretch>
            <a:fillRect/>
          </a:stretch>
        </p:blipFill>
        <p:spPr>
          <a:xfrm>
            <a:off x="1163442" y="3009876"/>
            <a:ext cx="3937947" cy="2549117"/>
          </a:xfrm>
          <a:prstGeom prst="rect">
            <a:avLst/>
          </a:prstGeom>
        </p:spPr>
      </p:pic>
    </p:spTree>
    <p:extLst>
      <p:ext uri="{BB962C8B-B14F-4D97-AF65-F5344CB8AC3E}">
        <p14:creationId xmlns:p14="http://schemas.microsoft.com/office/powerpoint/2010/main" xmlns="" val="1837626411"/>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 xmlns:a16="http://schemas.microsoft.com/office/drawing/2014/main" id="{6F6EB5AA-426E-4044-A148-BF77959A9EB9}"/>
              </a:ext>
            </a:extLst>
          </p:cNvPr>
          <p:cNvSpPr>
            <a:spLocks noGrp="1"/>
          </p:cNvSpPr>
          <p:nvPr>
            <p:ph type="title"/>
          </p:nvPr>
        </p:nvSpPr>
        <p:spPr>
          <a:xfrm>
            <a:off x="706489" y="69825"/>
            <a:ext cx="10396882" cy="1151965"/>
          </a:xfrm>
        </p:spPr>
        <p:txBody>
          <a:bodyPr>
            <a:normAutofit/>
          </a:bodyPr>
          <a:lstStyle/>
          <a:p>
            <a:pPr algn="ctr"/>
            <a:r>
              <a:rPr lang="en-US" dirty="0">
                <a:solidFill>
                  <a:schemeClr val="accent1">
                    <a:satMod val="150000"/>
                  </a:schemeClr>
                </a:solidFill>
              </a:rPr>
              <a:t>Resources </a:t>
            </a:r>
            <a:endParaRPr lang="en-CA" dirty="0"/>
          </a:p>
        </p:txBody>
      </p:sp>
      <p:pic>
        <p:nvPicPr>
          <p:cNvPr id="15" name="Picture 2" descr="C:\Users\Sunday\AppData\Local\Microsoft\Windows\Temporary Internet Files\Content.IE5\YE6E2F3P\MC900090666[1].wmf">
            <a:extLst>
              <a:ext uri="{FF2B5EF4-FFF2-40B4-BE49-F238E27FC236}">
                <a16:creationId xmlns="" xmlns:a16="http://schemas.microsoft.com/office/drawing/2014/main" id="{EEE9F10F-7CB4-4030-BA88-736732EF105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3161039" y="928048"/>
            <a:ext cx="5525206" cy="4708162"/>
          </a:xfrm>
          <a:prstGeom prst="rect">
            <a:avLst/>
          </a:prstGeom>
          <a:noFill/>
        </p:spPr>
      </p:pic>
    </p:spTree>
    <p:extLst>
      <p:ext uri="{BB962C8B-B14F-4D97-AF65-F5344CB8AC3E}">
        <p14:creationId xmlns:p14="http://schemas.microsoft.com/office/powerpoint/2010/main" xmlns="" val="32839407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CE2F177-FB17-44A3-9A34-086155C2435F}"/>
              </a:ext>
            </a:extLst>
          </p:cNvPr>
          <p:cNvSpPr>
            <a:spLocks noGrp="1"/>
          </p:cNvSpPr>
          <p:nvPr>
            <p:ph sz="quarter" idx="13"/>
          </p:nvPr>
        </p:nvSpPr>
        <p:spPr>
          <a:xfrm>
            <a:off x="685800" y="1379851"/>
            <a:ext cx="10394707" cy="3311189"/>
          </a:xfrm>
        </p:spPr>
        <p:txBody>
          <a:bodyPr>
            <a:noAutofit/>
          </a:bodyPr>
          <a:lstStyle/>
          <a:p>
            <a:pPr algn="just"/>
            <a:r>
              <a:rPr lang="en-CA" altLang="en-US" sz="2700" b="1" cap="none" dirty="0">
                <a:latin typeface="Calibri" panose="020F0502020204030204" pitchFamily="34" charset="0"/>
                <a:cs typeface="Calibri" panose="020F0502020204030204" pitchFamily="34" charset="0"/>
              </a:rPr>
              <a:t>Internet</a:t>
            </a:r>
          </a:p>
          <a:p>
            <a:pPr algn="just"/>
            <a:r>
              <a:rPr lang="en-CA" altLang="en-US" sz="2700" b="1" cap="none" dirty="0">
                <a:latin typeface="Calibri" panose="020F0502020204030204" pitchFamily="34" charset="0"/>
                <a:cs typeface="Calibri" panose="020F0502020204030204" pitchFamily="34" charset="0"/>
              </a:rPr>
              <a:t> 311</a:t>
            </a:r>
          </a:p>
          <a:p>
            <a:pPr algn="just"/>
            <a:r>
              <a:rPr lang="en-CA" altLang="en-US" sz="2700" b="1" cap="none" dirty="0">
                <a:latin typeface="Calibri" panose="020F0502020204030204" pitchFamily="34" charset="0"/>
                <a:cs typeface="Calibri" panose="020F0502020204030204" pitchFamily="34" charset="0"/>
              </a:rPr>
              <a:t>CAMH</a:t>
            </a:r>
          </a:p>
          <a:p>
            <a:pPr algn="just"/>
            <a:r>
              <a:rPr lang="en-CA" altLang="en-US" sz="2700" b="1" cap="none" dirty="0">
                <a:latin typeface="Calibri" panose="020F0502020204030204" pitchFamily="34" charset="0"/>
                <a:cs typeface="Calibri" panose="020F0502020204030204" pitchFamily="34" charset="0"/>
              </a:rPr>
              <a:t>COTA</a:t>
            </a:r>
          </a:p>
          <a:p>
            <a:pPr algn="just"/>
            <a:r>
              <a:rPr lang="en-CA" altLang="en-US" sz="2700" b="1" cap="none" dirty="0">
                <a:latin typeface="Calibri" panose="020F0502020204030204" pitchFamily="34" charset="0"/>
                <a:cs typeface="Calibri" panose="020F0502020204030204" pitchFamily="34" charset="0"/>
              </a:rPr>
              <a:t>Habitat Services</a:t>
            </a:r>
          </a:p>
          <a:p>
            <a:pPr algn="just"/>
            <a:r>
              <a:rPr lang="en-CA" altLang="en-US" sz="2700" b="1" cap="none" dirty="0">
                <a:latin typeface="Calibri" panose="020F0502020204030204" pitchFamily="34" charset="0"/>
                <a:cs typeface="Calibri" panose="020F0502020204030204" pitchFamily="34" charset="0"/>
              </a:rPr>
              <a:t>Saint Vincent de Paul Special Works</a:t>
            </a:r>
          </a:p>
          <a:p>
            <a:pPr algn="just"/>
            <a:endParaRPr lang="en-CA" sz="2400" b="1" cap="none"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518981ED-DB79-4912-8BF5-5AA0C8B95DD4}"/>
              </a:ext>
            </a:extLst>
          </p:cNvPr>
          <p:cNvSpPr>
            <a:spLocks noGrp="1"/>
          </p:cNvSpPr>
          <p:nvPr>
            <p:ph type="title"/>
          </p:nvPr>
        </p:nvSpPr>
        <p:spPr>
          <a:xfrm>
            <a:off x="683625" y="0"/>
            <a:ext cx="10396882" cy="1151965"/>
          </a:xfrm>
        </p:spPr>
        <p:txBody>
          <a:bodyPr>
            <a:normAutofit/>
          </a:bodyPr>
          <a:lstStyle/>
          <a:p>
            <a:pPr algn="ctr"/>
            <a:r>
              <a:rPr lang="en-US" dirty="0">
                <a:solidFill>
                  <a:schemeClr val="accent1">
                    <a:satMod val="150000"/>
                  </a:schemeClr>
                </a:solidFill>
              </a:rPr>
              <a:t>Resources </a:t>
            </a:r>
            <a:endParaRPr lang="en-CA" dirty="0"/>
          </a:p>
        </p:txBody>
      </p:sp>
      <p:pic>
        <p:nvPicPr>
          <p:cNvPr id="6" name="Picture 5">
            <a:extLst>
              <a:ext uri="{FF2B5EF4-FFF2-40B4-BE49-F238E27FC236}">
                <a16:creationId xmlns="" xmlns:a16="http://schemas.microsoft.com/office/drawing/2014/main" id="{5BC7EAE5-76DC-46A1-9D15-2E892361115A}"/>
              </a:ext>
            </a:extLst>
          </p:cNvPr>
          <p:cNvPicPr>
            <a:picLocks noChangeAspect="1"/>
          </p:cNvPicPr>
          <p:nvPr/>
        </p:nvPicPr>
        <p:blipFill>
          <a:blip r:embed="rId2"/>
          <a:stretch>
            <a:fillRect/>
          </a:stretch>
        </p:blipFill>
        <p:spPr>
          <a:xfrm>
            <a:off x="6264203" y="1151965"/>
            <a:ext cx="5433673" cy="3649685"/>
          </a:xfrm>
          <a:prstGeom prst="rect">
            <a:avLst/>
          </a:prstGeom>
        </p:spPr>
      </p:pic>
    </p:spTree>
    <p:extLst>
      <p:ext uri="{BB962C8B-B14F-4D97-AF65-F5344CB8AC3E}">
        <p14:creationId xmlns:p14="http://schemas.microsoft.com/office/powerpoint/2010/main" xmlns="" val="947331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BFA85E-BBFF-461F-9BBF-169C991032EC}"/>
              </a:ext>
            </a:extLst>
          </p:cNvPr>
          <p:cNvSpPr>
            <a:spLocks noGrp="1"/>
          </p:cNvSpPr>
          <p:nvPr>
            <p:ph type="title"/>
          </p:nvPr>
        </p:nvSpPr>
        <p:spPr>
          <a:xfrm>
            <a:off x="685800" y="172426"/>
            <a:ext cx="10396882" cy="1151965"/>
          </a:xfrm>
        </p:spPr>
        <p:txBody>
          <a:bodyPr/>
          <a:lstStyle/>
          <a:p>
            <a:pPr algn="ctr"/>
            <a:r>
              <a:rPr lang="en-US" dirty="0">
                <a:solidFill>
                  <a:schemeClr val="accent1">
                    <a:satMod val="150000"/>
                  </a:schemeClr>
                </a:solidFill>
              </a:rPr>
              <a:t>WHAT IS MENTAL ILLNESS</a:t>
            </a:r>
            <a:endParaRPr lang="en-CA" dirty="0"/>
          </a:p>
        </p:txBody>
      </p:sp>
      <p:sp>
        <p:nvSpPr>
          <p:cNvPr id="3" name="Content Placeholder 2">
            <a:extLst>
              <a:ext uri="{FF2B5EF4-FFF2-40B4-BE49-F238E27FC236}">
                <a16:creationId xmlns="" xmlns:a16="http://schemas.microsoft.com/office/drawing/2014/main" id="{33426ADF-6AE6-4B22-AAF9-608CBB410641}"/>
              </a:ext>
            </a:extLst>
          </p:cNvPr>
          <p:cNvSpPr>
            <a:spLocks noGrp="1"/>
          </p:cNvSpPr>
          <p:nvPr>
            <p:ph sz="quarter" idx="13"/>
          </p:nvPr>
        </p:nvSpPr>
        <p:spPr>
          <a:xfrm>
            <a:off x="99944" y="1324391"/>
            <a:ext cx="11406256" cy="3772630"/>
          </a:xfrm>
        </p:spPr>
        <p:txBody>
          <a:bodyPr/>
          <a:lstStyle/>
          <a:p>
            <a:pPr algn="just"/>
            <a:r>
              <a:rPr lang="en-US" sz="2700" b="1" cap="none" dirty="0">
                <a:latin typeface="Calibri" panose="020F0502020204030204" pitchFamily="34" charset="0"/>
                <a:cs typeface="Calibri" panose="020F0502020204030204" pitchFamily="34" charset="0"/>
              </a:rPr>
              <a:t>A mental disorder or mental illness is a </a:t>
            </a:r>
            <a:r>
              <a:rPr lang="en-US" sz="2700" b="1" cap="none" dirty="0">
                <a:latin typeface="Calibri" panose="020F0502020204030204" pitchFamily="34" charset="0"/>
                <a:cs typeface="Calibri" panose="020F0502020204030204" pitchFamily="34" charset="0"/>
                <a:hlinkClick r:id="rId2" tooltip="Psychological"/>
              </a:rPr>
              <a:t>psychological</a:t>
            </a:r>
            <a:r>
              <a:rPr lang="en-US" sz="2700" b="1" cap="none" dirty="0">
                <a:latin typeface="Calibri" panose="020F0502020204030204" pitchFamily="34" charset="0"/>
                <a:cs typeface="Calibri" panose="020F0502020204030204" pitchFamily="34" charset="0"/>
              </a:rPr>
              <a:t> or </a:t>
            </a:r>
            <a:r>
              <a:rPr lang="en-US" sz="2700" b="1" cap="none" dirty="0">
                <a:latin typeface="Calibri" panose="020F0502020204030204" pitchFamily="34" charset="0"/>
                <a:cs typeface="Calibri" panose="020F0502020204030204" pitchFamily="34" charset="0"/>
                <a:hlinkClick r:id="rId3" tooltip="Behavioral"/>
              </a:rPr>
              <a:t>behavioral</a:t>
            </a:r>
            <a:r>
              <a:rPr lang="en-US" sz="2700" b="1" cap="none" dirty="0">
                <a:latin typeface="Calibri" panose="020F0502020204030204" pitchFamily="34" charset="0"/>
                <a:cs typeface="Calibri" panose="020F0502020204030204" pitchFamily="34" charset="0"/>
              </a:rPr>
              <a:t> pattern associated with distress or disability that occurs in an individual and is not a part of </a:t>
            </a:r>
            <a:r>
              <a:rPr lang="en-US" sz="2700" b="1" cap="none" dirty="0">
                <a:latin typeface="Calibri" panose="020F0502020204030204" pitchFamily="34" charset="0"/>
                <a:cs typeface="Calibri" panose="020F0502020204030204" pitchFamily="34" charset="0"/>
                <a:hlinkClick r:id="rId4" tooltip="Normality (behaviour)"/>
              </a:rPr>
              <a:t>normal</a:t>
            </a:r>
            <a:r>
              <a:rPr lang="en-US" sz="2700" b="1" cap="none" dirty="0">
                <a:latin typeface="Calibri" panose="020F0502020204030204" pitchFamily="34" charset="0"/>
                <a:cs typeface="Calibri" panose="020F0502020204030204" pitchFamily="34" charset="0"/>
              </a:rPr>
              <a:t> </a:t>
            </a:r>
            <a:r>
              <a:rPr lang="en-US" sz="2700" b="1" cap="none" dirty="0">
                <a:latin typeface="Calibri" panose="020F0502020204030204" pitchFamily="34" charset="0"/>
                <a:cs typeface="Calibri" panose="020F0502020204030204" pitchFamily="34" charset="0"/>
                <a:hlinkClick r:id="rId5" tooltip="Developmental psychology"/>
              </a:rPr>
              <a:t>development</a:t>
            </a:r>
            <a:r>
              <a:rPr lang="en-US" sz="2700" b="1" cap="none" dirty="0">
                <a:latin typeface="Calibri" panose="020F0502020204030204" pitchFamily="34" charset="0"/>
                <a:cs typeface="Calibri" panose="020F0502020204030204" pitchFamily="34" charset="0"/>
              </a:rPr>
              <a:t> or </a:t>
            </a:r>
            <a:r>
              <a:rPr lang="en-US" sz="2700" b="1" cap="none" dirty="0">
                <a:latin typeface="Calibri" panose="020F0502020204030204" pitchFamily="34" charset="0"/>
                <a:cs typeface="Calibri" panose="020F0502020204030204" pitchFamily="34" charset="0"/>
                <a:hlinkClick r:id="rId6" tooltip="Culture"/>
              </a:rPr>
              <a:t>culture</a:t>
            </a:r>
            <a:r>
              <a:rPr lang="en-US" sz="2700" b="1" cap="none" dirty="0">
                <a:latin typeface="Calibri" panose="020F0502020204030204" pitchFamily="34" charset="0"/>
                <a:cs typeface="Calibri" panose="020F0502020204030204" pitchFamily="34" charset="0"/>
              </a:rPr>
              <a:t>. </a:t>
            </a:r>
          </a:p>
          <a:p>
            <a:pPr algn="just"/>
            <a:r>
              <a:rPr lang="en-US" altLang="en-US" sz="2700" b="1" cap="none" dirty="0">
                <a:latin typeface="Calibri" panose="020F0502020204030204" pitchFamily="34" charset="0"/>
                <a:cs typeface="Calibri" panose="020F0502020204030204" pitchFamily="34" charset="0"/>
              </a:rPr>
              <a:t>The recognition and understanding of </a:t>
            </a:r>
            <a:r>
              <a:rPr lang="en-US" altLang="en-US" sz="2700" b="1" cap="none" dirty="0">
                <a:latin typeface="Calibri" panose="020F0502020204030204" pitchFamily="34" charset="0"/>
                <a:cs typeface="Calibri" panose="020F0502020204030204" pitchFamily="34" charset="0"/>
                <a:hlinkClick r:id="rId7" tooltip="Mental health"/>
              </a:rPr>
              <a:t>mental health</a:t>
            </a:r>
            <a:r>
              <a:rPr lang="en-US" altLang="en-US" sz="2700" b="1" cap="none" dirty="0">
                <a:latin typeface="Calibri" panose="020F0502020204030204" pitchFamily="34" charset="0"/>
                <a:cs typeface="Calibri" panose="020F0502020204030204" pitchFamily="34" charset="0"/>
              </a:rPr>
              <a:t> conditions has changed over time and across cultures, and there are still variations in the definition, assessment, and </a:t>
            </a:r>
            <a:r>
              <a:rPr lang="en-US" altLang="en-US" sz="2700" b="1" cap="none" dirty="0">
                <a:latin typeface="Calibri" panose="020F0502020204030204" pitchFamily="34" charset="0"/>
                <a:cs typeface="Calibri" panose="020F0502020204030204" pitchFamily="34" charset="0"/>
                <a:hlinkClick r:id="rId8" tooltip="Classification of mental disorders"/>
              </a:rPr>
              <a:t>classification of mental disorders</a:t>
            </a:r>
            <a:endParaRPr lang="en-US" altLang="en-US" sz="2700" cap="none" dirty="0">
              <a:latin typeface="Calibri" panose="020F0502020204030204" pitchFamily="34" charset="0"/>
              <a:cs typeface="Calibri" panose="020F0502020204030204" pitchFamily="34" charset="0"/>
            </a:endParaRPr>
          </a:p>
          <a:p>
            <a:pPr algn="just"/>
            <a:endParaRPr lang="en-US" sz="2400" b="1" cap="none" dirty="0">
              <a:latin typeface="Calibri" panose="020F0502020204030204" pitchFamily="34" charset="0"/>
              <a:cs typeface="Calibri" panose="020F0502020204030204" pitchFamily="34" charset="0"/>
            </a:endParaRPr>
          </a:p>
          <a:p>
            <a:endParaRPr lang="en-CA" dirty="0"/>
          </a:p>
        </p:txBody>
      </p:sp>
      <p:pic>
        <p:nvPicPr>
          <p:cNvPr id="7" name="Picture 6">
            <a:extLst>
              <a:ext uri="{FF2B5EF4-FFF2-40B4-BE49-F238E27FC236}">
                <a16:creationId xmlns="" xmlns:a16="http://schemas.microsoft.com/office/drawing/2014/main" id="{84CE443F-92C8-4A56-A05C-33B63851CF0F}"/>
              </a:ext>
            </a:extLst>
          </p:cNvPr>
          <p:cNvPicPr>
            <a:picLocks noChangeAspect="1"/>
          </p:cNvPicPr>
          <p:nvPr/>
        </p:nvPicPr>
        <p:blipFill>
          <a:blip r:embed="rId9"/>
          <a:stretch>
            <a:fillRect/>
          </a:stretch>
        </p:blipFill>
        <p:spPr>
          <a:xfrm>
            <a:off x="3005869" y="4218923"/>
            <a:ext cx="5594405" cy="1314685"/>
          </a:xfrm>
          <a:prstGeom prst="rect">
            <a:avLst/>
          </a:prstGeom>
        </p:spPr>
      </p:pic>
    </p:spTree>
    <p:extLst>
      <p:ext uri="{BB962C8B-B14F-4D97-AF65-F5344CB8AC3E}">
        <p14:creationId xmlns:p14="http://schemas.microsoft.com/office/powerpoint/2010/main" xmlns="" val="32372407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CE2F177-FB17-44A3-9A34-086155C2435F}"/>
              </a:ext>
            </a:extLst>
          </p:cNvPr>
          <p:cNvSpPr>
            <a:spLocks noGrp="1"/>
          </p:cNvSpPr>
          <p:nvPr>
            <p:ph sz="quarter" idx="13"/>
          </p:nvPr>
        </p:nvSpPr>
        <p:spPr>
          <a:xfrm>
            <a:off x="312822" y="522422"/>
            <a:ext cx="11193378" cy="3736757"/>
          </a:xfrm>
        </p:spPr>
        <p:txBody>
          <a:bodyPr>
            <a:normAutofit/>
          </a:bodyPr>
          <a:lstStyle/>
          <a:p>
            <a:pPr algn="just"/>
            <a:r>
              <a:rPr lang="en-US" altLang="en-US" sz="2700" b="1" cap="none" dirty="0">
                <a:latin typeface="Calibri" panose="020F0502020204030204" pitchFamily="34" charset="0"/>
                <a:cs typeface="Calibri" panose="020F0502020204030204" pitchFamily="34" charset="0"/>
              </a:rPr>
              <a:t>It  is  great to know that the Society of St. Vincent de Paul has unique homes that also cater to people with mental health issues and these  can also act as resources for referrals </a:t>
            </a:r>
            <a:r>
              <a:rPr lang="en-US" altLang="en-US" sz="2700" b="1" cap="none" dirty="0" err="1">
                <a:latin typeface="Calibri" panose="020F0502020204030204" pitchFamily="34" charset="0"/>
                <a:cs typeface="Calibri" panose="020F0502020204030204" pitchFamily="34" charset="0"/>
              </a:rPr>
              <a:t>etc</a:t>
            </a:r>
            <a:r>
              <a:rPr lang="en-US" altLang="en-US" sz="2700" b="1" cap="none" dirty="0">
                <a:latin typeface="Calibri" panose="020F0502020204030204" pitchFamily="34" charset="0"/>
                <a:cs typeface="Calibri" panose="020F0502020204030204" pitchFamily="34" charset="0"/>
              </a:rPr>
              <a:t> for Vincentians</a:t>
            </a:r>
          </a:p>
          <a:p>
            <a:pPr algn="just"/>
            <a:endParaRPr lang="en-CA" sz="2400" cap="none"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D64066C0-D183-4522-8BFD-1E597D1EC2E3}"/>
              </a:ext>
            </a:extLst>
          </p:cNvPr>
          <p:cNvSpPr txBox="1">
            <a:spLocks/>
          </p:cNvSpPr>
          <p:nvPr/>
        </p:nvSpPr>
        <p:spPr>
          <a:xfrm>
            <a:off x="312822" y="283324"/>
            <a:ext cx="10396882" cy="1151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pPr algn="ctr"/>
            <a:r>
              <a:rPr lang="en-US" dirty="0" err="1" smtClean="0">
                <a:solidFill>
                  <a:schemeClr val="accent1">
                    <a:satMod val="150000"/>
                  </a:schemeClr>
                </a:solidFill>
              </a:rPr>
              <a:t>SSVp</a:t>
            </a:r>
            <a:r>
              <a:rPr lang="en-US" dirty="0" smtClean="0">
                <a:solidFill>
                  <a:schemeClr val="accent1">
                    <a:satMod val="150000"/>
                  </a:schemeClr>
                </a:solidFill>
              </a:rPr>
              <a:t> </a:t>
            </a:r>
            <a:r>
              <a:rPr lang="en-US" dirty="0">
                <a:solidFill>
                  <a:schemeClr val="accent1">
                    <a:satMod val="150000"/>
                  </a:schemeClr>
                </a:solidFill>
              </a:rPr>
              <a:t>special works  </a:t>
            </a:r>
            <a:endParaRPr lang="en-CA" dirty="0"/>
          </a:p>
        </p:txBody>
      </p:sp>
      <p:pic>
        <p:nvPicPr>
          <p:cNvPr id="5" name="Picture 2" descr="C:\Users\Sunday\Documents\maama\logo_original_SSVP.jpg">
            <a:extLst>
              <a:ext uri="{FF2B5EF4-FFF2-40B4-BE49-F238E27FC236}">
                <a16:creationId xmlns="" xmlns:a16="http://schemas.microsoft.com/office/drawing/2014/main" id="{30932C8F-C672-44F3-8AEC-4AD38BA247E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49198" y="2841470"/>
            <a:ext cx="2911412" cy="2693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1595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118B2AF-D534-4957-9D1C-2CF9A5104B95}"/>
              </a:ext>
            </a:extLst>
          </p:cNvPr>
          <p:cNvSpPr>
            <a:spLocks noGrp="1"/>
          </p:cNvSpPr>
          <p:nvPr>
            <p:ph sz="quarter" idx="13"/>
          </p:nvPr>
        </p:nvSpPr>
        <p:spPr>
          <a:xfrm>
            <a:off x="136478" y="1151965"/>
            <a:ext cx="11556758" cy="4050752"/>
          </a:xfrm>
        </p:spPr>
        <p:txBody>
          <a:bodyPr>
            <a:noAutofit/>
          </a:bodyPr>
          <a:lstStyle/>
          <a:p>
            <a:pPr marL="0" indent="0" algn="just">
              <a:buNone/>
            </a:pPr>
            <a:r>
              <a:rPr lang="en-US" sz="1400" b="1" cap="none" dirty="0">
                <a:latin typeface="Calibri" panose="020F0502020204030204" pitchFamily="34" charset="0"/>
                <a:cs typeface="Calibri" panose="020F0502020204030204" pitchFamily="34" charset="0"/>
              </a:rPr>
              <a:t>There are many resources available for people who suffer from a mental health disorder or concurrent disorder. They include:</a:t>
            </a:r>
            <a:endParaRPr lang="en-CA" sz="1400" cap="none" dirty="0">
              <a:latin typeface="Calibri" panose="020F0502020204030204" pitchFamily="34" charset="0"/>
              <a:cs typeface="Calibri" panose="020F0502020204030204" pitchFamily="34" charset="0"/>
            </a:endParaRPr>
          </a:p>
          <a:p>
            <a:pPr lvl="0" algn="just"/>
            <a:r>
              <a:rPr lang="en-US" sz="1400" b="1" dirty="0">
                <a:solidFill>
                  <a:srgbClr val="FF0000"/>
                </a:solidFill>
                <a:latin typeface="Calibri" panose="020F0502020204030204" pitchFamily="34" charset="0"/>
                <a:cs typeface="Calibri" panose="020F0502020204030204" pitchFamily="34" charset="0"/>
              </a:rPr>
              <a:t>The Canadian Mental Health Association	                                           416-977-5580		www.cmha.ca</a:t>
            </a:r>
            <a:endParaRPr lang="en-CA" sz="1400" b="1" dirty="0">
              <a:solidFill>
                <a:srgbClr val="FF0000"/>
              </a:solidFill>
              <a:latin typeface="Calibri" panose="020F0502020204030204" pitchFamily="34" charset="0"/>
              <a:cs typeface="Calibri" panose="020F0502020204030204" pitchFamily="34" charset="0"/>
            </a:endParaRPr>
          </a:p>
          <a:p>
            <a:pPr lvl="0" algn="just"/>
            <a:r>
              <a:rPr lang="en-US" sz="1400" b="1" dirty="0">
                <a:solidFill>
                  <a:srgbClr val="FF0000"/>
                </a:solidFill>
                <a:latin typeface="Calibri" panose="020F0502020204030204" pitchFamily="34" charset="0"/>
                <a:cs typeface="Calibri" panose="020F0502020204030204" pitchFamily="34" charset="0"/>
              </a:rPr>
              <a:t>The Centre for Addiction and Mental Health		                    416-535-8501		www.camh.net</a:t>
            </a:r>
            <a:endParaRPr lang="en-CA" sz="1400" b="1" dirty="0">
              <a:solidFill>
                <a:srgbClr val="FF0000"/>
              </a:solidFill>
              <a:latin typeface="Calibri" panose="020F0502020204030204" pitchFamily="34" charset="0"/>
              <a:cs typeface="Calibri" panose="020F0502020204030204" pitchFamily="34" charset="0"/>
            </a:endParaRPr>
          </a:p>
          <a:p>
            <a:pPr lvl="0" algn="just"/>
            <a:r>
              <a:rPr lang="en-US" sz="1400" b="1" dirty="0">
                <a:solidFill>
                  <a:srgbClr val="FF0000"/>
                </a:solidFill>
                <a:latin typeface="Calibri" panose="020F0502020204030204" pitchFamily="34" charset="0"/>
                <a:cs typeface="Calibri" panose="020F0502020204030204" pitchFamily="34" charset="0"/>
              </a:rPr>
              <a:t>Mental Health Service Information Ontario	                                           1-866-531-2600	www.mhsio.on.ca</a:t>
            </a:r>
            <a:endParaRPr lang="en-CA" sz="1400" b="1" dirty="0">
              <a:solidFill>
                <a:srgbClr val="FF0000"/>
              </a:solidFill>
              <a:latin typeface="Calibri" panose="020F0502020204030204" pitchFamily="34" charset="0"/>
              <a:cs typeface="Calibri" panose="020F0502020204030204" pitchFamily="34" charset="0"/>
            </a:endParaRPr>
          </a:p>
          <a:p>
            <a:pPr lvl="0" algn="just"/>
            <a:r>
              <a:rPr lang="en-US" sz="1400" b="1" dirty="0">
                <a:solidFill>
                  <a:srgbClr val="FF0000"/>
                </a:solidFill>
                <a:latin typeface="Calibri" panose="020F0502020204030204" pitchFamily="34" charset="0"/>
                <a:cs typeface="Calibri" panose="020F0502020204030204" pitchFamily="34" charset="0"/>
              </a:rPr>
              <a:t>Older Persons’ Mental Health and Addiction Network	                    416-593-4094  	www.ontarion.cmha.ca/opmhan</a:t>
            </a:r>
            <a:endParaRPr lang="en-CA" sz="1400" b="1" dirty="0">
              <a:solidFill>
                <a:srgbClr val="FF0000"/>
              </a:solidFill>
              <a:latin typeface="Calibri" panose="020F0502020204030204" pitchFamily="34" charset="0"/>
              <a:cs typeface="Calibri" panose="020F0502020204030204" pitchFamily="34" charset="0"/>
            </a:endParaRPr>
          </a:p>
          <a:p>
            <a:pPr lvl="0" algn="just"/>
            <a:r>
              <a:rPr lang="en-US" sz="1400" b="1" dirty="0">
                <a:solidFill>
                  <a:srgbClr val="FF0000"/>
                </a:solidFill>
                <a:latin typeface="Calibri" panose="020F0502020204030204" pitchFamily="34" charset="0"/>
                <a:cs typeface="Calibri" panose="020F0502020204030204" pitchFamily="34" charset="0"/>
              </a:rPr>
              <a:t>Drug and Alcohol Registry of Treatment	                                           1-800-565-8603	www.dart.on.ca</a:t>
            </a:r>
            <a:endParaRPr lang="en-CA" sz="1400" b="1" dirty="0">
              <a:solidFill>
                <a:srgbClr val="FF0000"/>
              </a:solidFill>
              <a:latin typeface="Calibri" panose="020F0502020204030204" pitchFamily="34" charset="0"/>
              <a:cs typeface="Calibri" panose="020F0502020204030204" pitchFamily="34" charset="0"/>
            </a:endParaRPr>
          </a:p>
          <a:p>
            <a:pPr lvl="0" algn="just"/>
            <a:r>
              <a:rPr lang="en-US" sz="1400" b="1" dirty="0">
                <a:solidFill>
                  <a:srgbClr val="FF0000"/>
                </a:solidFill>
                <a:latin typeface="Calibri" panose="020F0502020204030204" pitchFamily="34" charset="0"/>
                <a:cs typeface="Calibri" panose="020F0502020204030204" pitchFamily="34" charset="0"/>
              </a:rPr>
              <a:t>Victim Services Program of Toronto (Domestic Violence)	                    416-808-7066		www.victimservicestoronto.com</a:t>
            </a:r>
            <a:endParaRPr lang="en-CA" sz="1400" b="1" dirty="0">
              <a:solidFill>
                <a:srgbClr val="FF0000"/>
              </a:solidFill>
              <a:latin typeface="Calibri" panose="020F0502020204030204" pitchFamily="34" charset="0"/>
              <a:cs typeface="Calibri" panose="020F0502020204030204" pitchFamily="34" charset="0"/>
            </a:endParaRPr>
          </a:p>
          <a:p>
            <a:pPr lvl="0" algn="just"/>
            <a:r>
              <a:rPr lang="en-US" sz="1400" b="1" dirty="0">
                <a:solidFill>
                  <a:srgbClr val="FF0000"/>
                </a:solidFill>
                <a:latin typeface="Calibri" panose="020F0502020204030204" pitchFamily="34" charset="0"/>
                <a:cs typeface="Calibri" panose="020F0502020204030204" pitchFamily="34" charset="0"/>
              </a:rPr>
              <a:t>Gerstein Crisis Centre			             Crisis Line:        416-929-5200		www.gersteincentre.org</a:t>
            </a:r>
            <a:endParaRPr lang="en-CA" sz="1400" b="1" dirty="0">
              <a:solidFill>
                <a:srgbClr val="FF0000"/>
              </a:solidFill>
              <a:latin typeface="Calibri" panose="020F0502020204030204" pitchFamily="34" charset="0"/>
              <a:cs typeface="Calibri" panose="020F0502020204030204" pitchFamily="34" charset="0"/>
            </a:endParaRPr>
          </a:p>
          <a:p>
            <a:pPr lvl="0" algn="just"/>
            <a:r>
              <a:rPr lang="en-US" sz="1400" b="1" dirty="0">
                <a:solidFill>
                  <a:srgbClr val="FF0000"/>
                </a:solidFill>
                <a:latin typeface="Calibri" panose="020F0502020204030204" pitchFamily="34" charset="0"/>
                <a:cs typeface="Calibri" panose="020F0502020204030204" pitchFamily="34" charset="0"/>
              </a:rPr>
              <a:t>SVDP – Toronto Central Council / Special Works		                    416-364-5577		www.svdptoronto.org</a:t>
            </a:r>
            <a:endParaRPr lang="en-CA" sz="1400" b="1" dirty="0">
              <a:solidFill>
                <a:srgbClr val="FF0000"/>
              </a:solidFill>
              <a:latin typeface="Calibri" panose="020F0502020204030204" pitchFamily="34" charset="0"/>
              <a:cs typeface="Calibri" panose="020F0502020204030204" pitchFamily="34" charset="0"/>
            </a:endParaRPr>
          </a:p>
          <a:p>
            <a:pPr lvl="0" algn="just"/>
            <a:r>
              <a:rPr lang="en-US" sz="1400" b="1" dirty="0">
                <a:solidFill>
                  <a:srgbClr val="FF0000"/>
                </a:solidFill>
                <a:latin typeface="Calibri" panose="020F0502020204030204" pitchFamily="34" charset="0"/>
                <a:cs typeface="Calibri" panose="020F0502020204030204" pitchFamily="34" charset="0"/>
              </a:rPr>
              <a:t>211 – A Provincial Information and Referral Service	                    Dial “211”		www.211Toronto.ca </a:t>
            </a:r>
            <a:r>
              <a:rPr lang="en-US" sz="1400" b="1" i="1" dirty="0">
                <a:solidFill>
                  <a:srgbClr val="FF0000"/>
                </a:solidFill>
                <a:latin typeface="Calibri" panose="020F0502020204030204" pitchFamily="34" charset="0"/>
                <a:cs typeface="Calibri" panose="020F0502020204030204" pitchFamily="34" charset="0"/>
              </a:rPr>
              <a:t>or</a:t>
            </a:r>
            <a:endParaRPr lang="en-CA" sz="1400" b="1" dirty="0">
              <a:solidFill>
                <a:srgbClr val="FF0000"/>
              </a:solidFill>
              <a:latin typeface="Calibri" panose="020F0502020204030204" pitchFamily="34" charset="0"/>
              <a:cs typeface="Calibri" panose="020F0502020204030204" pitchFamily="34" charset="0"/>
            </a:endParaRPr>
          </a:p>
          <a:p>
            <a:pPr algn="just"/>
            <a:r>
              <a:rPr lang="en-US" sz="1400" b="1" dirty="0">
                <a:solidFill>
                  <a:srgbClr val="FF0000"/>
                </a:solidFill>
                <a:latin typeface="Calibri" panose="020F0502020204030204" pitchFamily="34" charset="0"/>
                <a:cs typeface="Calibri" panose="020F0502020204030204" pitchFamily="34" charset="0"/>
              </a:rPr>
              <a:t>www.211Ontario.ca</a:t>
            </a:r>
            <a:endParaRPr lang="en-CA" sz="1400" b="1" dirty="0">
              <a:solidFill>
                <a:srgbClr val="FF0000"/>
              </a:solidFill>
              <a:latin typeface="Calibri" panose="020F0502020204030204" pitchFamily="34" charset="0"/>
              <a:cs typeface="Calibri" panose="020F0502020204030204" pitchFamily="34" charset="0"/>
            </a:endParaRPr>
          </a:p>
          <a:p>
            <a:pPr algn="just"/>
            <a:endParaRPr lang="en-CA" sz="1000"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D3566B79-6538-435A-A807-EB2F918C6D71}"/>
              </a:ext>
            </a:extLst>
          </p:cNvPr>
          <p:cNvSpPr>
            <a:spLocks noGrp="1"/>
          </p:cNvSpPr>
          <p:nvPr>
            <p:ph type="title"/>
          </p:nvPr>
        </p:nvSpPr>
        <p:spPr>
          <a:xfrm>
            <a:off x="716416" y="0"/>
            <a:ext cx="10396882" cy="1151965"/>
          </a:xfrm>
        </p:spPr>
        <p:txBody>
          <a:bodyPr>
            <a:normAutofit/>
          </a:bodyPr>
          <a:lstStyle/>
          <a:p>
            <a:pPr algn="ctr"/>
            <a:r>
              <a:rPr lang="en-US" dirty="0">
                <a:solidFill>
                  <a:schemeClr val="accent1">
                    <a:satMod val="150000"/>
                  </a:schemeClr>
                </a:solidFill>
              </a:rPr>
              <a:t>Resources CONT’D</a:t>
            </a:r>
            <a:endParaRPr lang="en-CA" dirty="0"/>
          </a:p>
        </p:txBody>
      </p:sp>
    </p:spTree>
    <p:extLst>
      <p:ext uri="{BB962C8B-B14F-4D97-AF65-F5344CB8AC3E}">
        <p14:creationId xmlns:p14="http://schemas.microsoft.com/office/powerpoint/2010/main" xmlns="" val="25115580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E3A5FBD-2441-49B7-9204-576B746E88AA}"/>
              </a:ext>
            </a:extLst>
          </p:cNvPr>
          <p:cNvSpPr>
            <a:spLocks noGrp="1"/>
          </p:cNvSpPr>
          <p:nvPr>
            <p:ph sz="quarter" idx="13"/>
          </p:nvPr>
        </p:nvSpPr>
        <p:spPr>
          <a:xfrm>
            <a:off x="898646" y="1483415"/>
            <a:ext cx="10394707" cy="3311189"/>
          </a:xfrm>
        </p:spPr>
        <p:txBody>
          <a:bodyPr>
            <a:normAutofit fontScale="85000" lnSpcReduction="20000"/>
          </a:bodyPr>
          <a:lstStyle/>
          <a:p>
            <a:pPr marL="0" indent="0">
              <a:buNone/>
            </a:pPr>
            <a:r>
              <a:rPr lang="en-US" sz="1800" b="1" cap="none" dirty="0">
                <a:latin typeface="Calibri" panose="020F0502020204030204" pitchFamily="34" charset="0"/>
                <a:cs typeface="Calibri" panose="020F0502020204030204" pitchFamily="34" charset="0"/>
              </a:rPr>
              <a:t>Other community resources include:</a:t>
            </a:r>
            <a:endParaRPr lang="en-CA" sz="1800" b="1" cap="none" dirty="0">
              <a:latin typeface="Calibri" panose="020F0502020204030204" pitchFamily="34" charset="0"/>
              <a:cs typeface="Calibri" panose="020F0502020204030204" pitchFamily="34" charset="0"/>
            </a:endParaRPr>
          </a:p>
          <a:p>
            <a:pPr lvl="0"/>
            <a:r>
              <a:rPr lang="en-US" sz="1800" b="1" cap="none" dirty="0">
                <a:solidFill>
                  <a:srgbClr val="FF0000"/>
                </a:solidFill>
                <a:latin typeface="Calibri" panose="020F0502020204030204" pitchFamily="34" charset="0"/>
                <a:cs typeface="Calibri" panose="020F0502020204030204" pitchFamily="34" charset="0"/>
              </a:rPr>
              <a:t>FAMILY PHYSICIAN			</a:t>
            </a:r>
          </a:p>
          <a:p>
            <a:pPr lvl="0"/>
            <a:r>
              <a:rPr lang="en-US" sz="1800" b="1" cap="none" dirty="0">
                <a:solidFill>
                  <a:srgbClr val="FF0000"/>
                </a:solidFill>
                <a:latin typeface="Calibri" panose="020F0502020204030204" pitchFamily="34" charset="0"/>
                <a:cs typeface="Calibri" panose="020F0502020204030204" pitchFamily="34" charset="0"/>
              </a:rPr>
              <a:t>HOSPITAL / 911				</a:t>
            </a:r>
          </a:p>
          <a:p>
            <a:pPr lvl="0"/>
            <a:r>
              <a:rPr lang="en-US" sz="1800" b="1" cap="none" dirty="0">
                <a:solidFill>
                  <a:srgbClr val="FF0000"/>
                </a:solidFill>
                <a:latin typeface="Calibri" panose="020F0502020204030204" pitchFamily="34" charset="0"/>
                <a:cs typeface="Calibri" panose="020F0502020204030204" pitchFamily="34" charset="0"/>
              </a:rPr>
              <a:t>CHILD WELFARE AGENCIES</a:t>
            </a:r>
            <a:endParaRPr lang="en-CA" sz="1800" b="1" cap="none" dirty="0">
              <a:solidFill>
                <a:srgbClr val="FF0000"/>
              </a:solidFill>
              <a:latin typeface="Calibri" panose="020F0502020204030204" pitchFamily="34" charset="0"/>
              <a:cs typeface="Calibri" panose="020F0502020204030204" pitchFamily="34" charset="0"/>
            </a:endParaRPr>
          </a:p>
          <a:p>
            <a:pPr lvl="0"/>
            <a:r>
              <a:rPr lang="en-US" sz="1800" b="1" cap="none" dirty="0">
                <a:solidFill>
                  <a:srgbClr val="FF0000"/>
                </a:solidFill>
                <a:latin typeface="Calibri" panose="020F0502020204030204" pitchFamily="34" charset="0"/>
                <a:cs typeface="Calibri" panose="020F0502020204030204" pitchFamily="34" charset="0"/>
              </a:rPr>
              <a:t>WITHDRAWAL MANAGEMENT CENTRES		</a:t>
            </a:r>
          </a:p>
          <a:p>
            <a:pPr lvl="0"/>
            <a:r>
              <a:rPr lang="en-US" sz="1800" b="1" cap="none" dirty="0">
                <a:solidFill>
                  <a:srgbClr val="FF0000"/>
                </a:solidFill>
                <a:latin typeface="Calibri" panose="020F0502020204030204" pitchFamily="34" charset="0"/>
                <a:cs typeface="Calibri" panose="020F0502020204030204" pitchFamily="34" charset="0"/>
              </a:rPr>
              <a:t>COMMUNITY DROP-IN CENTRES		</a:t>
            </a:r>
          </a:p>
          <a:p>
            <a:pPr lvl="0"/>
            <a:r>
              <a:rPr lang="en-US" sz="1800" b="1" cap="none" dirty="0">
                <a:solidFill>
                  <a:srgbClr val="FF0000"/>
                </a:solidFill>
                <a:latin typeface="Calibri" panose="020F0502020204030204" pitchFamily="34" charset="0"/>
                <a:cs typeface="Calibri" panose="020F0502020204030204" pitchFamily="34" charset="0"/>
              </a:rPr>
              <a:t>IMMIGRATION CENTRES</a:t>
            </a:r>
            <a:endParaRPr lang="en-CA" sz="1800" b="1" cap="none" dirty="0">
              <a:solidFill>
                <a:srgbClr val="FF0000"/>
              </a:solidFill>
              <a:latin typeface="Calibri" panose="020F0502020204030204" pitchFamily="34" charset="0"/>
              <a:cs typeface="Calibri" panose="020F0502020204030204" pitchFamily="34" charset="0"/>
            </a:endParaRPr>
          </a:p>
          <a:p>
            <a:pPr lvl="0"/>
            <a:r>
              <a:rPr lang="en-US" sz="1800" b="1" cap="none" dirty="0">
                <a:solidFill>
                  <a:srgbClr val="FF0000"/>
                </a:solidFill>
                <a:latin typeface="Calibri" panose="020F0502020204030204" pitchFamily="34" charset="0"/>
                <a:cs typeface="Calibri" panose="020F0502020204030204" pitchFamily="34" charset="0"/>
              </a:rPr>
              <a:t>COMMUNITY HEALTH CENTRES			</a:t>
            </a:r>
          </a:p>
          <a:p>
            <a:pPr lvl="0"/>
            <a:r>
              <a:rPr lang="en-US" sz="1800" b="1" cap="none" dirty="0">
                <a:solidFill>
                  <a:srgbClr val="FF0000"/>
                </a:solidFill>
                <a:latin typeface="Calibri" panose="020F0502020204030204" pitchFamily="34" charset="0"/>
                <a:cs typeface="Calibri" panose="020F0502020204030204" pitchFamily="34" charset="0"/>
              </a:rPr>
              <a:t>COMMUNITY CARE ACCESS CENTRES</a:t>
            </a:r>
            <a:r>
              <a:rPr lang="en-US" sz="1800" b="1" cap="none" dirty="0">
                <a:latin typeface="Calibri" panose="020F0502020204030204" pitchFamily="34" charset="0"/>
                <a:cs typeface="Calibri" panose="020F0502020204030204" pitchFamily="34" charset="0"/>
              </a:rPr>
              <a:t>	</a:t>
            </a:r>
            <a:endParaRPr lang="en-CA" sz="1800" b="1" cap="none" dirty="0">
              <a:latin typeface="Calibri" panose="020F0502020204030204" pitchFamily="34" charset="0"/>
              <a:cs typeface="Calibri" panose="020F0502020204030204" pitchFamily="34" charset="0"/>
            </a:endParaRPr>
          </a:p>
          <a:p>
            <a:endParaRPr lang="en-CA" dirty="0"/>
          </a:p>
        </p:txBody>
      </p:sp>
      <p:sp>
        <p:nvSpPr>
          <p:cNvPr id="4" name="Title 1">
            <a:extLst>
              <a:ext uri="{FF2B5EF4-FFF2-40B4-BE49-F238E27FC236}">
                <a16:creationId xmlns="" xmlns:a16="http://schemas.microsoft.com/office/drawing/2014/main" id="{98DFFBB1-0AF9-4BF1-B747-B0DE32FCFC62}"/>
              </a:ext>
            </a:extLst>
          </p:cNvPr>
          <p:cNvSpPr>
            <a:spLocks noGrp="1"/>
          </p:cNvSpPr>
          <p:nvPr>
            <p:ph type="title"/>
          </p:nvPr>
        </p:nvSpPr>
        <p:spPr>
          <a:xfrm>
            <a:off x="683625" y="331450"/>
            <a:ext cx="10396882" cy="1151965"/>
          </a:xfrm>
        </p:spPr>
        <p:txBody>
          <a:bodyPr>
            <a:normAutofit/>
          </a:bodyPr>
          <a:lstStyle/>
          <a:p>
            <a:pPr algn="ctr"/>
            <a:r>
              <a:rPr lang="en-US" dirty="0">
                <a:solidFill>
                  <a:schemeClr val="accent1">
                    <a:satMod val="150000"/>
                  </a:schemeClr>
                </a:solidFill>
              </a:rPr>
              <a:t>Resources CONT’D</a:t>
            </a:r>
            <a:endParaRPr lang="en-CA" dirty="0"/>
          </a:p>
        </p:txBody>
      </p:sp>
      <p:pic>
        <p:nvPicPr>
          <p:cNvPr id="6" name="Picture 5">
            <a:extLst>
              <a:ext uri="{FF2B5EF4-FFF2-40B4-BE49-F238E27FC236}">
                <a16:creationId xmlns="" xmlns:a16="http://schemas.microsoft.com/office/drawing/2014/main" id="{5C451753-5473-4E60-A929-550430FFBFA0}"/>
              </a:ext>
            </a:extLst>
          </p:cNvPr>
          <p:cNvPicPr>
            <a:picLocks noChangeAspect="1"/>
          </p:cNvPicPr>
          <p:nvPr/>
        </p:nvPicPr>
        <p:blipFill>
          <a:blip r:embed="rId2"/>
          <a:stretch>
            <a:fillRect/>
          </a:stretch>
        </p:blipFill>
        <p:spPr>
          <a:xfrm>
            <a:off x="5882066" y="1483415"/>
            <a:ext cx="5132412" cy="3829569"/>
          </a:xfrm>
          <a:prstGeom prst="rect">
            <a:avLst/>
          </a:prstGeom>
        </p:spPr>
      </p:pic>
    </p:spTree>
    <p:extLst>
      <p:ext uri="{BB962C8B-B14F-4D97-AF65-F5344CB8AC3E}">
        <p14:creationId xmlns:p14="http://schemas.microsoft.com/office/powerpoint/2010/main" xmlns="" val="19351099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CE2F177-FB17-44A3-9A34-086155C2435F}"/>
              </a:ext>
            </a:extLst>
          </p:cNvPr>
          <p:cNvSpPr>
            <a:spLocks noGrp="1"/>
          </p:cNvSpPr>
          <p:nvPr>
            <p:ph sz="quarter" idx="13"/>
          </p:nvPr>
        </p:nvSpPr>
        <p:spPr>
          <a:xfrm>
            <a:off x="525378" y="1063492"/>
            <a:ext cx="11141243" cy="3642039"/>
          </a:xfrm>
        </p:spPr>
        <p:txBody>
          <a:bodyPr>
            <a:normAutofit/>
          </a:bodyPr>
          <a:lstStyle/>
          <a:p>
            <a:pPr algn="just"/>
            <a:r>
              <a:rPr lang="en-US" altLang="en-US" sz="2700" b="1" cap="none" dirty="0">
                <a:latin typeface="Calibri" panose="020F0502020204030204" pitchFamily="34" charset="0"/>
                <a:cs typeface="Calibri" panose="020F0502020204030204" pitchFamily="34" charset="0"/>
              </a:rPr>
              <a:t>In conclusion as Vincentians you are able to play a vital role in the lives of individuals with mental health issues. </a:t>
            </a:r>
          </a:p>
          <a:p>
            <a:pPr algn="just"/>
            <a:r>
              <a:rPr lang="en-US" altLang="en-US" sz="2700" b="1" cap="none" dirty="0">
                <a:latin typeface="Calibri" panose="020F0502020204030204" pitchFamily="34" charset="0"/>
                <a:cs typeface="Calibri" panose="020F0502020204030204" pitchFamily="34" charset="0"/>
              </a:rPr>
              <a:t>You can make a difference. </a:t>
            </a:r>
          </a:p>
          <a:p>
            <a:pPr algn="just"/>
            <a:r>
              <a:rPr lang="en-US" altLang="en-US" sz="2700" b="1" cap="none" dirty="0">
                <a:latin typeface="Calibri" panose="020F0502020204030204" pitchFamily="34" charset="0"/>
                <a:cs typeface="Calibri" panose="020F0502020204030204" pitchFamily="34" charset="0"/>
              </a:rPr>
              <a:t>Just as the Bible says: wisdom is the principal thing. In all thy getting, get understanding.</a:t>
            </a:r>
          </a:p>
          <a:p>
            <a:pPr algn="just"/>
            <a:r>
              <a:rPr lang="en-US" altLang="en-US" sz="2700" b="1" cap="none" dirty="0">
                <a:latin typeface="Calibri" panose="020F0502020204030204" pitchFamily="34" charset="0"/>
                <a:cs typeface="Calibri" panose="020F0502020204030204" pitchFamily="34" charset="0"/>
              </a:rPr>
              <a:t>Turning concern into action.</a:t>
            </a:r>
          </a:p>
          <a:p>
            <a:pPr algn="just"/>
            <a:endParaRPr lang="en-CA" sz="2400" cap="none"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DFA4545E-E860-4D92-8B66-E7F438486083}"/>
              </a:ext>
            </a:extLst>
          </p:cNvPr>
          <p:cNvSpPr txBox="1">
            <a:spLocks noGrp="1"/>
          </p:cNvSpPr>
          <p:nvPr>
            <p:ph type="title"/>
          </p:nvPr>
        </p:nvSpPr>
        <p:spPr>
          <a:xfrm>
            <a:off x="683625" y="0"/>
            <a:ext cx="10396882" cy="1151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pPr algn="ctr"/>
            <a:r>
              <a:rPr lang="en-US" dirty="0">
                <a:solidFill>
                  <a:schemeClr val="accent1">
                    <a:satMod val="150000"/>
                  </a:schemeClr>
                </a:solidFill>
              </a:rPr>
              <a:t>Conclusion  </a:t>
            </a:r>
            <a:endParaRPr lang="en-CA" dirty="0"/>
          </a:p>
        </p:txBody>
      </p:sp>
      <p:pic>
        <p:nvPicPr>
          <p:cNvPr id="6" name="Picture 2" descr="C:\Users\Sunday\Documents\maama\logo_original_SSVP.jpg">
            <a:extLst>
              <a:ext uri="{FF2B5EF4-FFF2-40B4-BE49-F238E27FC236}">
                <a16:creationId xmlns="" xmlns:a16="http://schemas.microsoft.com/office/drawing/2014/main" id="{F103507F-CA30-4E72-867C-BE0C944B9AB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13069" y="3213628"/>
            <a:ext cx="2556929" cy="2365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5865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1325F8D-1453-4DC4-BF71-9CC96280C5E4}"/>
              </a:ext>
            </a:extLst>
          </p:cNvPr>
          <p:cNvPicPr>
            <a:picLocks noChangeAspect="1"/>
          </p:cNvPicPr>
          <p:nvPr/>
        </p:nvPicPr>
        <p:blipFill>
          <a:blip r:embed="rId2"/>
          <a:stretch>
            <a:fillRect/>
          </a:stretch>
        </p:blipFill>
        <p:spPr>
          <a:xfrm>
            <a:off x="1495425" y="264695"/>
            <a:ext cx="9201150" cy="5257800"/>
          </a:xfrm>
          <a:prstGeom prst="rect">
            <a:avLst/>
          </a:prstGeom>
        </p:spPr>
      </p:pic>
    </p:spTree>
    <p:extLst>
      <p:ext uri="{BB962C8B-B14F-4D97-AF65-F5344CB8AC3E}">
        <p14:creationId xmlns:p14="http://schemas.microsoft.com/office/powerpoint/2010/main" xmlns="" val="1076464492"/>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1D92AB0-718A-42C7-9949-B236AC1DD6E9}"/>
              </a:ext>
            </a:extLst>
          </p:cNvPr>
          <p:cNvSpPr>
            <a:spLocks noGrp="1"/>
          </p:cNvSpPr>
          <p:nvPr>
            <p:ph sz="quarter" idx="13"/>
          </p:nvPr>
        </p:nvSpPr>
        <p:spPr>
          <a:xfrm>
            <a:off x="-18235" y="894338"/>
            <a:ext cx="8079474" cy="5069324"/>
          </a:xfrm>
        </p:spPr>
        <p:txBody>
          <a:bodyPr>
            <a:normAutofit fontScale="92500" lnSpcReduction="10000"/>
          </a:bodyPr>
          <a:lstStyle/>
          <a:p>
            <a:pPr algn="just"/>
            <a:r>
              <a:rPr lang="en-US" sz="2900" b="1" cap="none" dirty="0">
                <a:latin typeface="Calibri" panose="020F0502020204030204" pitchFamily="34" charset="0"/>
                <a:cs typeface="Calibri" panose="020F0502020204030204" pitchFamily="34" charset="0"/>
              </a:rPr>
              <a:t>Problems and misfortunes are a part of life.  Everyone experiences unhappiness, and many people may become depressed temporarily when things don't go as they would like. </a:t>
            </a:r>
          </a:p>
          <a:p>
            <a:pPr algn="just"/>
            <a:r>
              <a:rPr lang="en-US" sz="2900" b="1" cap="none" dirty="0">
                <a:latin typeface="Calibri" panose="020F0502020204030204" pitchFamily="34" charset="0"/>
                <a:cs typeface="Calibri" panose="020F0502020204030204" pitchFamily="34" charset="0"/>
              </a:rPr>
              <a:t>Experiences of failure commonly result in temporary feelings of worthlessness and self-blame, while personal losses cause feelings of sadness, disappointment and emptiness. </a:t>
            </a:r>
          </a:p>
          <a:p>
            <a:pPr algn="just"/>
            <a:r>
              <a:rPr lang="en-US" sz="2900" b="1" cap="none" dirty="0">
                <a:latin typeface="Calibri" panose="020F0502020204030204" pitchFamily="34" charset="0"/>
                <a:cs typeface="Calibri" panose="020F0502020204030204" pitchFamily="34" charset="0"/>
              </a:rPr>
              <a:t>Such feelings are normal, and they usually pass after a short time. </a:t>
            </a:r>
          </a:p>
          <a:p>
            <a:endParaRPr lang="en-CA" dirty="0"/>
          </a:p>
        </p:txBody>
      </p:sp>
      <p:sp>
        <p:nvSpPr>
          <p:cNvPr id="4" name="Title 1">
            <a:extLst>
              <a:ext uri="{FF2B5EF4-FFF2-40B4-BE49-F238E27FC236}">
                <a16:creationId xmlns="" xmlns:a16="http://schemas.microsoft.com/office/drawing/2014/main" id="{06709BA2-01F3-437D-B4F7-24FDA2D1E266}"/>
              </a:ext>
            </a:extLst>
          </p:cNvPr>
          <p:cNvSpPr>
            <a:spLocks noGrp="1"/>
          </p:cNvSpPr>
          <p:nvPr>
            <p:ph type="title"/>
          </p:nvPr>
        </p:nvSpPr>
        <p:spPr>
          <a:xfrm>
            <a:off x="683625" y="0"/>
            <a:ext cx="10396882" cy="1151965"/>
          </a:xfrm>
        </p:spPr>
        <p:txBody>
          <a:bodyPr/>
          <a:lstStyle/>
          <a:p>
            <a:pPr algn="ctr"/>
            <a:r>
              <a:rPr lang="en-US" dirty="0">
                <a:solidFill>
                  <a:schemeClr val="accent1">
                    <a:satMod val="150000"/>
                  </a:schemeClr>
                </a:solidFill>
              </a:rPr>
              <a:t>DEPRESSION</a:t>
            </a:r>
            <a:endParaRPr lang="en-CA" dirty="0"/>
          </a:p>
        </p:txBody>
      </p:sp>
      <p:pic>
        <p:nvPicPr>
          <p:cNvPr id="6" name="Picture 5">
            <a:extLst>
              <a:ext uri="{FF2B5EF4-FFF2-40B4-BE49-F238E27FC236}">
                <a16:creationId xmlns="" xmlns:a16="http://schemas.microsoft.com/office/drawing/2014/main" id="{539873C3-9108-49B2-B37D-3118601D329F}"/>
              </a:ext>
            </a:extLst>
          </p:cNvPr>
          <p:cNvPicPr>
            <a:picLocks noChangeAspect="1"/>
          </p:cNvPicPr>
          <p:nvPr/>
        </p:nvPicPr>
        <p:blipFill>
          <a:blip r:embed="rId2"/>
          <a:stretch>
            <a:fillRect/>
          </a:stretch>
        </p:blipFill>
        <p:spPr>
          <a:xfrm>
            <a:off x="8061239" y="0"/>
            <a:ext cx="3629633" cy="45719"/>
          </a:xfrm>
          <a:prstGeom prst="rect">
            <a:avLst/>
          </a:prstGeom>
        </p:spPr>
      </p:pic>
    </p:spTree>
    <p:extLst>
      <p:ext uri="{BB962C8B-B14F-4D97-AF65-F5344CB8AC3E}">
        <p14:creationId xmlns:p14="http://schemas.microsoft.com/office/powerpoint/2010/main" xmlns="" val="3847073377"/>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E7197CA-FF84-4F5A-AB1C-32457ACADB2F}"/>
              </a:ext>
            </a:extLst>
          </p:cNvPr>
          <p:cNvSpPr>
            <a:spLocks noGrp="1"/>
          </p:cNvSpPr>
          <p:nvPr>
            <p:ph sz="quarter" idx="13"/>
          </p:nvPr>
        </p:nvSpPr>
        <p:spPr>
          <a:xfrm>
            <a:off x="405402" y="1441979"/>
            <a:ext cx="10957677" cy="3723206"/>
          </a:xfrm>
        </p:spPr>
        <p:txBody>
          <a:bodyPr/>
          <a:lstStyle/>
          <a:p>
            <a:pPr algn="just"/>
            <a:r>
              <a:rPr lang="en-US" sz="2700" b="1" cap="none" dirty="0">
                <a:latin typeface="Calibri" panose="020F0502020204030204" pitchFamily="34" charset="0"/>
                <a:cs typeface="Calibri" panose="020F0502020204030204" pitchFamily="34" charset="0"/>
              </a:rPr>
              <a:t>This is </a:t>
            </a:r>
            <a:r>
              <a:rPr lang="en-US" sz="2700" b="1" u="sng" cap="none" dirty="0">
                <a:solidFill>
                  <a:srgbClr val="FF0000"/>
                </a:solidFill>
                <a:latin typeface="Calibri" panose="020F0502020204030204" pitchFamily="34" charset="0"/>
                <a:cs typeface="Calibri" panose="020F0502020204030204" pitchFamily="34" charset="0"/>
              </a:rPr>
              <a:t>not</a:t>
            </a:r>
            <a:r>
              <a:rPr lang="en-US" sz="2700" b="1" cap="none" dirty="0">
                <a:latin typeface="Calibri" panose="020F0502020204030204" pitchFamily="34" charset="0"/>
                <a:cs typeface="Calibri" panose="020F0502020204030204" pitchFamily="34" charset="0"/>
              </a:rPr>
              <a:t> the case with depressive illness. </a:t>
            </a:r>
          </a:p>
          <a:p>
            <a:pPr algn="just"/>
            <a:r>
              <a:rPr lang="en-US" sz="2700" b="1" cap="none" dirty="0">
                <a:latin typeface="Calibri" panose="020F0502020204030204" pitchFamily="34" charset="0"/>
                <a:cs typeface="Calibri" panose="020F0502020204030204" pitchFamily="34" charset="0"/>
              </a:rPr>
              <a:t>Depression becomes an illness, or clinical depression, when the feelings described above are severe, last for several weeks, and begin to interfere with one's work and social life. </a:t>
            </a:r>
          </a:p>
          <a:p>
            <a:pPr algn="just"/>
            <a:r>
              <a:rPr lang="en-US" sz="2700" b="1" cap="none" dirty="0">
                <a:latin typeface="Calibri" panose="020F0502020204030204" pitchFamily="34" charset="0"/>
                <a:cs typeface="Calibri" panose="020F0502020204030204" pitchFamily="34" charset="0"/>
              </a:rPr>
              <a:t>Depressive illness can change the way a person thinks and behaves, and how his/her body functions. </a:t>
            </a:r>
          </a:p>
          <a:p>
            <a:endParaRPr lang="en-CA" dirty="0"/>
          </a:p>
        </p:txBody>
      </p:sp>
      <p:sp>
        <p:nvSpPr>
          <p:cNvPr id="4" name="Title 1">
            <a:extLst>
              <a:ext uri="{FF2B5EF4-FFF2-40B4-BE49-F238E27FC236}">
                <a16:creationId xmlns="" xmlns:a16="http://schemas.microsoft.com/office/drawing/2014/main" id="{A969AA43-787F-47A1-87F4-69DC605204E5}"/>
              </a:ext>
            </a:extLst>
          </p:cNvPr>
          <p:cNvSpPr>
            <a:spLocks noGrp="1"/>
          </p:cNvSpPr>
          <p:nvPr>
            <p:ph type="title"/>
          </p:nvPr>
        </p:nvSpPr>
        <p:spPr>
          <a:xfrm>
            <a:off x="685800" y="290014"/>
            <a:ext cx="10396882" cy="1151965"/>
          </a:xfrm>
        </p:spPr>
        <p:txBody>
          <a:bodyPr/>
          <a:lstStyle/>
          <a:p>
            <a:pPr algn="ctr"/>
            <a:r>
              <a:rPr lang="en-US" dirty="0">
                <a:solidFill>
                  <a:schemeClr val="accent1">
                    <a:satMod val="150000"/>
                  </a:schemeClr>
                </a:solidFill>
              </a:rPr>
              <a:t>DEPRESSION cont’d</a:t>
            </a:r>
            <a:endParaRPr lang="en-CA" dirty="0"/>
          </a:p>
        </p:txBody>
      </p:sp>
      <p:pic>
        <p:nvPicPr>
          <p:cNvPr id="8" name="Picture 7">
            <a:extLst>
              <a:ext uri="{FF2B5EF4-FFF2-40B4-BE49-F238E27FC236}">
                <a16:creationId xmlns="" xmlns:a16="http://schemas.microsoft.com/office/drawing/2014/main" id="{22EFFF02-AB8A-45D2-AD85-8D74CE6A772D}"/>
              </a:ext>
            </a:extLst>
          </p:cNvPr>
          <p:cNvPicPr>
            <a:picLocks noChangeAspect="1"/>
          </p:cNvPicPr>
          <p:nvPr/>
        </p:nvPicPr>
        <p:blipFill>
          <a:blip r:embed="rId2"/>
          <a:stretch>
            <a:fillRect/>
          </a:stretch>
        </p:blipFill>
        <p:spPr>
          <a:xfrm>
            <a:off x="8149320" y="6317150"/>
            <a:ext cx="3731820" cy="90692"/>
          </a:xfrm>
          <a:prstGeom prst="rect">
            <a:avLst/>
          </a:prstGeom>
        </p:spPr>
      </p:pic>
    </p:spTree>
    <p:extLst>
      <p:ext uri="{BB962C8B-B14F-4D97-AF65-F5344CB8AC3E}">
        <p14:creationId xmlns:p14="http://schemas.microsoft.com/office/powerpoint/2010/main" xmlns="" val="119730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662B675-62BD-4098-A389-61EC5547EC79}"/>
              </a:ext>
            </a:extLst>
          </p:cNvPr>
          <p:cNvPicPr>
            <a:picLocks noChangeAspect="1"/>
          </p:cNvPicPr>
          <p:nvPr/>
        </p:nvPicPr>
        <p:blipFill>
          <a:blip r:embed="rId2"/>
          <a:stretch>
            <a:fillRect/>
          </a:stretch>
        </p:blipFill>
        <p:spPr>
          <a:xfrm>
            <a:off x="9079634" y="6490447"/>
            <a:ext cx="2906973" cy="82103"/>
          </a:xfrm>
          <a:prstGeom prst="rect">
            <a:avLst/>
          </a:prstGeom>
        </p:spPr>
      </p:pic>
      <p:sp>
        <p:nvSpPr>
          <p:cNvPr id="3" name="Content Placeholder 2">
            <a:extLst>
              <a:ext uri="{FF2B5EF4-FFF2-40B4-BE49-F238E27FC236}">
                <a16:creationId xmlns="" xmlns:a16="http://schemas.microsoft.com/office/drawing/2014/main" id="{FD74B725-780B-4062-A01E-8213E1EE1B6A}"/>
              </a:ext>
            </a:extLst>
          </p:cNvPr>
          <p:cNvSpPr>
            <a:spLocks noGrp="1"/>
          </p:cNvSpPr>
          <p:nvPr>
            <p:ph sz="quarter" idx="13"/>
          </p:nvPr>
        </p:nvSpPr>
        <p:spPr>
          <a:xfrm>
            <a:off x="508815" y="1737361"/>
            <a:ext cx="11012088" cy="2212848"/>
          </a:xfrm>
        </p:spPr>
        <p:txBody>
          <a:bodyPr>
            <a:noAutofit/>
          </a:bodyPr>
          <a:lstStyle/>
          <a:p>
            <a:pPr algn="just"/>
            <a:endParaRPr lang="en-US" sz="2700" b="1" cap="none" dirty="0">
              <a:latin typeface="Calibri" panose="020F0502020204030204" pitchFamily="34" charset="0"/>
              <a:cs typeface="Calibri" panose="020F0502020204030204" pitchFamily="34" charset="0"/>
            </a:endParaRPr>
          </a:p>
          <a:p>
            <a:pPr algn="just"/>
            <a:r>
              <a:rPr lang="en-US" sz="2700" b="1" cap="none" dirty="0">
                <a:latin typeface="Calibri" panose="020F0502020204030204" pitchFamily="34" charset="0"/>
                <a:cs typeface="Calibri" panose="020F0502020204030204" pitchFamily="34" charset="0"/>
              </a:rPr>
              <a:t>Typically, general anxiety occurs when people are faced with a highly stressful situation like taking a test, a job interview or public speaking. Everyone experiences anxiety at some point in their life. It can cause hands to become clammy, the heart to beat faster and even dizziness. </a:t>
            </a:r>
          </a:p>
          <a:p>
            <a:pPr algn="just"/>
            <a:r>
              <a:rPr lang="en-US" sz="2700" b="1" cap="none" dirty="0">
                <a:latin typeface="Calibri" panose="020F0502020204030204" pitchFamily="34" charset="0"/>
                <a:cs typeface="Calibri" panose="020F0502020204030204" pitchFamily="34" charset="0"/>
              </a:rPr>
              <a:t>If a person becomes preoccupied with fear, worry or experiences exaggerated reactions to stress it may be an indication of an anxiety disorder - phobia, panic or obsessive-compulsive. </a:t>
            </a:r>
          </a:p>
          <a:p>
            <a:pPr algn="just"/>
            <a:r>
              <a:rPr lang="en-US" sz="2700" b="1" cap="none" dirty="0">
                <a:latin typeface="Calibri" panose="020F0502020204030204" pitchFamily="34" charset="0"/>
                <a:cs typeface="Calibri" panose="020F0502020204030204" pitchFamily="34" charset="0"/>
              </a:rPr>
              <a:t>In Canada today, one in eight people suffer from panic attacks or have an anxiety disorder.  </a:t>
            </a:r>
          </a:p>
        </p:txBody>
      </p:sp>
      <p:sp>
        <p:nvSpPr>
          <p:cNvPr id="5" name="Title 1">
            <a:extLst>
              <a:ext uri="{FF2B5EF4-FFF2-40B4-BE49-F238E27FC236}">
                <a16:creationId xmlns="" xmlns:a16="http://schemas.microsoft.com/office/drawing/2014/main" id="{F3BA6FD9-863F-4552-9215-75598E2A13B5}"/>
              </a:ext>
            </a:extLst>
          </p:cNvPr>
          <p:cNvSpPr>
            <a:spLocks noGrp="1"/>
          </p:cNvSpPr>
          <p:nvPr>
            <p:ph type="title"/>
          </p:nvPr>
        </p:nvSpPr>
        <p:spPr>
          <a:xfrm>
            <a:off x="816418" y="0"/>
            <a:ext cx="10396882" cy="1151965"/>
          </a:xfrm>
        </p:spPr>
        <p:txBody>
          <a:bodyPr/>
          <a:lstStyle/>
          <a:p>
            <a:pPr algn="ctr"/>
            <a:r>
              <a:rPr lang="en-US" dirty="0">
                <a:solidFill>
                  <a:schemeClr val="accent1">
                    <a:satMod val="150000"/>
                  </a:schemeClr>
                </a:solidFill>
              </a:rPr>
              <a:t>ANXIETY </a:t>
            </a:r>
            <a:endParaRPr lang="en-CA" dirty="0"/>
          </a:p>
        </p:txBody>
      </p:sp>
    </p:spTree>
    <p:extLst>
      <p:ext uri="{BB962C8B-B14F-4D97-AF65-F5344CB8AC3E}">
        <p14:creationId xmlns:p14="http://schemas.microsoft.com/office/powerpoint/2010/main" xmlns="" val="970241492"/>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611A2-97F4-45F6-A6EC-8A2F6731D076}"/>
              </a:ext>
            </a:extLst>
          </p:cNvPr>
          <p:cNvSpPr>
            <a:spLocks noGrp="1"/>
          </p:cNvSpPr>
          <p:nvPr>
            <p:ph type="title"/>
          </p:nvPr>
        </p:nvSpPr>
        <p:spPr>
          <a:xfrm>
            <a:off x="897559" y="139890"/>
            <a:ext cx="10396882" cy="1151965"/>
          </a:xfrm>
        </p:spPr>
        <p:txBody>
          <a:bodyPr/>
          <a:lstStyle/>
          <a:p>
            <a:pPr algn="ctr"/>
            <a:r>
              <a:rPr lang="en-US" dirty="0">
                <a:solidFill>
                  <a:schemeClr val="accent1">
                    <a:satMod val="150000"/>
                  </a:schemeClr>
                </a:solidFill>
              </a:rPr>
              <a:t>SUICIDAL THOUGHTS  </a:t>
            </a:r>
            <a:endParaRPr lang="en-CA" dirty="0"/>
          </a:p>
        </p:txBody>
      </p:sp>
      <p:sp>
        <p:nvSpPr>
          <p:cNvPr id="3" name="Content Placeholder 2">
            <a:extLst>
              <a:ext uri="{FF2B5EF4-FFF2-40B4-BE49-F238E27FC236}">
                <a16:creationId xmlns="" xmlns:a16="http://schemas.microsoft.com/office/drawing/2014/main" id="{DCB387D6-AAA3-418E-A5A6-959BA56FDCC6}"/>
              </a:ext>
            </a:extLst>
          </p:cNvPr>
          <p:cNvSpPr>
            <a:spLocks noGrp="1"/>
          </p:cNvSpPr>
          <p:nvPr>
            <p:ph sz="quarter" idx="13"/>
          </p:nvPr>
        </p:nvSpPr>
        <p:spPr>
          <a:xfrm>
            <a:off x="265732" y="1473581"/>
            <a:ext cx="7090412" cy="4422254"/>
          </a:xfrm>
        </p:spPr>
        <p:txBody>
          <a:bodyPr>
            <a:normAutofit/>
          </a:bodyPr>
          <a:lstStyle/>
          <a:p>
            <a:pPr algn="just"/>
            <a:r>
              <a:rPr lang="en-US" sz="2400" b="1" cap="none" dirty="0">
                <a:latin typeface="Calibri" panose="020F0502020204030204" pitchFamily="34" charset="0"/>
                <a:cs typeface="Calibri" panose="020F0502020204030204" pitchFamily="34" charset="0"/>
              </a:rPr>
              <a:t>Experts in the field suggest that a suicidal person is feeling so much pain that they can see no other option. </a:t>
            </a:r>
          </a:p>
          <a:p>
            <a:pPr algn="just"/>
            <a:r>
              <a:rPr lang="en-US" sz="2400" b="1" cap="none" dirty="0">
                <a:latin typeface="Calibri" panose="020F0502020204030204" pitchFamily="34" charset="0"/>
                <a:cs typeface="Calibri" panose="020F0502020204030204" pitchFamily="34" charset="0"/>
              </a:rPr>
              <a:t>They feel that they are a burden to others, and in desperation see death as a way to escape their overwhelming pain and anguish. </a:t>
            </a:r>
          </a:p>
          <a:p>
            <a:pPr algn="just"/>
            <a:r>
              <a:rPr lang="en-US" sz="2400" b="1" cap="none" dirty="0">
                <a:latin typeface="Calibri" panose="020F0502020204030204" pitchFamily="34" charset="0"/>
                <a:cs typeface="Calibri" panose="020F0502020204030204" pitchFamily="34" charset="0"/>
              </a:rPr>
              <a:t>The suicidal state of mind has been described as constricted, filled with a sense of self-hatred, rejection, and hopelessness.</a:t>
            </a:r>
            <a:endParaRPr lang="en-CA" sz="2400" b="1" cap="none" dirty="0">
              <a:latin typeface="Calibri" panose="020F0502020204030204" pitchFamily="34" charset="0"/>
              <a:cs typeface="Calibri" panose="020F0502020204030204" pitchFamily="34" charset="0"/>
            </a:endParaRPr>
          </a:p>
          <a:p>
            <a:pPr algn="just"/>
            <a:endParaRPr lang="en-CA" sz="2400" b="1" cap="none"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 xmlns:a16="http://schemas.microsoft.com/office/drawing/2014/main" id="{86B137E9-0F11-4E04-9700-09314C04B8BB}"/>
              </a:ext>
            </a:extLst>
          </p:cNvPr>
          <p:cNvPicPr>
            <a:picLocks noChangeAspect="1"/>
          </p:cNvPicPr>
          <p:nvPr/>
        </p:nvPicPr>
        <p:blipFill>
          <a:blip r:embed="rId2"/>
          <a:stretch>
            <a:fillRect/>
          </a:stretch>
        </p:blipFill>
        <p:spPr>
          <a:xfrm flipV="1">
            <a:off x="7499580" y="5465929"/>
            <a:ext cx="4140136" cy="45719"/>
          </a:xfrm>
          <a:prstGeom prst="rect">
            <a:avLst/>
          </a:prstGeom>
        </p:spPr>
      </p:pic>
    </p:spTree>
    <p:extLst>
      <p:ext uri="{BB962C8B-B14F-4D97-AF65-F5344CB8AC3E}">
        <p14:creationId xmlns:p14="http://schemas.microsoft.com/office/powerpoint/2010/main" xmlns="" val="3371280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2"/>
                                        </p:tgtEl>
                                      </p:cBhvr>
                                    </p:animEffect>
                                    <p:anim calcmode="lin" valueType="num">
                                      <p:cBhvr>
                                        <p:cTn id="7"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
                                        </p:tgtEl>
                                        <p:attrNameLst>
                                          <p:attrName>ppt_h</p:attrName>
                                        </p:attrNameLst>
                                      </p:cBhvr>
                                      <p:tavLst>
                                        <p:tav tm="0">
                                          <p:val>
                                            <p:strVal val="ppt_h"/>
                                          </p:val>
                                        </p:tav>
                                        <p:tav tm="100000">
                                          <p:val>
                                            <p:strVal val="ppt_h"/>
                                          </p:val>
                                        </p:tav>
                                      </p:tavLst>
                                    </p:anim>
                                    <p:set>
                                      <p:cBhvr>
                                        <p:cTn id="9"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0A6039B-2CBF-490F-8A9A-9CD55341468B}"/>
              </a:ext>
            </a:extLst>
          </p:cNvPr>
          <p:cNvSpPr>
            <a:spLocks noGrp="1"/>
          </p:cNvSpPr>
          <p:nvPr>
            <p:ph sz="quarter" idx="13"/>
          </p:nvPr>
        </p:nvSpPr>
        <p:spPr>
          <a:xfrm>
            <a:off x="0" y="957631"/>
            <a:ext cx="11591728" cy="4574489"/>
          </a:xfrm>
        </p:spPr>
        <p:txBody>
          <a:bodyPr>
            <a:normAutofit fontScale="85000" lnSpcReduction="20000"/>
          </a:bodyPr>
          <a:lstStyle/>
          <a:p>
            <a:pPr algn="just"/>
            <a:r>
              <a:rPr lang="en-CA" sz="2700" b="1" cap="none" dirty="0">
                <a:latin typeface="Calibri" panose="020F0502020204030204" pitchFamily="34" charset="0"/>
                <a:cs typeface="Calibri" panose="020F0502020204030204" pitchFamily="34" charset="0"/>
              </a:rPr>
              <a:t>Delusions</a:t>
            </a:r>
            <a:r>
              <a:rPr lang="en-CA" sz="2700" cap="none" dirty="0">
                <a:latin typeface="Calibri" panose="020F0502020204030204" pitchFamily="34" charset="0"/>
                <a:cs typeface="Calibri" panose="020F0502020204030204" pitchFamily="34" charset="0"/>
              </a:rPr>
              <a:t> are false beliefs that have no basis in reality. People with schizophrenia may think, for example, that someone is spying on them, listening to their thoughts, or placing thoughts in their minds.</a:t>
            </a:r>
          </a:p>
          <a:p>
            <a:pPr algn="just"/>
            <a:r>
              <a:rPr lang="en-CA" sz="2700" b="1" cap="none" dirty="0">
                <a:latin typeface="Calibri" panose="020F0502020204030204" pitchFamily="34" charset="0"/>
                <a:cs typeface="Calibri" panose="020F0502020204030204" pitchFamily="34" charset="0"/>
              </a:rPr>
              <a:t>Hallucinations </a:t>
            </a:r>
            <a:r>
              <a:rPr lang="en-CA" sz="2700" cap="none" dirty="0">
                <a:latin typeface="Calibri" panose="020F0502020204030204" pitchFamily="34" charset="0"/>
                <a:cs typeface="Calibri" panose="020F0502020204030204" pitchFamily="34" charset="0"/>
              </a:rPr>
              <a:t>most often consist of hearing voices that comment on behaviour, are insulting or give commands. Less often, people with schizophrenia may see or feel things that aren't there. </a:t>
            </a:r>
          </a:p>
          <a:p>
            <a:pPr algn="just"/>
            <a:r>
              <a:rPr lang="en-CA" sz="2700" b="1" cap="none" dirty="0">
                <a:latin typeface="Calibri" panose="020F0502020204030204" pitchFamily="34" charset="0"/>
                <a:cs typeface="Calibri" panose="020F0502020204030204" pitchFamily="34" charset="0"/>
              </a:rPr>
              <a:t>Disorganized thinking</a:t>
            </a:r>
            <a:r>
              <a:rPr lang="en-CA" sz="2700" cap="none" dirty="0">
                <a:latin typeface="Calibri" panose="020F0502020204030204" pitchFamily="34" charset="0"/>
                <a:cs typeface="Calibri" panose="020F0502020204030204" pitchFamily="34" charset="0"/>
              </a:rPr>
              <a:t> makes some people with Schizophrenia feel mixed up. In conversation, they may jump randomly from one unrelated topic to another. Depression and anxiety frequently accompany these feelings. The symptoms of schizophrenia vary greatly from person to person, from mild to severe. A specialist is needed to make the diagnosis, especially because there are no diagnostic tests. </a:t>
            </a:r>
          </a:p>
          <a:p>
            <a:pPr algn="just"/>
            <a:endParaRPr lang="en-CA" cap="none" dirty="0">
              <a:solidFill>
                <a:srgbClr val="C00000"/>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 xmlns:a16="http://schemas.microsoft.com/office/drawing/2014/main" id="{728E436C-40AA-4BFF-BC5A-1FF88954BC12}"/>
              </a:ext>
            </a:extLst>
          </p:cNvPr>
          <p:cNvSpPr>
            <a:spLocks noGrp="1"/>
          </p:cNvSpPr>
          <p:nvPr>
            <p:ph type="title"/>
          </p:nvPr>
        </p:nvSpPr>
        <p:spPr>
          <a:xfrm>
            <a:off x="1630497" y="-274320"/>
            <a:ext cx="9126870" cy="1680007"/>
          </a:xfrm>
        </p:spPr>
        <p:txBody>
          <a:bodyPr/>
          <a:lstStyle/>
          <a:p>
            <a:pPr algn="ctr"/>
            <a:r>
              <a:rPr lang="en-US" dirty="0">
                <a:solidFill>
                  <a:schemeClr val="accent1">
                    <a:satMod val="150000"/>
                  </a:schemeClr>
                </a:solidFill>
              </a:rPr>
              <a:t>SCHIZOPHRENIA</a:t>
            </a:r>
            <a:endParaRPr lang="en-CA" dirty="0"/>
          </a:p>
        </p:txBody>
      </p:sp>
      <p:pic>
        <p:nvPicPr>
          <p:cNvPr id="5" name="Picture 4">
            <a:extLst>
              <a:ext uri="{FF2B5EF4-FFF2-40B4-BE49-F238E27FC236}">
                <a16:creationId xmlns="" xmlns:a16="http://schemas.microsoft.com/office/drawing/2014/main" id="{802B1DCF-B070-4528-A215-904E296C0308}"/>
              </a:ext>
            </a:extLst>
          </p:cNvPr>
          <p:cNvPicPr>
            <a:picLocks noChangeAspect="1"/>
          </p:cNvPicPr>
          <p:nvPr/>
        </p:nvPicPr>
        <p:blipFill>
          <a:blip r:embed="rId2"/>
          <a:stretch>
            <a:fillRect/>
          </a:stretch>
        </p:blipFill>
        <p:spPr>
          <a:xfrm>
            <a:off x="9439151" y="6557579"/>
            <a:ext cx="2636431" cy="206492"/>
          </a:xfrm>
          <a:prstGeom prst="rect">
            <a:avLst/>
          </a:prstGeom>
        </p:spPr>
      </p:pic>
    </p:spTree>
    <p:extLst>
      <p:ext uri="{BB962C8B-B14F-4D97-AF65-F5344CB8AC3E}">
        <p14:creationId xmlns:p14="http://schemas.microsoft.com/office/powerpoint/2010/main" xmlns="" val="24680838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E3530EC-BA5B-407C-9B36-00820F39551C}"/>
    </a:ext>
  </a:extLst>
</a:theme>
</file>

<file path=docProps/app.xml><?xml version="1.0" encoding="utf-8"?>
<Properties xmlns="http://schemas.openxmlformats.org/officeDocument/2006/extended-properties" xmlns:vt="http://schemas.openxmlformats.org/officeDocument/2006/docPropsVTypes">
  <Template>TM04033927[[fn=Main Event]]</Template>
  <TotalTime>313</TotalTime>
  <Words>1928</Words>
  <Application>Microsoft Office PowerPoint</Application>
  <PresentationFormat>Custom</PresentationFormat>
  <Paragraphs>179</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Main Event</vt:lpstr>
      <vt:lpstr>VINCENTIANS SERVING PEOPLE WITH MENTAL HEALTH ISSUES</vt:lpstr>
      <vt:lpstr>MENTAL ILLNESS</vt:lpstr>
      <vt:lpstr>WHAT IS MENTAL ILLNESS</vt:lpstr>
      <vt:lpstr>WHAT IS MENTAL ILLNESS</vt:lpstr>
      <vt:lpstr>DEPRESSION</vt:lpstr>
      <vt:lpstr>DEPRESSION cont’d</vt:lpstr>
      <vt:lpstr>ANXIETY </vt:lpstr>
      <vt:lpstr>SUICIDAL THOUGHTS  </vt:lpstr>
      <vt:lpstr>SCHIZOPHRENIA</vt:lpstr>
      <vt:lpstr>SCHIZOPHRENIA cont’d</vt:lpstr>
      <vt:lpstr>BIPOLAR DISORDER</vt:lpstr>
      <vt:lpstr>ADDICTIONS</vt:lpstr>
      <vt:lpstr>ADDICTIONS cont’d </vt:lpstr>
      <vt:lpstr>WHO CAN HAVE MENTAL ILLNESS?</vt:lpstr>
      <vt:lpstr>SOME COMMON INDICATIONS THAT A PERSON MAY HAVE MENTAL ISSUES</vt:lpstr>
      <vt:lpstr>CAUSES OF MENTAL ILLNESS </vt:lpstr>
      <vt:lpstr>BIOLOGICAL</vt:lpstr>
      <vt:lpstr>PSYCHOLOGICAL</vt:lpstr>
      <vt:lpstr>PSYCHOLOGICAL REACTIONS TO STRESS</vt:lpstr>
      <vt:lpstr>ENVIRONMENTAL</vt:lpstr>
      <vt:lpstr>Our role as Vincentians when serving individuals with mental health issues </vt:lpstr>
      <vt:lpstr>WHO WE ARE AS VINCENTIANS…</vt:lpstr>
      <vt:lpstr>WHO WE ARE cont’d</vt:lpstr>
      <vt:lpstr>identifying the signs of mental illness  </vt:lpstr>
      <vt:lpstr>Why WE SHOULD NOT DIAGNOSE MENTAL ILLNESS </vt:lpstr>
      <vt:lpstr>WHY DO WE WANT TO RECOGNIZE THE SYMPTOMS </vt:lpstr>
      <vt:lpstr>STIGMATIZATION WHICH LEADS TO:</vt:lpstr>
      <vt:lpstr>CHALLENGES OF SERVING THOSE WITH MENTAL HEALTH ISSUES</vt:lpstr>
      <vt:lpstr>PERSONAL SAFETY </vt:lpstr>
      <vt:lpstr>SOME TIPS…………</vt:lpstr>
      <vt:lpstr>TIPS cont’d…………</vt:lpstr>
      <vt:lpstr>TIPS cont’d…………</vt:lpstr>
      <vt:lpstr>People with mental health issues are entitled to service</vt:lpstr>
      <vt:lpstr>Some simple non-threatening tips you can give </vt:lpstr>
      <vt:lpstr>Slide 35</vt:lpstr>
      <vt:lpstr>Mental illness and the criminal justice system </vt:lpstr>
      <vt:lpstr>Criminal justice </vt:lpstr>
      <vt:lpstr>Resources </vt:lpstr>
      <vt:lpstr>Resources </vt:lpstr>
      <vt:lpstr>Slide 40</vt:lpstr>
      <vt:lpstr>Resources CONT’D</vt:lpstr>
      <vt:lpstr>Resources CONT’D</vt:lpstr>
      <vt:lpstr>Conclusion  </vt:lpstr>
      <vt:lpstr>Slide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VINCENTIANS SERVING PEOPLE WITH MENTAL HEALTH ISSUES</dc:title>
  <dc:creator>eyitayo dada</dc:creator>
  <cp:lastModifiedBy>Linda</cp:lastModifiedBy>
  <cp:revision>42</cp:revision>
  <dcterms:created xsi:type="dcterms:W3CDTF">2018-04-12T13:55:17Z</dcterms:created>
  <dcterms:modified xsi:type="dcterms:W3CDTF">2018-04-28T00:33:14Z</dcterms:modified>
</cp:coreProperties>
</file>